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rts/chart1.xml" ContentType="application/vnd.openxmlformats-officedocument.drawingml.chart+xml"/>
  <Override PartName="/ppt/drawings/drawing1.xml" ContentType="application/vnd.openxmlformats-officedocument.drawingml.chartshapes+xml"/>
  <Override PartName="/ppt/notesSlides/notesSlide10.xml" ContentType="application/vnd.openxmlformats-officedocument.presentationml.notesSlide+xml"/>
  <Override PartName="/ppt/charts/chart2.xml" ContentType="application/vnd.openxmlformats-officedocument.drawingml.chart+xml"/>
  <Override PartName="/ppt/notesSlides/notesSlide11.xml" ContentType="application/vnd.openxmlformats-officedocument.presentationml.notesSlide+xml"/>
  <Override PartName="/ppt/charts/chart3.xml" ContentType="application/vnd.openxmlformats-officedocument.drawingml.chart+xml"/>
  <Override PartName="/ppt/notesSlides/notesSlide12.xml" ContentType="application/vnd.openxmlformats-officedocument.presentationml.notesSlide+xml"/>
  <Override PartName="/ppt/charts/chart4.xml" ContentType="application/vnd.openxmlformats-officedocument.drawingml.chart+xml"/>
  <Override PartName="/ppt/drawings/drawing2.xml" ContentType="application/vnd.openxmlformats-officedocument.drawingml.chartshapes+xml"/>
  <Override PartName="/ppt/notesSlides/notesSlide13.xml" ContentType="application/vnd.openxmlformats-officedocument.presentationml.notesSlide+xml"/>
  <Override PartName="/ppt/charts/chart5.xml" ContentType="application/vnd.openxmlformats-officedocument.drawingml.chart+xml"/>
  <Override PartName="/ppt/notesSlides/notesSlide14.xml" ContentType="application/vnd.openxmlformats-officedocument.presentationml.notesSlide+xml"/>
  <Override PartName="/ppt/charts/chart6.xml" ContentType="application/vnd.openxmlformats-officedocument.drawingml.chart+xml"/>
  <Override PartName="/ppt/notesSlides/notesSlide15.xml" ContentType="application/vnd.openxmlformats-officedocument.presentationml.notesSlide+xml"/>
  <Override PartName="/ppt/charts/chart7.xml" ContentType="application/vnd.openxmlformats-officedocument.drawingml.chart+xml"/>
  <Override PartName="/ppt/drawings/drawing3.xml" ContentType="application/vnd.openxmlformats-officedocument.drawingml.chartshapes+xml"/>
  <Override PartName="/ppt/notesSlides/notesSlide16.xml" ContentType="application/vnd.openxmlformats-officedocument.presentationml.notesSlide+xml"/>
  <Override PartName="/ppt/charts/chart8.xml" ContentType="application/vnd.openxmlformats-officedocument.drawingml.chart+xml"/>
  <Override PartName="/ppt/drawings/drawing4.xml" ContentType="application/vnd.openxmlformats-officedocument.drawingml.chartshapes+xml"/>
  <Override PartName="/ppt/notesSlides/notesSlide17.xml" ContentType="application/vnd.openxmlformats-officedocument.presentationml.notesSlide+xml"/>
  <Override PartName="/ppt/charts/chart9.xml" ContentType="application/vnd.openxmlformats-officedocument.drawingml.chart+xml"/>
  <Override PartName="/ppt/notesSlides/notesSlide18.xml" ContentType="application/vnd.openxmlformats-officedocument.presentationml.notesSlide+xml"/>
  <Override PartName="/ppt/charts/chart10.xml" ContentType="application/vnd.openxmlformats-officedocument.drawingml.chart+xml"/>
  <Override PartName="/ppt/notesSlides/notesSlide19.xml" ContentType="application/vnd.openxmlformats-officedocument.presentationml.notesSlide+xml"/>
  <Override PartName="/ppt/charts/chart11.xml" ContentType="application/vnd.openxmlformats-officedocument.drawingml.chart+xml"/>
  <Override PartName="/ppt/drawings/drawing5.xml" ContentType="application/vnd.openxmlformats-officedocument.drawingml.chartshapes+xml"/>
  <Override PartName="/ppt/charts/chart12.xml" ContentType="application/vnd.openxmlformats-officedocument.drawingml.chart+xml"/>
  <Override PartName="/ppt/notesSlides/notesSlide20.xml" ContentType="application/vnd.openxmlformats-officedocument.presentationml.notesSlide+xml"/>
  <Override PartName="/ppt/charts/chart13.xml" ContentType="application/vnd.openxmlformats-officedocument.drawingml.chart+xml"/>
  <Override PartName="/ppt/notesSlides/notesSlide21.xml" ContentType="application/vnd.openxmlformats-officedocument.presentationml.notesSlide+xml"/>
  <Override PartName="/ppt/charts/chart14.xml" ContentType="application/vnd.openxmlformats-officedocument.drawingml.chart+xml"/>
  <Override PartName="/ppt/drawings/drawing6.xml" ContentType="application/vnd.openxmlformats-officedocument.drawingml.chartshape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649" r:id="rId1"/>
  </p:sldMasterIdLst>
  <p:notesMasterIdLst>
    <p:notesMasterId r:id="rId43"/>
  </p:notesMasterIdLst>
  <p:handoutMasterIdLst>
    <p:handoutMasterId r:id="rId44"/>
  </p:handoutMasterIdLst>
  <p:sldIdLst>
    <p:sldId id="977" r:id="rId2"/>
    <p:sldId id="986" r:id="rId3"/>
    <p:sldId id="987" r:id="rId4"/>
    <p:sldId id="1032" r:id="rId5"/>
    <p:sldId id="992" r:id="rId6"/>
    <p:sldId id="994" r:id="rId7"/>
    <p:sldId id="995" r:id="rId8"/>
    <p:sldId id="996" r:id="rId9"/>
    <p:sldId id="997" r:id="rId10"/>
    <p:sldId id="998" r:id="rId11"/>
    <p:sldId id="889" r:id="rId12"/>
    <p:sldId id="915" r:id="rId13"/>
    <p:sldId id="1033" r:id="rId14"/>
    <p:sldId id="999" r:id="rId15"/>
    <p:sldId id="1005" r:id="rId16"/>
    <p:sldId id="942" r:id="rId17"/>
    <p:sldId id="1006" r:id="rId18"/>
    <p:sldId id="1007" r:id="rId19"/>
    <p:sldId id="1008" r:id="rId20"/>
    <p:sldId id="1009" r:id="rId21"/>
    <p:sldId id="1010" r:id="rId22"/>
    <p:sldId id="1011" r:id="rId23"/>
    <p:sldId id="1012" r:id="rId24"/>
    <p:sldId id="1016" r:id="rId25"/>
    <p:sldId id="1017" r:id="rId26"/>
    <p:sldId id="1018" r:id="rId27"/>
    <p:sldId id="1019" r:id="rId28"/>
    <p:sldId id="1020" r:id="rId29"/>
    <p:sldId id="1021" r:id="rId30"/>
    <p:sldId id="1022" r:id="rId31"/>
    <p:sldId id="1023" r:id="rId32"/>
    <p:sldId id="1024" r:id="rId33"/>
    <p:sldId id="972" r:id="rId34"/>
    <p:sldId id="1025" r:id="rId35"/>
    <p:sldId id="1026" r:id="rId36"/>
    <p:sldId id="1027" r:id="rId37"/>
    <p:sldId id="1028" r:id="rId38"/>
    <p:sldId id="1029" r:id="rId39"/>
    <p:sldId id="1030" r:id="rId40"/>
    <p:sldId id="1031" r:id="rId41"/>
    <p:sldId id="857" r:id="rId42"/>
  </p:sldIdLst>
  <p:sldSz cx="9144000" cy="6858000" type="screen4x3"/>
  <p:notesSz cx="6669088" cy="9928225"/>
  <p:defaultTextStyle>
    <a:defPPr>
      <a:defRPr lang="it-IT"/>
    </a:defPPr>
    <a:lvl1pPr algn="ctr" rtl="0" fontAlgn="base">
      <a:spcBef>
        <a:spcPct val="0"/>
      </a:spcBef>
      <a:spcAft>
        <a:spcPct val="0"/>
      </a:spcAft>
      <a:defRPr sz="2800" b="1" kern="1200">
        <a:solidFill>
          <a:schemeClr val="tx1"/>
        </a:solidFill>
        <a:latin typeface="Arial" charset="0"/>
        <a:ea typeface="+mn-ea"/>
        <a:cs typeface="+mn-cs"/>
      </a:defRPr>
    </a:lvl1pPr>
    <a:lvl2pPr marL="457200" algn="ctr" rtl="0" fontAlgn="base">
      <a:spcBef>
        <a:spcPct val="0"/>
      </a:spcBef>
      <a:spcAft>
        <a:spcPct val="0"/>
      </a:spcAft>
      <a:defRPr sz="2800" b="1" kern="1200">
        <a:solidFill>
          <a:schemeClr val="tx1"/>
        </a:solidFill>
        <a:latin typeface="Arial" charset="0"/>
        <a:ea typeface="+mn-ea"/>
        <a:cs typeface="+mn-cs"/>
      </a:defRPr>
    </a:lvl2pPr>
    <a:lvl3pPr marL="914400" algn="ctr" rtl="0" fontAlgn="base">
      <a:spcBef>
        <a:spcPct val="0"/>
      </a:spcBef>
      <a:spcAft>
        <a:spcPct val="0"/>
      </a:spcAft>
      <a:defRPr sz="2800" b="1" kern="1200">
        <a:solidFill>
          <a:schemeClr val="tx1"/>
        </a:solidFill>
        <a:latin typeface="Arial" charset="0"/>
        <a:ea typeface="+mn-ea"/>
        <a:cs typeface="+mn-cs"/>
      </a:defRPr>
    </a:lvl3pPr>
    <a:lvl4pPr marL="1371600" algn="ctr" rtl="0" fontAlgn="base">
      <a:spcBef>
        <a:spcPct val="0"/>
      </a:spcBef>
      <a:spcAft>
        <a:spcPct val="0"/>
      </a:spcAft>
      <a:defRPr sz="2800" b="1" kern="1200">
        <a:solidFill>
          <a:schemeClr val="tx1"/>
        </a:solidFill>
        <a:latin typeface="Arial" charset="0"/>
        <a:ea typeface="+mn-ea"/>
        <a:cs typeface="+mn-cs"/>
      </a:defRPr>
    </a:lvl4pPr>
    <a:lvl5pPr marL="1828800" algn="ctr" rtl="0" fontAlgn="base">
      <a:spcBef>
        <a:spcPct val="0"/>
      </a:spcBef>
      <a:spcAft>
        <a:spcPct val="0"/>
      </a:spcAft>
      <a:defRPr sz="2800" b="1" kern="1200">
        <a:solidFill>
          <a:schemeClr val="tx1"/>
        </a:solidFill>
        <a:latin typeface="Arial" charset="0"/>
        <a:ea typeface="+mn-ea"/>
        <a:cs typeface="+mn-cs"/>
      </a:defRPr>
    </a:lvl5pPr>
    <a:lvl6pPr marL="2286000" algn="l" defTabSz="914400" rtl="0" eaLnBrk="1" latinLnBrk="0" hangingPunct="1">
      <a:defRPr sz="2800" b="1" kern="1200">
        <a:solidFill>
          <a:schemeClr val="tx1"/>
        </a:solidFill>
        <a:latin typeface="Arial" charset="0"/>
        <a:ea typeface="+mn-ea"/>
        <a:cs typeface="+mn-cs"/>
      </a:defRPr>
    </a:lvl6pPr>
    <a:lvl7pPr marL="2743200" algn="l" defTabSz="914400" rtl="0" eaLnBrk="1" latinLnBrk="0" hangingPunct="1">
      <a:defRPr sz="2800" b="1" kern="1200">
        <a:solidFill>
          <a:schemeClr val="tx1"/>
        </a:solidFill>
        <a:latin typeface="Arial" charset="0"/>
        <a:ea typeface="+mn-ea"/>
        <a:cs typeface="+mn-cs"/>
      </a:defRPr>
    </a:lvl7pPr>
    <a:lvl8pPr marL="3200400" algn="l" defTabSz="914400" rtl="0" eaLnBrk="1" latinLnBrk="0" hangingPunct="1">
      <a:defRPr sz="2800" b="1" kern="1200">
        <a:solidFill>
          <a:schemeClr val="tx1"/>
        </a:solidFill>
        <a:latin typeface="Arial" charset="0"/>
        <a:ea typeface="+mn-ea"/>
        <a:cs typeface="+mn-cs"/>
      </a:defRPr>
    </a:lvl8pPr>
    <a:lvl9pPr marL="3657600" algn="l" defTabSz="914400" rtl="0" eaLnBrk="1" latinLnBrk="0" hangingPunct="1">
      <a:defRPr sz="2800" b="1"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33CC"/>
    <a:srgbClr val="FF0000"/>
    <a:srgbClr val="FF9966"/>
    <a:srgbClr val="66FF66"/>
    <a:srgbClr val="FFFF00"/>
    <a:srgbClr val="000099"/>
    <a:srgbClr val="856A1A"/>
    <a:srgbClr val="0033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Stile medio 2 - Color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327" autoAdjust="0"/>
    <p:restoredTop sz="76704" autoAdjust="0"/>
  </p:normalViewPr>
  <p:slideViewPr>
    <p:cSldViewPr snapToGrid="0">
      <p:cViewPr varScale="1">
        <p:scale>
          <a:sx n="74" d="100"/>
          <a:sy n="74" d="100"/>
        </p:scale>
        <p:origin x="-1224" y="-90"/>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0"/>
    </p:cViewPr>
  </p:sorter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notesMaster" Target="notesMasters/notesMaster1.xml"/><Relationship Id="rId48"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package" Target="../embeddings/Radni_list_programa_Microsoft_Excel1.xlsx"/></Relationships>
</file>

<file path=ppt/charts/_rels/chart10.xml.rels><?xml version="1.0" encoding="UTF-8" standalone="yes"?>
<Relationships xmlns="http://schemas.openxmlformats.org/package/2006/relationships"><Relationship Id="rId1" Type="http://schemas.openxmlformats.org/officeDocument/2006/relationships/package" Target="../embeddings/Radni_list_programa_Microsoft_Excel10.xlsx"/></Relationships>
</file>

<file path=ppt/charts/_rels/chart11.xml.rels><?xml version="1.0" encoding="UTF-8" standalone="yes"?>
<Relationships xmlns="http://schemas.openxmlformats.org/package/2006/relationships"><Relationship Id="rId2" Type="http://schemas.openxmlformats.org/officeDocument/2006/relationships/chartUserShapes" Target="../drawings/drawing5.xml"/><Relationship Id="rId1" Type="http://schemas.openxmlformats.org/officeDocument/2006/relationships/package" Target="../embeddings/Radni_list_programa_Microsoft_Excel11.xlsx"/></Relationships>
</file>

<file path=ppt/charts/_rels/chart12.xml.rels><?xml version="1.0" encoding="UTF-8" standalone="yes"?>
<Relationships xmlns="http://schemas.openxmlformats.org/package/2006/relationships"><Relationship Id="rId1" Type="http://schemas.openxmlformats.org/officeDocument/2006/relationships/package" Target="../embeddings/Radni_list_programa_Microsoft_Excel12.xlsx"/></Relationships>
</file>

<file path=ppt/charts/_rels/chart13.xml.rels><?xml version="1.0" encoding="UTF-8" standalone="yes"?>
<Relationships xmlns="http://schemas.openxmlformats.org/package/2006/relationships"><Relationship Id="rId1" Type="http://schemas.openxmlformats.org/officeDocument/2006/relationships/package" Target="../embeddings/Radni_list_programa_Microsoft_Excel13.xlsx"/></Relationships>
</file>

<file path=ppt/charts/_rels/chart14.xml.rels><?xml version="1.0" encoding="UTF-8" standalone="yes"?>
<Relationships xmlns="http://schemas.openxmlformats.org/package/2006/relationships"><Relationship Id="rId2" Type="http://schemas.openxmlformats.org/officeDocument/2006/relationships/chartUserShapes" Target="../drawings/drawing6.xml"/><Relationship Id="rId1" Type="http://schemas.openxmlformats.org/officeDocument/2006/relationships/package" Target="../embeddings/Radni_list_programa_Microsoft_Excel14.xlsx"/></Relationships>
</file>

<file path=ppt/charts/_rels/chart2.xml.rels><?xml version="1.0" encoding="UTF-8" standalone="yes"?>
<Relationships xmlns="http://schemas.openxmlformats.org/package/2006/relationships"><Relationship Id="rId1" Type="http://schemas.openxmlformats.org/officeDocument/2006/relationships/package" Target="../embeddings/Radni_list_programa_Microsoft_Excel2.xlsx"/></Relationships>
</file>

<file path=ppt/charts/_rels/chart3.xml.rels><?xml version="1.0" encoding="UTF-8" standalone="yes"?>
<Relationships xmlns="http://schemas.openxmlformats.org/package/2006/relationships"><Relationship Id="rId1" Type="http://schemas.openxmlformats.org/officeDocument/2006/relationships/package" Target="../embeddings/Radni_list_programa_Microsoft_Excel3.xlsx"/></Relationships>
</file>

<file path=ppt/charts/_rels/chart4.xml.rels><?xml version="1.0" encoding="UTF-8" standalone="yes"?>
<Relationships xmlns="http://schemas.openxmlformats.org/package/2006/relationships"><Relationship Id="rId2" Type="http://schemas.openxmlformats.org/officeDocument/2006/relationships/chartUserShapes" Target="../drawings/drawing2.xml"/><Relationship Id="rId1" Type="http://schemas.openxmlformats.org/officeDocument/2006/relationships/package" Target="../embeddings/Radni_list_programa_Microsoft_Excel4.xlsx"/></Relationships>
</file>

<file path=ppt/charts/_rels/chart5.xml.rels><?xml version="1.0" encoding="UTF-8" standalone="yes"?>
<Relationships xmlns="http://schemas.openxmlformats.org/package/2006/relationships"><Relationship Id="rId1" Type="http://schemas.openxmlformats.org/officeDocument/2006/relationships/package" Target="../embeddings/Radni_list_programa_Microsoft_Excel5.xlsx"/></Relationships>
</file>

<file path=ppt/charts/_rels/chart6.xml.rels><?xml version="1.0" encoding="UTF-8" standalone="yes"?>
<Relationships xmlns="http://schemas.openxmlformats.org/package/2006/relationships"><Relationship Id="rId1" Type="http://schemas.openxmlformats.org/officeDocument/2006/relationships/package" Target="../embeddings/Radni_list_programa_Microsoft_Excel6.xlsx"/></Relationships>
</file>

<file path=ppt/charts/_rels/chart7.xml.rels><?xml version="1.0" encoding="UTF-8" standalone="yes"?>
<Relationships xmlns="http://schemas.openxmlformats.org/package/2006/relationships"><Relationship Id="rId2" Type="http://schemas.openxmlformats.org/officeDocument/2006/relationships/chartUserShapes" Target="../drawings/drawing3.xml"/><Relationship Id="rId1" Type="http://schemas.openxmlformats.org/officeDocument/2006/relationships/package" Target="../embeddings/Radni_list_programa_Microsoft_Excel7.xlsx"/></Relationships>
</file>

<file path=ppt/charts/_rels/chart8.xml.rels><?xml version="1.0" encoding="UTF-8" standalone="yes"?>
<Relationships xmlns="http://schemas.openxmlformats.org/package/2006/relationships"><Relationship Id="rId2" Type="http://schemas.openxmlformats.org/officeDocument/2006/relationships/chartUserShapes" Target="../drawings/drawing4.xml"/><Relationship Id="rId1" Type="http://schemas.openxmlformats.org/officeDocument/2006/relationships/package" Target="../embeddings/Radni_list_programa_Microsoft_Excel8.xlsx"/></Relationships>
</file>

<file path=ppt/charts/_rels/chart9.xml.rels><?xml version="1.0" encoding="UTF-8" standalone="yes"?>
<Relationships xmlns="http://schemas.openxmlformats.org/package/2006/relationships"><Relationship Id="rId1" Type="http://schemas.openxmlformats.org/officeDocument/2006/relationships/package" Target="../embeddings/Radni_list_programa_Microsoft_Excel9.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hr-H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49596774193550164"/>
          <c:y val="0"/>
          <c:w val="0.45161290322582615"/>
          <c:h val="0.93442622950819765"/>
        </c:manualLayout>
      </c:layout>
      <c:barChart>
        <c:barDir val="bar"/>
        <c:grouping val="percentStacked"/>
        <c:varyColors val="0"/>
        <c:ser>
          <c:idx val="0"/>
          <c:order val="0"/>
          <c:tx>
            <c:strRef>
              <c:f>Sheet1!$B$1</c:f>
              <c:strCache>
                <c:ptCount val="1"/>
                <c:pt idx="0">
                  <c:v>lavora</c:v>
                </c:pt>
              </c:strCache>
            </c:strRef>
          </c:tx>
          <c:spPr>
            <a:gradFill rotWithShape="0">
              <a:gsLst>
                <a:gs pos="0">
                  <a:srgbClr val="0000FF">
                    <a:gamma/>
                    <a:shade val="46275"/>
                    <a:invGamma/>
                  </a:srgbClr>
                </a:gs>
                <a:gs pos="100000">
                  <a:srgbClr val="0000FF"/>
                </a:gs>
              </a:gsLst>
              <a:lin ang="5400000" scaled="1"/>
            </a:gradFill>
            <a:ln w="40795">
              <a:noFill/>
            </a:ln>
          </c:spPr>
          <c:invertIfNegative val="0"/>
          <c:dLbls>
            <c:dLbl>
              <c:idx val="0"/>
              <c:layout/>
              <c:tx>
                <c:rich>
                  <a:bodyPr/>
                  <a:lstStyle/>
                  <a:p>
                    <a:r>
                      <a:rPr lang="en-US" smtClean="0"/>
                      <a:t>30.4</a:t>
                    </a:r>
                    <a:endParaRPr lang="en-US"/>
                  </a:p>
                </c:rich>
              </c:tx>
              <c:dLblPos val="ctr"/>
              <c:showLegendKey val="0"/>
              <c:showVal val="1"/>
              <c:showCatName val="0"/>
              <c:showSerName val="0"/>
              <c:showPercent val="0"/>
              <c:showBubbleSize val="0"/>
            </c:dLbl>
            <c:dLbl>
              <c:idx val="2"/>
              <c:layout/>
              <c:tx>
                <c:rich>
                  <a:bodyPr/>
                  <a:lstStyle/>
                  <a:p>
                    <a:r>
                      <a:rPr lang="en-US" smtClean="0"/>
                      <a:t>9.3</a:t>
                    </a:r>
                    <a:endParaRPr lang="en-US"/>
                  </a:p>
                </c:rich>
              </c:tx>
              <c:dLblPos val="ctr"/>
              <c:showLegendKey val="0"/>
              <c:showVal val="1"/>
              <c:showCatName val="0"/>
              <c:showSerName val="0"/>
              <c:showPercent val="0"/>
              <c:showBubbleSize val="0"/>
            </c:dLbl>
            <c:dLbl>
              <c:idx val="3"/>
              <c:layout/>
              <c:tx>
                <c:rich>
                  <a:bodyPr/>
                  <a:lstStyle/>
                  <a:p>
                    <a:r>
                      <a:rPr lang="en-US" smtClean="0"/>
                      <a:t>10.8</a:t>
                    </a:r>
                    <a:endParaRPr lang="en-US"/>
                  </a:p>
                </c:rich>
              </c:tx>
              <c:dLblPos val="ctr"/>
              <c:showLegendKey val="0"/>
              <c:showVal val="1"/>
              <c:showCatName val="0"/>
              <c:showSerName val="0"/>
              <c:showPercent val="0"/>
              <c:showBubbleSize val="0"/>
            </c:dLbl>
            <c:dLbl>
              <c:idx val="4"/>
              <c:layout/>
              <c:tx>
                <c:rich>
                  <a:bodyPr/>
                  <a:lstStyle/>
                  <a:p>
                    <a:r>
                      <a:rPr lang="en-US" smtClean="0"/>
                      <a:t>13.2</a:t>
                    </a:r>
                    <a:endParaRPr lang="en-US"/>
                  </a:p>
                </c:rich>
              </c:tx>
              <c:dLblPos val="ctr"/>
              <c:showLegendKey val="0"/>
              <c:showVal val="1"/>
              <c:showCatName val="0"/>
              <c:showSerName val="0"/>
              <c:showPercent val="0"/>
              <c:showBubbleSize val="0"/>
            </c:dLbl>
            <c:dLbl>
              <c:idx val="5"/>
              <c:layout/>
              <c:tx>
                <c:rich>
                  <a:bodyPr/>
                  <a:lstStyle/>
                  <a:p>
                    <a:r>
                      <a:rPr lang="en-US" smtClean="0"/>
                      <a:t>19.6</a:t>
                    </a:r>
                    <a:endParaRPr lang="en-US"/>
                  </a:p>
                </c:rich>
              </c:tx>
              <c:dLblPos val="ctr"/>
              <c:showLegendKey val="0"/>
              <c:showVal val="1"/>
              <c:showCatName val="0"/>
              <c:showSerName val="0"/>
              <c:showPercent val="0"/>
              <c:showBubbleSize val="0"/>
            </c:dLbl>
            <c:dLbl>
              <c:idx val="6"/>
              <c:layout/>
              <c:tx>
                <c:rich>
                  <a:bodyPr/>
                  <a:lstStyle/>
                  <a:p>
                    <a:r>
                      <a:rPr lang="en-US" smtClean="0"/>
                      <a:t>21.2</a:t>
                    </a:r>
                    <a:endParaRPr lang="en-US"/>
                  </a:p>
                </c:rich>
              </c:tx>
              <c:dLblPos val="ctr"/>
              <c:showLegendKey val="0"/>
              <c:showVal val="1"/>
              <c:showCatName val="0"/>
              <c:showSerName val="0"/>
              <c:showPercent val="0"/>
              <c:showBubbleSize val="0"/>
            </c:dLbl>
            <c:dLbl>
              <c:idx val="7"/>
              <c:layout/>
              <c:tx>
                <c:rich>
                  <a:bodyPr/>
                  <a:lstStyle/>
                  <a:p>
                    <a:r>
                      <a:rPr lang="en-US" smtClean="0"/>
                      <a:t>21.3</a:t>
                    </a:r>
                    <a:endParaRPr lang="en-US"/>
                  </a:p>
                </c:rich>
              </c:tx>
              <c:dLblPos val="ctr"/>
              <c:showLegendKey val="0"/>
              <c:showVal val="1"/>
              <c:showCatName val="0"/>
              <c:showSerName val="0"/>
              <c:showPercent val="0"/>
              <c:showBubbleSize val="0"/>
            </c:dLbl>
            <c:dLbl>
              <c:idx val="8"/>
              <c:layout/>
              <c:tx>
                <c:rich>
                  <a:bodyPr/>
                  <a:lstStyle/>
                  <a:p>
                    <a:r>
                      <a:rPr lang="en-US" smtClean="0"/>
                      <a:t>21.9</a:t>
                    </a:r>
                    <a:endParaRPr lang="en-US"/>
                  </a:p>
                </c:rich>
              </c:tx>
              <c:dLblPos val="ctr"/>
              <c:showLegendKey val="0"/>
              <c:showVal val="1"/>
              <c:showCatName val="0"/>
              <c:showSerName val="0"/>
              <c:showPercent val="0"/>
              <c:showBubbleSize val="0"/>
            </c:dLbl>
            <c:dLbl>
              <c:idx val="9"/>
              <c:layout/>
              <c:tx>
                <c:rich>
                  <a:bodyPr/>
                  <a:lstStyle/>
                  <a:p>
                    <a:r>
                      <a:rPr lang="en-US" smtClean="0"/>
                      <a:t>25.3</a:t>
                    </a:r>
                    <a:endParaRPr lang="en-US"/>
                  </a:p>
                </c:rich>
              </c:tx>
              <c:dLblPos val="ctr"/>
              <c:showLegendKey val="0"/>
              <c:showVal val="1"/>
              <c:showCatName val="0"/>
              <c:showSerName val="0"/>
              <c:showPercent val="0"/>
              <c:showBubbleSize val="0"/>
            </c:dLbl>
            <c:dLbl>
              <c:idx val="10"/>
              <c:layout/>
              <c:tx>
                <c:rich>
                  <a:bodyPr/>
                  <a:lstStyle/>
                  <a:p>
                    <a:r>
                      <a:rPr lang="en-US" smtClean="0"/>
                      <a:t>25.5</a:t>
                    </a:r>
                    <a:endParaRPr lang="en-US"/>
                  </a:p>
                </c:rich>
              </c:tx>
              <c:dLblPos val="ctr"/>
              <c:showLegendKey val="0"/>
              <c:showVal val="1"/>
              <c:showCatName val="0"/>
              <c:showSerName val="0"/>
              <c:showPercent val="0"/>
              <c:showBubbleSize val="0"/>
            </c:dLbl>
            <c:dLbl>
              <c:idx val="11"/>
              <c:layout/>
              <c:tx>
                <c:rich>
                  <a:bodyPr/>
                  <a:lstStyle/>
                  <a:p>
                    <a:r>
                      <a:rPr lang="en-US" smtClean="0"/>
                      <a:t>28.5</a:t>
                    </a:r>
                    <a:endParaRPr lang="en-US"/>
                  </a:p>
                </c:rich>
              </c:tx>
              <c:dLblPos val="ctr"/>
              <c:showLegendKey val="0"/>
              <c:showVal val="1"/>
              <c:showCatName val="0"/>
              <c:showSerName val="0"/>
              <c:showPercent val="0"/>
              <c:showBubbleSize val="0"/>
            </c:dLbl>
            <c:dLbl>
              <c:idx val="12"/>
              <c:layout/>
              <c:tx>
                <c:rich>
                  <a:bodyPr/>
                  <a:lstStyle/>
                  <a:p>
                    <a:r>
                      <a:rPr lang="en-US" smtClean="0"/>
                      <a:t>30.0</a:t>
                    </a:r>
                    <a:endParaRPr lang="en-US"/>
                  </a:p>
                </c:rich>
              </c:tx>
              <c:dLblPos val="ctr"/>
              <c:showLegendKey val="0"/>
              <c:showVal val="1"/>
              <c:showCatName val="0"/>
              <c:showSerName val="0"/>
              <c:showPercent val="0"/>
              <c:showBubbleSize val="0"/>
            </c:dLbl>
            <c:dLbl>
              <c:idx val="13"/>
              <c:layout/>
              <c:tx>
                <c:rich>
                  <a:bodyPr/>
                  <a:lstStyle/>
                  <a:p>
                    <a:r>
                      <a:rPr lang="en-US" dirty="0" smtClean="0"/>
                      <a:t>33.7</a:t>
                    </a:r>
                    <a:endParaRPr lang="en-US" dirty="0"/>
                  </a:p>
                </c:rich>
              </c:tx>
              <c:dLblPos val="ctr"/>
              <c:showLegendKey val="0"/>
              <c:showVal val="1"/>
              <c:showCatName val="0"/>
              <c:showSerName val="0"/>
              <c:showPercent val="0"/>
              <c:showBubbleSize val="0"/>
            </c:dLbl>
            <c:dLbl>
              <c:idx val="14"/>
              <c:layout/>
              <c:tx>
                <c:rich>
                  <a:bodyPr/>
                  <a:lstStyle/>
                  <a:p>
                    <a:r>
                      <a:rPr lang="en-US" smtClean="0"/>
                      <a:t>40.5</a:t>
                    </a:r>
                    <a:endParaRPr lang="en-US"/>
                  </a:p>
                </c:rich>
              </c:tx>
              <c:dLblPos val="ctr"/>
              <c:showLegendKey val="0"/>
              <c:showVal val="1"/>
              <c:showCatName val="0"/>
              <c:showSerName val="0"/>
              <c:showPercent val="0"/>
              <c:showBubbleSize val="0"/>
            </c:dLbl>
            <c:dLbl>
              <c:idx val="15"/>
              <c:layout/>
              <c:tx>
                <c:rich>
                  <a:bodyPr/>
                  <a:lstStyle/>
                  <a:p>
                    <a:r>
                      <a:rPr lang="en-US" dirty="0" smtClean="0"/>
                      <a:t>43.2</a:t>
                    </a:r>
                    <a:endParaRPr lang="en-US" dirty="0"/>
                  </a:p>
                </c:rich>
              </c:tx>
              <c:dLblPos val="ctr"/>
              <c:showLegendKey val="0"/>
              <c:showVal val="1"/>
              <c:showCatName val="0"/>
              <c:showSerName val="0"/>
              <c:showPercent val="0"/>
              <c:showBubbleSize val="0"/>
            </c:dLbl>
            <c:dLbl>
              <c:idx val="16"/>
              <c:layout/>
              <c:tx>
                <c:rich>
                  <a:bodyPr/>
                  <a:lstStyle/>
                  <a:p>
                    <a:r>
                      <a:rPr lang="en-US" smtClean="0"/>
                      <a:t>81.2</a:t>
                    </a:r>
                    <a:endParaRPr lang="en-US" dirty="0"/>
                  </a:p>
                </c:rich>
              </c:tx>
              <c:dLblPos val="ctr"/>
              <c:showLegendKey val="0"/>
              <c:showVal val="1"/>
              <c:showCatName val="0"/>
              <c:showSerName val="0"/>
              <c:showPercent val="0"/>
              <c:showBubbleSize val="0"/>
            </c:dLbl>
            <c:numFmt formatCode="0.0" sourceLinked="0"/>
            <c:spPr>
              <a:noFill/>
              <a:ln w="40795">
                <a:noFill/>
              </a:ln>
            </c:spPr>
            <c:txPr>
              <a:bodyPr/>
              <a:lstStyle/>
              <a:p>
                <a:pPr>
                  <a:defRPr sz="1200" b="1" i="0" u="none" strike="noStrike" baseline="0">
                    <a:solidFill>
                      <a:srgbClr val="FFFFFF"/>
                    </a:solidFill>
                    <a:latin typeface="Verdana"/>
                    <a:ea typeface="Verdana"/>
                    <a:cs typeface="Verdana"/>
                  </a:defRPr>
                </a:pPr>
                <a:endParaRPr lang="sr-Latn-RS"/>
              </a:p>
            </c:txPr>
            <c:dLblPos val="ctr"/>
            <c:showLegendKey val="0"/>
            <c:showVal val="1"/>
            <c:showCatName val="0"/>
            <c:showSerName val="0"/>
            <c:showPercent val="0"/>
            <c:showBubbleSize val="0"/>
            <c:showLeaderLines val="0"/>
          </c:dLbls>
          <c:cat>
            <c:strRef>
              <c:f>Sheet1!$A$2:$A$18</c:f>
              <c:strCache>
                <c:ptCount val="17"/>
                <c:pt idx="0">
                  <c:v>TOTAL</c:v>
                </c:pt>
                <c:pt idx="2">
                  <c:v>psycology</c:v>
                </c:pt>
                <c:pt idx="3">
                  <c:v>geo-biology</c:v>
                </c:pt>
                <c:pt idx="4">
                  <c:v>engineering</c:v>
                </c:pt>
                <c:pt idx="5">
                  <c:v>arts-humanities</c:v>
                </c:pt>
                <c:pt idx="6">
                  <c:v>law</c:v>
                </c:pt>
                <c:pt idx="7">
                  <c:v>architecture</c:v>
                </c:pt>
                <c:pt idx="8">
                  <c:v>economic-statistics</c:v>
                </c:pt>
                <c:pt idx="9">
                  <c:v>foreign languages</c:v>
                </c:pt>
                <c:pt idx="10">
                  <c:v>chemistry-pharmacology</c:v>
                </c:pt>
                <c:pt idx="11">
                  <c:v>sciences</c:v>
                </c:pt>
                <c:pt idx="12">
                  <c:v>agriculture</c:v>
                </c:pt>
                <c:pt idx="13">
                  <c:v>social-political sciences</c:v>
                </c:pt>
                <c:pt idx="14">
                  <c:v>education science</c:v>
                </c:pt>
                <c:pt idx="15">
                  <c:v>physical education</c:v>
                </c:pt>
                <c:pt idx="16">
                  <c:v>medical/healthcare professions</c:v>
                </c:pt>
              </c:strCache>
            </c:strRef>
          </c:cat>
          <c:val>
            <c:numRef>
              <c:f>Sheet1!$B$2:$B$18</c:f>
              <c:numCache>
                <c:formatCode>General</c:formatCode>
                <c:ptCount val="17"/>
                <c:pt idx="0" formatCode="0.0">
                  <c:v>30.363950333972667</c:v>
                </c:pt>
                <c:pt idx="2" formatCode="0.0">
                  <c:v>9.3424627232040347</c:v>
                </c:pt>
                <c:pt idx="3" formatCode="0.0">
                  <c:v>10.823738344690305</c:v>
                </c:pt>
                <c:pt idx="4" formatCode="0.0">
                  <c:v>13.192232653778866</c:v>
                </c:pt>
                <c:pt idx="5" formatCode="0.0">
                  <c:v>19.647290413761823</c:v>
                </c:pt>
                <c:pt idx="6" formatCode="0.0">
                  <c:v>21.183783040103663</c:v>
                </c:pt>
                <c:pt idx="7" formatCode="0.0">
                  <c:v>21.317101013775918</c:v>
                </c:pt>
                <c:pt idx="8" formatCode="0.0">
                  <c:v>21.87408017394127</c:v>
                </c:pt>
                <c:pt idx="9" formatCode="0.0">
                  <c:v>25.267198763397765</c:v>
                </c:pt>
                <c:pt idx="10" formatCode="0.0">
                  <c:v>25.531208738257035</c:v>
                </c:pt>
                <c:pt idx="11" formatCode="0.0">
                  <c:v>28.495284270069998</c:v>
                </c:pt>
                <c:pt idx="12" formatCode="0.0">
                  <c:v>29.955805409845233</c:v>
                </c:pt>
                <c:pt idx="13" formatCode="0.0">
                  <c:v>33.696348435584213</c:v>
                </c:pt>
                <c:pt idx="14" formatCode="0.0">
                  <c:v>40.460227464889996</c:v>
                </c:pt>
                <c:pt idx="15" formatCode="0.0">
                  <c:v>43.220553951220502</c:v>
                </c:pt>
                <c:pt idx="16" formatCode="0.0">
                  <c:v>81.21893879269274</c:v>
                </c:pt>
              </c:numCache>
            </c:numRef>
          </c:val>
        </c:ser>
        <c:ser>
          <c:idx val="1"/>
          <c:order val="1"/>
          <c:tx>
            <c:strRef>
              <c:f>Sheet1!$C$1</c:f>
              <c:strCache>
                <c:ptCount val="1"/>
                <c:pt idx="0">
                  <c:v>lavora ed è iscritto alla specialistica</c:v>
                </c:pt>
              </c:strCache>
            </c:strRef>
          </c:tx>
          <c:spPr>
            <a:gradFill rotWithShape="0">
              <a:gsLst>
                <a:gs pos="0">
                  <a:srgbClr val="007676"/>
                </a:gs>
                <a:gs pos="100000">
                  <a:srgbClr val="00FFFF"/>
                </a:gs>
              </a:gsLst>
              <a:lin ang="5400000" scaled="1"/>
            </a:gradFill>
            <a:ln w="40795">
              <a:noFill/>
            </a:ln>
          </c:spPr>
          <c:invertIfNegative val="0"/>
          <c:dLbls>
            <c:dLbl>
              <c:idx val="0"/>
              <c:layout/>
              <c:tx>
                <c:rich>
                  <a:bodyPr/>
                  <a:lstStyle/>
                  <a:p>
                    <a:r>
                      <a:rPr lang="hr-HR" smtClean="0"/>
                      <a:t>15.6</a:t>
                    </a:r>
                    <a:endParaRPr lang="hr-HR"/>
                  </a:p>
                </c:rich>
              </c:tx>
              <c:showLegendKey val="0"/>
              <c:showVal val="1"/>
              <c:showCatName val="0"/>
              <c:showSerName val="0"/>
              <c:showPercent val="0"/>
              <c:showBubbleSize val="0"/>
            </c:dLbl>
            <c:dLbl>
              <c:idx val="2"/>
              <c:layout/>
              <c:tx>
                <c:rich>
                  <a:bodyPr/>
                  <a:lstStyle/>
                  <a:p>
                    <a:r>
                      <a:rPr lang="hr-HR" dirty="0" smtClean="0"/>
                      <a:t>29.1</a:t>
                    </a:r>
                    <a:endParaRPr lang="hr-HR" dirty="0"/>
                  </a:p>
                </c:rich>
              </c:tx>
              <c:showLegendKey val="0"/>
              <c:showVal val="1"/>
              <c:showCatName val="0"/>
              <c:showSerName val="0"/>
              <c:showPercent val="0"/>
              <c:showBubbleSize val="0"/>
            </c:dLbl>
            <c:dLbl>
              <c:idx val="3"/>
              <c:layout>
                <c:manualLayout>
                  <c:x val="1.27276808876906E-2"/>
                  <c:y val="0"/>
                </c:manualLayout>
              </c:layout>
              <c:tx>
                <c:rich>
                  <a:bodyPr/>
                  <a:lstStyle/>
                  <a:p>
                    <a:r>
                      <a:rPr lang="hr-HR" dirty="0" smtClean="0"/>
                      <a:t>14.7</a:t>
                    </a:r>
                    <a:endParaRPr lang="hr-HR" dirty="0"/>
                  </a:p>
                </c:rich>
              </c:tx>
              <c:showLegendKey val="0"/>
              <c:showVal val="1"/>
              <c:showCatName val="0"/>
              <c:showSerName val="0"/>
              <c:showPercent val="0"/>
              <c:showBubbleSize val="0"/>
            </c:dLbl>
            <c:dLbl>
              <c:idx val="4"/>
              <c:layout/>
              <c:tx>
                <c:rich>
                  <a:bodyPr/>
                  <a:lstStyle/>
                  <a:p>
                    <a:r>
                      <a:rPr lang="hr-HR" smtClean="0"/>
                      <a:t>14.2</a:t>
                    </a:r>
                    <a:endParaRPr lang="hr-HR"/>
                  </a:p>
                </c:rich>
              </c:tx>
              <c:showLegendKey val="0"/>
              <c:showVal val="1"/>
              <c:showCatName val="0"/>
              <c:showSerName val="0"/>
              <c:showPercent val="0"/>
              <c:showBubbleSize val="0"/>
            </c:dLbl>
            <c:dLbl>
              <c:idx val="5"/>
              <c:layout/>
              <c:tx>
                <c:rich>
                  <a:bodyPr/>
                  <a:lstStyle/>
                  <a:p>
                    <a:r>
                      <a:rPr lang="hr-HR" smtClean="0"/>
                      <a:t>19.9</a:t>
                    </a:r>
                    <a:endParaRPr lang="hr-HR"/>
                  </a:p>
                </c:rich>
              </c:tx>
              <c:showLegendKey val="0"/>
              <c:showVal val="1"/>
              <c:showCatName val="0"/>
              <c:showSerName val="0"/>
              <c:showPercent val="0"/>
              <c:showBubbleSize val="0"/>
            </c:dLbl>
            <c:dLbl>
              <c:idx val="6"/>
              <c:layout/>
              <c:tx>
                <c:rich>
                  <a:bodyPr/>
                  <a:lstStyle/>
                  <a:p>
                    <a:r>
                      <a:rPr lang="hr-HR" smtClean="0"/>
                      <a:t>20.1</a:t>
                    </a:r>
                    <a:endParaRPr lang="hr-HR"/>
                  </a:p>
                </c:rich>
              </c:tx>
              <c:showLegendKey val="0"/>
              <c:showVal val="1"/>
              <c:showCatName val="0"/>
              <c:showSerName val="0"/>
              <c:showPercent val="0"/>
              <c:showBubbleSize val="0"/>
            </c:dLbl>
            <c:dLbl>
              <c:idx val="7"/>
              <c:layout/>
              <c:tx>
                <c:rich>
                  <a:bodyPr/>
                  <a:lstStyle/>
                  <a:p>
                    <a:r>
                      <a:rPr lang="hr-HR" smtClean="0"/>
                      <a:t>15.1</a:t>
                    </a:r>
                    <a:endParaRPr lang="hr-HR"/>
                  </a:p>
                </c:rich>
              </c:tx>
              <c:showLegendKey val="0"/>
              <c:showVal val="1"/>
              <c:showCatName val="0"/>
              <c:showSerName val="0"/>
              <c:showPercent val="0"/>
              <c:showBubbleSize val="0"/>
            </c:dLbl>
            <c:dLbl>
              <c:idx val="8"/>
              <c:layout/>
              <c:tx>
                <c:rich>
                  <a:bodyPr/>
                  <a:lstStyle/>
                  <a:p>
                    <a:r>
                      <a:rPr lang="hr-HR" smtClean="0"/>
                      <a:t>17.4</a:t>
                    </a:r>
                    <a:endParaRPr lang="hr-HR"/>
                  </a:p>
                </c:rich>
              </c:tx>
              <c:showLegendKey val="0"/>
              <c:showVal val="1"/>
              <c:showCatName val="0"/>
              <c:showSerName val="0"/>
              <c:showPercent val="0"/>
              <c:showBubbleSize val="0"/>
            </c:dLbl>
            <c:dLbl>
              <c:idx val="9"/>
              <c:layout/>
              <c:tx>
                <c:rich>
                  <a:bodyPr/>
                  <a:lstStyle/>
                  <a:p>
                    <a:r>
                      <a:rPr lang="hr-HR" smtClean="0"/>
                      <a:t>16.6</a:t>
                    </a:r>
                    <a:endParaRPr lang="hr-HR"/>
                  </a:p>
                </c:rich>
              </c:tx>
              <c:showLegendKey val="0"/>
              <c:showVal val="1"/>
              <c:showCatName val="0"/>
              <c:showSerName val="0"/>
              <c:showPercent val="0"/>
              <c:showBubbleSize val="0"/>
            </c:dLbl>
            <c:dLbl>
              <c:idx val="10"/>
              <c:layout/>
              <c:tx>
                <c:rich>
                  <a:bodyPr/>
                  <a:lstStyle/>
                  <a:p>
                    <a:r>
                      <a:rPr lang="hr-HR" smtClean="0"/>
                      <a:t>12.1</a:t>
                    </a:r>
                    <a:endParaRPr lang="hr-HR"/>
                  </a:p>
                </c:rich>
              </c:tx>
              <c:showLegendKey val="0"/>
              <c:showVal val="1"/>
              <c:showCatName val="0"/>
              <c:showSerName val="0"/>
              <c:showPercent val="0"/>
              <c:showBubbleSize val="0"/>
            </c:dLbl>
            <c:dLbl>
              <c:idx val="11"/>
              <c:layout/>
              <c:tx>
                <c:rich>
                  <a:bodyPr/>
                  <a:lstStyle/>
                  <a:p>
                    <a:r>
                      <a:rPr lang="hr-HR" smtClean="0"/>
                      <a:t>14.4</a:t>
                    </a:r>
                    <a:endParaRPr lang="hr-HR"/>
                  </a:p>
                </c:rich>
              </c:tx>
              <c:showLegendKey val="0"/>
              <c:showVal val="1"/>
              <c:showCatName val="0"/>
              <c:showSerName val="0"/>
              <c:showPercent val="0"/>
              <c:showBubbleSize val="0"/>
            </c:dLbl>
            <c:dLbl>
              <c:idx val="12"/>
              <c:layout/>
              <c:tx>
                <c:rich>
                  <a:bodyPr/>
                  <a:lstStyle/>
                  <a:p>
                    <a:r>
                      <a:rPr lang="hr-HR" smtClean="0"/>
                      <a:t>15.8</a:t>
                    </a:r>
                    <a:endParaRPr lang="hr-HR"/>
                  </a:p>
                </c:rich>
              </c:tx>
              <c:showLegendKey val="0"/>
              <c:showVal val="1"/>
              <c:showCatName val="0"/>
              <c:showSerName val="0"/>
              <c:showPercent val="0"/>
              <c:showBubbleSize val="0"/>
            </c:dLbl>
            <c:dLbl>
              <c:idx val="13"/>
              <c:layout/>
              <c:tx>
                <c:rich>
                  <a:bodyPr/>
                  <a:lstStyle/>
                  <a:p>
                    <a:r>
                      <a:rPr lang="hr-HR" smtClean="0"/>
                      <a:t>16.2</a:t>
                    </a:r>
                    <a:endParaRPr lang="hr-HR"/>
                  </a:p>
                </c:rich>
              </c:tx>
              <c:showLegendKey val="0"/>
              <c:showVal val="1"/>
              <c:showCatName val="0"/>
              <c:showSerName val="0"/>
              <c:showPercent val="0"/>
              <c:showBubbleSize val="0"/>
            </c:dLbl>
            <c:dLbl>
              <c:idx val="14"/>
              <c:layout/>
              <c:tx>
                <c:rich>
                  <a:bodyPr/>
                  <a:lstStyle/>
                  <a:p>
                    <a:r>
                      <a:rPr lang="hr-HR" smtClean="0"/>
                      <a:t>20.7</a:t>
                    </a:r>
                    <a:endParaRPr lang="hr-HR"/>
                  </a:p>
                </c:rich>
              </c:tx>
              <c:showLegendKey val="0"/>
              <c:showVal val="1"/>
              <c:showCatName val="0"/>
              <c:showSerName val="0"/>
              <c:showPercent val="0"/>
              <c:showBubbleSize val="0"/>
            </c:dLbl>
            <c:dLbl>
              <c:idx val="15"/>
              <c:layout/>
              <c:tx>
                <c:rich>
                  <a:bodyPr/>
                  <a:lstStyle/>
                  <a:p>
                    <a:r>
                      <a:rPr lang="hr-HR" smtClean="0"/>
                      <a:t>25.2</a:t>
                    </a:r>
                    <a:endParaRPr lang="hr-HR"/>
                  </a:p>
                </c:rich>
              </c:tx>
              <c:showLegendKey val="0"/>
              <c:showVal val="1"/>
              <c:showCatName val="0"/>
              <c:showSerName val="0"/>
              <c:showPercent val="0"/>
              <c:showBubbleSize val="0"/>
            </c:dLbl>
            <c:dLbl>
              <c:idx val="16"/>
              <c:delete val="1"/>
            </c:dLbl>
            <c:numFmt formatCode="#,##0.0" sourceLinked="0"/>
            <c:txPr>
              <a:bodyPr/>
              <a:lstStyle/>
              <a:p>
                <a:pPr algn="ctr">
                  <a:defRPr lang="it-IT" sz="1200" b="1" i="0" u="none" strike="noStrike" kern="1200" baseline="0">
                    <a:solidFill>
                      <a:srgbClr val="FFFFFF"/>
                    </a:solidFill>
                    <a:latin typeface="Verdana"/>
                    <a:ea typeface="Verdana"/>
                    <a:cs typeface="Verdana"/>
                  </a:defRPr>
                </a:pPr>
                <a:endParaRPr lang="sr-Latn-RS"/>
              </a:p>
            </c:txPr>
            <c:showLegendKey val="0"/>
            <c:showVal val="1"/>
            <c:showCatName val="0"/>
            <c:showSerName val="0"/>
            <c:showPercent val="0"/>
            <c:showBubbleSize val="0"/>
            <c:showLeaderLines val="0"/>
          </c:dLbls>
          <c:cat>
            <c:strRef>
              <c:f>Sheet1!$A$2:$A$18</c:f>
              <c:strCache>
                <c:ptCount val="17"/>
                <c:pt idx="0">
                  <c:v>TOTAL</c:v>
                </c:pt>
                <c:pt idx="2">
                  <c:v>psycology</c:v>
                </c:pt>
                <c:pt idx="3">
                  <c:v>geo-biology</c:v>
                </c:pt>
                <c:pt idx="4">
                  <c:v>engineering</c:v>
                </c:pt>
                <c:pt idx="5">
                  <c:v>arts-humanities</c:v>
                </c:pt>
                <c:pt idx="6">
                  <c:v>law</c:v>
                </c:pt>
                <c:pt idx="7">
                  <c:v>architecture</c:v>
                </c:pt>
                <c:pt idx="8">
                  <c:v>economic-statistics</c:v>
                </c:pt>
                <c:pt idx="9">
                  <c:v>foreign languages</c:v>
                </c:pt>
                <c:pt idx="10">
                  <c:v>chemistry-pharmacology</c:v>
                </c:pt>
                <c:pt idx="11">
                  <c:v>sciences</c:v>
                </c:pt>
                <c:pt idx="12">
                  <c:v>agriculture</c:v>
                </c:pt>
                <c:pt idx="13">
                  <c:v>social-political sciences</c:v>
                </c:pt>
                <c:pt idx="14">
                  <c:v>education science</c:v>
                </c:pt>
                <c:pt idx="15">
                  <c:v>physical education</c:v>
                </c:pt>
                <c:pt idx="16">
                  <c:v>medical/healthcare professions</c:v>
                </c:pt>
              </c:strCache>
            </c:strRef>
          </c:cat>
          <c:val>
            <c:numRef>
              <c:f>Sheet1!$C$2:$C$18</c:f>
              <c:numCache>
                <c:formatCode>General</c:formatCode>
                <c:ptCount val="17"/>
                <c:pt idx="0" formatCode="0.0">
                  <c:v>15.637374137204905</c:v>
                </c:pt>
                <c:pt idx="2" formatCode="0.0">
                  <c:v>29.126250055891635</c:v>
                </c:pt>
                <c:pt idx="3" formatCode="0.0">
                  <c:v>14.749228206834008</c:v>
                </c:pt>
                <c:pt idx="4" formatCode="0.0">
                  <c:v>14.180567395954927</c:v>
                </c:pt>
                <c:pt idx="5" formatCode="0.0">
                  <c:v>19.892155760482844</c:v>
                </c:pt>
                <c:pt idx="6" formatCode="0.0">
                  <c:v>20.134775269307635</c:v>
                </c:pt>
                <c:pt idx="7" formatCode="0.0">
                  <c:v>15.121104477090297</c:v>
                </c:pt>
                <c:pt idx="8" formatCode="0.0">
                  <c:v>17.366366709171629</c:v>
                </c:pt>
                <c:pt idx="9" formatCode="0.0">
                  <c:v>16.551884916485115</c:v>
                </c:pt>
                <c:pt idx="10" formatCode="0.0">
                  <c:v>12.108643861371633</c:v>
                </c:pt>
                <c:pt idx="11" formatCode="0.0">
                  <c:v>14.438678892154098</c:v>
                </c:pt>
                <c:pt idx="12" formatCode="0.0">
                  <c:v>15.789951647556968</c:v>
                </c:pt>
                <c:pt idx="13" formatCode="0.0">
                  <c:v>16.204211092141289</c:v>
                </c:pt>
                <c:pt idx="14" formatCode="0.0">
                  <c:v>20.685919847786419</c:v>
                </c:pt>
                <c:pt idx="15" formatCode="0.0">
                  <c:v>25.179014752954668</c:v>
                </c:pt>
                <c:pt idx="16" formatCode="0.0">
                  <c:v>1.7875357566199597</c:v>
                </c:pt>
              </c:numCache>
            </c:numRef>
          </c:val>
        </c:ser>
        <c:ser>
          <c:idx val="2"/>
          <c:order val="2"/>
          <c:tx>
            <c:strRef>
              <c:f>Sheet1!$D$1</c:f>
              <c:strCache>
                <c:ptCount val="1"/>
                <c:pt idx="0">
                  <c:v>attualmente iscritto alla specialistica</c:v>
                </c:pt>
              </c:strCache>
            </c:strRef>
          </c:tx>
          <c:spPr>
            <a:gradFill rotWithShape="0">
              <a:gsLst>
                <a:gs pos="0">
                  <a:srgbClr val="00A900"/>
                </a:gs>
                <a:gs pos="100000">
                  <a:srgbClr val="00FF00"/>
                </a:gs>
              </a:gsLst>
              <a:lin ang="5400000" scaled="1"/>
            </a:gradFill>
            <a:ln w="40795">
              <a:noFill/>
            </a:ln>
          </c:spPr>
          <c:invertIfNegative val="0"/>
          <c:dLbls>
            <c:dLbl>
              <c:idx val="0"/>
              <c:layout/>
              <c:tx>
                <c:rich>
                  <a:bodyPr/>
                  <a:lstStyle/>
                  <a:p>
                    <a:r>
                      <a:rPr lang="hr-HR" smtClean="0"/>
                      <a:t>41.0</a:t>
                    </a:r>
                    <a:endParaRPr lang="hr-HR"/>
                  </a:p>
                </c:rich>
              </c:tx>
              <c:showLegendKey val="0"/>
              <c:showVal val="1"/>
              <c:showCatName val="0"/>
              <c:showSerName val="0"/>
              <c:showPercent val="0"/>
              <c:showBubbleSize val="0"/>
            </c:dLbl>
            <c:dLbl>
              <c:idx val="2"/>
              <c:layout/>
              <c:tx>
                <c:rich>
                  <a:bodyPr/>
                  <a:lstStyle/>
                  <a:p>
                    <a:r>
                      <a:rPr lang="hr-HR" smtClean="0"/>
                      <a:t>57.0</a:t>
                    </a:r>
                    <a:endParaRPr lang="hr-HR"/>
                  </a:p>
                </c:rich>
              </c:tx>
              <c:showLegendKey val="0"/>
              <c:showVal val="1"/>
              <c:showCatName val="0"/>
              <c:showSerName val="0"/>
              <c:showPercent val="0"/>
              <c:showBubbleSize val="0"/>
            </c:dLbl>
            <c:dLbl>
              <c:idx val="3"/>
              <c:layout/>
              <c:tx>
                <c:rich>
                  <a:bodyPr/>
                  <a:lstStyle/>
                  <a:p>
                    <a:r>
                      <a:rPr lang="hr-HR" smtClean="0"/>
                      <a:t>65.8</a:t>
                    </a:r>
                    <a:endParaRPr lang="hr-HR"/>
                  </a:p>
                </c:rich>
              </c:tx>
              <c:showLegendKey val="0"/>
              <c:showVal val="1"/>
              <c:showCatName val="0"/>
              <c:showSerName val="0"/>
              <c:showPercent val="0"/>
              <c:showBubbleSize val="0"/>
            </c:dLbl>
            <c:dLbl>
              <c:idx val="4"/>
              <c:layout/>
              <c:tx>
                <c:rich>
                  <a:bodyPr/>
                  <a:lstStyle/>
                  <a:p>
                    <a:r>
                      <a:rPr lang="hr-HR" smtClean="0"/>
                      <a:t>67.2</a:t>
                    </a:r>
                    <a:endParaRPr lang="hr-HR"/>
                  </a:p>
                </c:rich>
              </c:tx>
              <c:showLegendKey val="0"/>
              <c:showVal val="1"/>
              <c:showCatName val="0"/>
              <c:showSerName val="0"/>
              <c:showPercent val="0"/>
              <c:showBubbleSize val="0"/>
            </c:dLbl>
            <c:dLbl>
              <c:idx val="5"/>
              <c:layout/>
              <c:tx>
                <c:rich>
                  <a:bodyPr/>
                  <a:lstStyle/>
                  <a:p>
                    <a:r>
                      <a:rPr lang="hr-HR" smtClean="0"/>
                      <a:t>44.5</a:t>
                    </a:r>
                    <a:endParaRPr lang="hr-HR"/>
                  </a:p>
                </c:rich>
              </c:tx>
              <c:showLegendKey val="0"/>
              <c:showVal val="1"/>
              <c:showCatName val="0"/>
              <c:showSerName val="0"/>
              <c:showPercent val="0"/>
              <c:showBubbleSize val="0"/>
            </c:dLbl>
            <c:dLbl>
              <c:idx val="6"/>
              <c:layout/>
              <c:tx>
                <c:rich>
                  <a:bodyPr/>
                  <a:lstStyle/>
                  <a:p>
                    <a:r>
                      <a:rPr lang="hr-HR" smtClean="0"/>
                      <a:t>47.7</a:t>
                    </a:r>
                    <a:endParaRPr lang="hr-HR"/>
                  </a:p>
                </c:rich>
              </c:tx>
              <c:showLegendKey val="0"/>
              <c:showVal val="1"/>
              <c:showCatName val="0"/>
              <c:showSerName val="0"/>
              <c:showPercent val="0"/>
              <c:showBubbleSize val="0"/>
            </c:dLbl>
            <c:dLbl>
              <c:idx val="7"/>
              <c:layout/>
              <c:tx>
                <c:rich>
                  <a:bodyPr/>
                  <a:lstStyle/>
                  <a:p>
                    <a:r>
                      <a:rPr lang="hr-HR" smtClean="0"/>
                      <a:t>50.1</a:t>
                    </a:r>
                    <a:endParaRPr lang="hr-HR"/>
                  </a:p>
                </c:rich>
              </c:tx>
              <c:showLegendKey val="0"/>
              <c:showVal val="1"/>
              <c:showCatName val="0"/>
              <c:showSerName val="0"/>
              <c:showPercent val="0"/>
              <c:showBubbleSize val="0"/>
            </c:dLbl>
            <c:dLbl>
              <c:idx val="8"/>
              <c:layout/>
              <c:tx>
                <c:rich>
                  <a:bodyPr/>
                  <a:lstStyle/>
                  <a:p>
                    <a:r>
                      <a:rPr lang="hr-HR" smtClean="0"/>
                      <a:t>49.7</a:t>
                    </a:r>
                    <a:endParaRPr lang="hr-HR"/>
                  </a:p>
                </c:rich>
              </c:tx>
              <c:showLegendKey val="0"/>
              <c:showVal val="1"/>
              <c:showCatName val="0"/>
              <c:showSerName val="0"/>
              <c:showPercent val="0"/>
              <c:showBubbleSize val="0"/>
            </c:dLbl>
            <c:dLbl>
              <c:idx val="9"/>
              <c:layout/>
              <c:tx>
                <c:rich>
                  <a:bodyPr/>
                  <a:lstStyle/>
                  <a:p>
                    <a:r>
                      <a:rPr lang="hr-HR" smtClean="0"/>
                      <a:t>41.2</a:t>
                    </a:r>
                    <a:endParaRPr lang="hr-HR"/>
                  </a:p>
                </c:rich>
              </c:tx>
              <c:showLegendKey val="0"/>
              <c:showVal val="1"/>
              <c:showCatName val="0"/>
              <c:showSerName val="0"/>
              <c:showPercent val="0"/>
              <c:showBubbleSize val="0"/>
            </c:dLbl>
            <c:dLbl>
              <c:idx val="10"/>
              <c:layout/>
              <c:tx>
                <c:rich>
                  <a:bodyPr/>
                  <a:lstStyle/>
                  <a:p>
                    <a:r>
                      <a:rPr lang="hr-HR" smtClean="0"/>
                      <a:t>48.6</a:t>
                    </a:r>
                    <a:endParaRPr lang="hr-HR"/>
                  </a:p>
                </c:rich>
              </c:tx>
              <c:showLegendKey val="0"/>
              <c:showVal val="1"/>
              <c:showCatName val="0"/>
              <c:showSerName val="0"/>
              <c:showPercent val="0"/>
              <c:showBubbleSize val="0"/>
            </c:dLbl>
            <c:dLbl>
              <c:idx val="11"/>
              <c:layout/>
              <c:tx>
                <c:rich>
                  <a:bodyPr/>
                  <a:lstStyle/>
                  <a:p>
                    <a:r>
                      <a:rPr lang="hr-HR" smtClean="0"/>
                      <a:t>47.0</a:t>
                    </a:r>
                    <a:endParaRPr lang="hr-HR"/>
                  </a:p>
                </c:rich>
              </c:tx>
              <c:showLegendKey val="0"/>
              <c:showVal val="1"/>
              <c:showCatName val="0"/>
              <c:showSerName val="0"/>
              <c:showPercent val="0"/>
              <c:showBubbleSize val="0"/>
            </c:dLbl>
            <c:dLbl>
              <c:idx val="12"/>
              <c:layout/>
              <c:tx>
                <c:rich>
                  <a:bodyPr/>
                  <a:lstStyle/>
                  <a:p>
                    <a:r>
                      <a:rPr lang="hr-HR" smtClean="0"/>
                      <a:t>39.1</a:t>
                    </a:r>
                    <a:endParaRPr lang="hr-HR"/>
                  </a:p>
                </c:rich>
              </c:tx>
              <c:showLegendKey val="0"/>
              <c:showVal val="1"/>
              <c:showCatName val="0"/>
              <c:showSerName val="0"/>
              <c:showPercent val="0"/>
              <c:showBubbleSize val="0"/>
            </c:dLbl>
            <c:dLbl>
              <c:idx val="13"/>
              <c:layout/>
              <c:tx>
                <c:rich>
                  <a:bodyPr/>
                  <a:lstStyle/>
                  <a:p>
                    <a:r>
                      <a:rPr lang="hr-HR" smtClean="0"/>
                      <a:t>32.2</a:t>
                    </a:r>
                    <a:endParaRPr lang="hr-HR"/>
                  </a:p>
                </c:rich>
              </c:tx>
              <c:showLegendKey val="0"/>
              <c:showVal val="1"/>
              <c:showCatName val="0"/>
              <c:showSerName val="0"/>
              <c:showPercent val="0"/>
              <c:showBubbleSize val="0"/>
            </c:dLbl>
            <c:dLbl>
              <c:idx val="14"/>
              <c:layout/>
              <c:tx>
                <c:rich>
                  <a:bodyPr/>
                  <a:lstStyle/>
                  <a:p>
                    <a:r>
                      <a:rPr lang="hr-HR" smtClean="0"/>
                      <a:t>21.6</a:t>
                    </a:r>
                    <a:endParaRPr lang="hr-HR"/>
                  </a:p>
                </c:rich>
              </c:tx>
              <c:showLegendKey val="0"/>
              <c:showVal val="1"/>
              <c:showCatName val="0"/>
              <c:showSerName val="0"/>
              <c:showPercent val="0"/>
              <c:showBubbleSize val="0"/>
            </c:dLbl>
            <c:dLbl>
              <c:idx val="15"/>
              <c:layout/>
              <c:tx>
                <c:rich>
                  <a:bodyPr/>
                  <a:lstStyle/>
                  <a:p>
                    <a:r>
                      <a:rPr lang="hr-HR" smtClean="0"/>
                      <a:t>18.5</a:t>
                    </a:r>
                    <a:endParaRPr lang="hr-HR"/>
                  </a:p>
                </c:rich>
              </c:tx>
              <c:showLegendKey val="0"/>
              <c:showVal val="1"/>
              <c:showCatName val="0"/>
              <c:showSerName val="0"/>
              <c:showPercent val="0"/>
              <c:showBubbleSize val="0"/>
            </c:dLbl>
            <c:dLbl>
              <c:idx val="16"/>
              <c:delete val="1"/>
            </c:dLbl>
            <c:numFmt formatCode="#,##0.0" sourceLinked="0"/>
            <c:txPr>
              <a:bodyPr/>
              <a:lstStyle/>
              <a:p>
                <a:pPr algn="ctr">
                  <a:defRPr lang="it-IT" sz="1200" b="1" i="0" u="none" strike="noStrike" kern="1200" baseline="0">
                    <a:solidFill>
                      <a:srgbClr val="FFFFFF"/>
                    </a:solidFill>
                    <a:latin typeface="Verdana"/>
                    <a:ea typeface="Verdana"/>
                    <a:cs typeface="Verdana"/>
                  </a:defRPr>
                </a:pPr>
                <a:endParaRPr lang="sr-Latn-RS"/>
              </a:p>
            </c:txPr>
            <c:showLegendKey val="0"/>
            <c:showVal val="1"/>
            <c:showCatName val="0"/>
            <c:showSerName val="0"/>
            <c:showPercent val="0"/>
            <c:showBubbleSize val="0"/>
            <c:showLeaderLines val="0"/>
          </c:dLbls>
          <c:cat>
            <c:strRef>
              <c:f>Sheet1!$A$2:$A$18</c:f>
              <c:strCache>
                <c:ptCount val="17"/>
                <c:pt idx="0">
                  <c:v>TOTAL</c:v>
                </c:pt>
                <c:pt idx="2">
                  <c:v>psycology</c:v>
                </c:pt>
                <c:pt idx="3">
                  <c:v>geo-biology</c:v>
                </c:pt>
                <c:pt idx="4">
                  <c:v>engineering</c:v>
                </c:pt>
                <c:pt idx="5">
                  <c:v>arts-humanities</c:v>
                </c:pt>
                <c:pt idx="6">
                  <c:v>law</c:v>
                </c:pt>
                <c:pt idx="7">
                  <c:v>architecture</c:v>
                </c:pt>
                <c:pt idx="8">
                  <c:v>economic-statistics</c:v>
                </c:pt>
                <c:pt idx="9">
                  <c:v>foreign languages</c:v>
                </c:pt>
                <c:pt idx="10">
                  <c:v>chemistry-pharmacology</c:v>
                </c:pt>
                <c:pt idx="11">
                  <c:v>sciences</c:v>
                </c:pt>
                <c:pt idx="12">
                  <c:v>agriculture</c:v>
                </c:pt>
                <c:pt idx="13">
                  <c:v>social-political sciences</c:v>
                </c:pt>
                <c:pt idx="14">
                  <c:v>education science</c:v>
                </c:pt>
                <c:pt idx="15">
                  <c:v>physical education</c:v>
                </c:pt>
                <c:pt idx="16">
                  <c:v>medical/healthcare professions</c:v>
                </c:pt>
              </c:strCache>
            </c:strRef>
          </c:cat>
          <c:val>
            <c:numRef>
              <c:f>Sheet1!$D$2:$D$18</c:f>
              <c:numCache>
                <c:formatCode>General</c:formatCode>
                <c:ptCount val="17"/>
                <c:pt idx="0" formatCode="0.0">
                  <c:v>40.992278666066838</c:v>
                </c:pt>
                <c:pt idx="2" formatCode="0.0">
                  <c:v>56.978185983208377</c:v>
                </c:pt>
                <c:pt idx="3" formatCode="0.0">
                  <c:v>65.813549673485838</c:v>
                </c:pt>
                <c:pt idx="4" formatCode="0.0">
                  <c:v>67.186597846368628</c:v>
                </c:pt>
                <c:pt idx="5" formatCode="0.0">
                  <c:v>44.504481596871436</c:v>
                </c:pt>
                <c:pt idx="6" formatCode="0.0">
                  <c:v>47.725914850938693</c:v>
                </c:pt>
                <c:pt idx="7" formatCode="0.0">
                  <c:v>50.095187730107163</c:v>
                </c:pt>
                <c:pt idx="8" formatCode="0.0">
                  <c:v>49.666403716505513</c:v>
                </c:pt>
                <c:pt idx="9" formatCode="0.0">
                  <c:v>41.184755897241395</c:v>
                </c:pt>
                <c:pt idx="10" formatCode="0.0">
                  <c:v>48.636556540152213</c:v>
                </c:pt>
                <c:pt idx="11" formatCode="0.0">
                  <c:v>47.032789907971313</c:v>
                </c:pt>
                <c:pt idx="12" formatCode="0.0">
                  <c:v>39.073781154860299</c:v>
                </c:pt>
                <c:pt idx="13" formatCode="0.0">
                  <c:v>32.206711413248996</c:v>
                </c:pt>
                <c:pt idx="14" formatCode="0.0">
                  <c:v>21.570599369622624</c:v>
                </c:pt>
                <c:pt idx="15" formatCode="0.0">
                  <c:v>18.46499340503653</c:v>
                </c:pt>
                <c:pt idx="16" formatCode="0.0">
                  <c:v>1.3849641215955237</c:v>
                </c:pt>
              </c:numCache>
            </c:numRef>
          </c:val>
        </c:ser>
        <c:ser>
          <c:idx val="3"/>
          <c:order val="3"/>
          <c:tx>
            <c:strRef>
              <c:f>Sheet1!$E$1</c:f>
              <c:strCache>
                <c:ptCount val="1"/>
                <c:pt idx="0">
                  <c:v>non cerca lavoro</c:v>
                </c:pt>
              </c:strCache>
            </c:strRef>
          </c:tx>
          <c:spPr>
            <a:gradFill>
              <a:gsLst>
                <a:gs pos="0">
                  <a:srgbClr val="FFFF00">
                    <a:gamma/>
                    <a:shade val="46275"/>
                    <a:invGamma/>
                  </a:srgbClr>
                </a:gs>
                <a:gs pos="100000">
                  <a:srgbClr val="FFFF00"/>
                </a:gs>
              </a:gsLst>
              <a:lin ang="5400000" scaled="1"/>
            </a:gradFill>
          </c:spPr>
          <c:invertIfNegative val="0"/>
          <c:cat>
            <c:strRef>
              <c:f>Sheet1!$A$2:$A$18</c:f>
              <c:strCache>
                <c:ptCount val="17"/>
                <c:pt idx="0">
                  <c:v>TOTAL</c:v>
                </c:pt>
                <c:pt idx="2">
                  <c:v>psycology</c:v>
                </c:pt>
                <c:pt idx="3">
                  <c:v>geo-biology</c:v>
                </c:pt>
                <c:pt idx="4">
                  <c:v>engineering</c:v>
                </c:pt>
                <c:pt idx="5">
                  <c:v>arts-humanities</c:v>
                </c:pt>
                <c:pt idx="6">
                  <c:v>law</c:v>
                </c:pt>
                <c:pt idx="7">
                  <c:v>architecture</c:v>
                </c:pt>
                <c:pt idx="8">
                  <c:v>economic-statistics</c:v>
                </c:pt>
                <c:pt idx="9">
                  <c:v>foreign languages</c:v>
                </c:pt>
                <c:pt idx="10">
                  <c:v>chemistry-pharmacology</c:v>
                </c:pt>
                <c:pt idx="11">
                  <c:v>sciences</c:v>
                </c:pt>
                <c:pt idx="12">
                  <c:v>agriculture</c:v>
                </c:pt>
                <c:pt idx="13">
                  <c:v>social-political sciences</c:v>
                </c:pt>
                <c:pt idx="14">
                  <c:v>education science</c:v>
                </c:pt>
                <c:pt idx="15">
                  <c:v>physical education</c:v>
                </c:pt>
                <c:pt idx="16">
                  <c:v>medical/healthcare professions</c:v>
                </c:pt>
              </c:strCache>
            </c:strRef>
          </c:cat>
          <c:val>
            <c:numRef>
              <c:f>Sheet1!$E$2:$E$18</c:f>
              <c:numCache>
                <c:formatCode>General</c:formatCode>
                <c:ptCount val="17"/>
                <c:pt idx="0" formatCode="0.0">
                  <c:v>3.4217332937568936</c:v>
                </c:pt>
                <c:pt idx="2" formatCode="0.0">
                  <c:v>1.6189318346886121</c:v>
                </c:pt>
                <c:pt idx="3" formatCode="0.0">
                  <c:v>2.7235495410447852</c:v>
                </c:pt>
                <c:pt idx="4" formatCode="0.0">
                  <c:v>1.4007756492666399</c:v>
                </c:pt>
                <c:pt idx="5" formatCode="0.0">
                  <c:v>4.4391601243588923</c:v>
                </c:pt>
                <c:pt idx="6" formatCode="0.0">
                  <c:v>3.3312116846877577</c:v>
                </c:pt>
                <c:pt idx="7" formatCode="0.0">
                  <c:v>3.7331450702846465</c:v>
                </c:pt>
                <c:pt idx="8" formatCode="0.0">
                  <c:v>3.2973513400780092</c:v>
                </c:pt>
                <c:pt idx="9" formatCode="0.0">
                  <c:v>5.0740782631190209</c:v>
                </c:pt>
                <c:pt idx="10" formatCode="0.0">
                  <c:v>3.2255818177638012</c:v>
                </c:pt>
                <c:pt idx="11" formatCode="0.0">
                  <c:v>2.5336687633711628</c:v>
                </c:pt>
                <c:pt idx="12" formatCode="0.0">
                  <c:v>3.1493494451218904</c:v>
                </c:pt>
                <c:pt idx="13" formatCode="0.0">
                  <c:v>4.8713930311981848</c:v>
                </c:pt>
                <c:pt idx="14" formatCode="0.0">
                  <c:v>4.2301195270314045</c:v>
                </c:pt>
                <c:pt idx="15" formatCode="0.0">
                  <c:v>4.1045237816796334</c:v>
                </c:pt>
                <c:pt idx="16" formatCode="0.0">
                  <c:v>2.5980755060350607</c:v>
                </c:pt>
              </c:numCache>
            </c:numRef>
          </c:val>
        </c:ser>
        <c:ser>
          <c:idx val="4"/>
          <c:order val="4"/>
          <c:tx>
            <c:strRef>
              <c:f>Sheet1!$F$1</c:f>
              <c:strCache>
                <c:ptCount val="1"/>
                <c:pt idx="0">
                  <c:v>cerca lavoro</c:v>
                </c:pt>
              </c:strCache>
            </c:strRef>
          </c:tx>
          <c:spPr>
            <a:gradFill>
              <a:gsLst>
                <a:gs pos="0">
                  <a:srgbClr val="760000"/>
                </a:gs>
                <a:gs pos="100000">
                  <a:srgbClr val="FF0000"/>
                </a:gs>
              </a:gsLst>
              <a:lin ang="5400000" scaled="1"/>
            </a:gradFill>
          </c:spPr>
          <c:invertIfNegative val="0"/>
          <c:cat>
            <c:strRef>
              <c:f>Sheet1!$A$2:$A$18</c:f>
              <c:strCache>
                <c:ptCount val="17"/>
                <c:pt idx="0">
                  <c:v>TOTAL</c:v>
                </c:pt>
                <c:pt idx="2">
                  <c:v>psycology</c:v>
                </c:pt>
                <c:pt idx="3">
                  <c:v>geo-biology</c:v>
                </c:pt>
                <c:pt idx="4">
                  <c:v>engineering</c:v>
                </c:pt>
                <c:pt idx="5">
                  <c:v>arts-humanities</c:v>
                </c:pt>
                <c:pt idx="6">
                  <c:v>law</c:v>
                </c:pt>
                <c:pt idx="7">
                  <c:v>architecture</c:v>
                </c:pt>
                <c:pt idx="8">
                  <c:v>economic-statistics</c:v>
                </c:pt>
                <c:pt idx="9">
                  <c:v>foreign languages</c:v>
                </c:pt>
                <c:pt idx="10">
                  <c:v>chemistry-pharmacology</c:v>
                </c:pt>
                <c:pt idx="11">
                  <c:v>sciences</c:v>
                </c:pt>
                <c:pt idx="12">
                  <c:v>agriculture</c:v>
                </c:pt>
                <c:pt idx="13">
                  <c:v>social-political sciences</c:v>
                </c:pt>
                <c:pt idx="14">
                  <c:v>education science</c:v>
                </c:pt>
                <c:pt idx="15">
                  <c:v>physical education</c:v>
                </c:pt>
                <c:pt idx="16">
                  <c:v>medical/healthcare professions</c:v>
                </c:pt>
              </c:strCache>
            </c:strRef>
          </c:cat>
          <c:val>
            <c:numRef>
              <c:f>Sheet1!$F$2:$F$18</c:f>
              <c:numCache>
                <c:formatCode>General</c:formatCode>
                <c:ptCount val="17"/>
                <c:pt idx="0" formatCode="0.0">
                  <c:v>9.584663568991461</c:v>
                </c:pt>
                <c:pt idx="2" formatCode="0.0">
                  <c:v>2.9341694030059577</c:v>
                </c:pt>
                <c:pt idx="3" formatCode="0.0">
                  <c:v>5.8899342339455654</c:v>
                </c:pt>
                <c:pt idx="4" formatCode="0.0">
                  <c:v>4.0398264546287024</c:v>
                </c:pt>
                <c:pt idx="5" formatCode="0.0">
                  <c:v>11.516912104522147</c:v>
                </c:pt>
                <c:pt idx="6" formatCode="0.0">
                  <c:v>7.6243151549618755</c:v>
                </c:pt>
                <c:pt idx="7" formatCode="0.0">
                  <c:v>9.7334617087466953</c:v>
                </c:pt>
                <c:pt idx="8" formatCode="0.0">
                  <c:v>7.7957980602958612</c:v>
                </c:pt>
                <c:pt idx="9" formatCode="0.0">
                  <c:v>11.922082159753725</c:v>
                </c:pt>
                <c:pt idx="10" formatCode="0.0">
                  <c:v>10.498009042455967</c:v>
                </c:pt>
                <c:pt idx="11" formatCode="0.0">
                  <c:v>7.4995781664322925</c:v>
                </c:pt>
                <c:pt idx="12" formatCode="0.0">
                  <c:v>12.031112342615048</c:v>
                </c:pt>
                <c:pt idx="13" formatCode="0.0">
                  <c:v>13.021336027825004</c:v>
                </c:pt>
                <c:pt idx="14" formatCode="0.0">
                  <c:v>13.053133790668674</c:v>
                </c:pt>
                <c:pt idx="15" formatCode="0.0">
                  <c:v>9.0309141091082168</c:v>
                </c:pt>
                <c:pt idx="16" formatCode="0.0">
                  <c:v>13.010485823052274</c:v>
                </c:pt>
              </c:numCache>
            </c:numRef>
          </c:val>
        </c:ser>
        <c:dLbls>
          <c:showLegendKey val="0"/>
          <c:showVal val="0"/>
          <c:showCatName val="0"/>
          <c:showSerName val="0"/>
          <c:showPercent val="0"/>
          <c:showBubbleSize val="0"/>
        </c:dLbls>
        <c:gapWidth val="30"/>
        <c:overlap val="100"/>
        <c:axId val="162281344"/>
        <c:axId val="162282880"/>
      </c:barChart>
      <c:catAx>
        <c:axId val="162281344"/>
        <c:scaling>
          <c:orientation val="minMax"/>
        </c:scaling>
        <c:delete val="0"/>
        <c:axPos val="l"/>
        <c:numFmt formatCode="General" sourceLinked="1"/>
        <c:majorTickMark val="none"/>
        <c:minorTickMark val="none"/>
        <c:tickLblPos val="nextTo"/>
        <c:spPr>
          <a:ln w="5099">
            <a:solidFill>
              <a:srgbClr val="C0C0C0"/>
            </a:solidFill>
            <a:prstDash val="solid"/>
          </a:ln>
        </c:spPr>
        <c:txPr>
          <a:bodyPr rot="0" vert="horz"/>
          <a:lstStyle/>
          <a:p>
            <a:pPr>
              <a:defRPr sz="1200" b="1" i="0" u="none" strike="noStrike" baseline="0">
                <a:solidFill>
                  <a:srgbClr val="000080"/>
                </a:solidFill>
                <a:latin typeface="Verdana"/>
                <a:ea typeface="Verdana"/>
                <a:cs typeface="Verdana"/>
              </a:defRPr>
            </a:pPr>
            <a:endParaRPr lang="sr-Latn-RS"/>
          </a:p>
        </c:txPr>
        <c:crossAx val="162282880"/>
        <c:crosses val="autoZero"/>
        <c:auto val="1"/>
        <c:lblAlgn val="ctr"/>
        <c:lblOffset val="100"/>
        <c:tickLblSkip val="1"/>
        <c:tickMarkSkip val="1"/>
        <c:noMultiLvlLbl val="0"/>
      </c:catAx>
      <c:valAx>
        <c:axId val="162282880"/>
        <c:scaling>
          <c:orientation val="minMax"/>
        </c:scaling>
        <c:delete val="0"/>
        <c:axPos val="b"/>
        <c:numFmt formatCode="0%" sourceLinked="1"/>
        <c:majorTickMark val="none"/>
        <c:minorTickMark val="none"/>
        <c:tickLblPos val="nextTo"/>
        <c:spPr>
          <a:ln w="5099">
            <a:solidFill>
              <a:srgbClr val="C0C0C0"/>
            </a:solidFill>
            <a:prstDash val="solid"/>
          </a:ln>
        </c:spPr>
        <c:txPr>
          <a:bodyPr rot="0" vert="horz"/>
          <a:lstStyle/>
          <a:p>
            <a:pPr>
              <a:defRPr sz="1000" b="0" i="1" u="none" strike="noStrike" baseline="0">
                <a:solidFill>
                  <a:srgbClr val="000080"/>
                </a:solidFill>
                <a:latin typeface="Verdana"/>
                <a:ea typeface="Verdana"/>
                <a:cs typeface="Verdana"/>
              </a:defRPr>
            </a:pPr>
            <a:endParaRPr lang="sr-Latn-RS"/>
          </a:p>
        </c:txPr>
        <c:crossAx val="162281344"/>
        <c:crosses val="autoZero"/>
        <c:crossBetween val="between"/>
        <c:majorUnit val="0.2"/>
      </c:valAx>
      <c:spPr>
        <a:noFill/>
        <a:ln w="5099">
          <a:solidFill>
            <a:srgbClr val="C0C0C0"/>
          </a:solidFill>
          <a:prstDash val="solid"/>
        </a:ln>
      </c:spPr>
    </c:plotArea>
    <c:plotVisOnly val="1"/>
    <c:dispBlanksAs val="gap"/>
    <c:showDLblsOverMax val="0"/>
  </c:chart>
  <c:spPr>
    <a:noFill/>
    <a:ln>
      <a:noFill/>
    </a:ln>
  </c:spPr>
  <c:txPr>
    <a:bodyPr/>
    <a:lstStyle/>
    <a:p>
      <a:pPr>
        <a:defRPr sz="1285" b="0" i="0" u="none" strike="noStrike" baseline="0">
          <a:solidFill>
            <a:srgbClr val="000000"/>
          </a:solidFill>
          <a:latin typeface="Verdana"/>
          <a:ea typeface="Verdana"/>
          <a:cs typeface="Verdana"/>
        </a:defRPr>
      </a:pPr>
      <a:endParaRPr lang="sr-Latn-RS"/>
    </a:p>
  </c:txPr>
  <c:externalData r:id="rId1">
    <c:autoUpdate val="0"/>
  </c:externalData>
  <c:userShapes r:id="rId2"/>
</c:chartSpace>
</file>

<file path=ppt/charts/chart10.xml><?xml version="1.0" encoding="utf-8"?>
<c:chartSpace xmlns:c="http://schemas.openxmlformats.org/drawingml/2006/chart" xmlns:a="http://schemas.openxmlformats.org/drawingml/2006/main" xmlns:r="http://schemas.openxmlformats.org/officeDocument/2006/relationships">
  <c:date1904 val="0"/>
  <c:lang val="hr-H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32421052631579828"/>
          <c:y val="2.9925187032418948E-2"/>
          <c:w val="0.61982698710843365"/>
          <c:h val="0.91271820448880014"/>
        </c:manualLayout>
      </c:layout>
      <c:barChart>
        <c:barDir val="bar"/>
        <c:grouping val="clustered"/>
        <c:varyColors val="0"/>
        <c:ser>
          <c:idx val="2"/>
          <c:order val="0"/>
          <c:spPr>
            <a:gradFill flip="none" rotWithShape="1">
              <a:gsLst>
                <a:gs pos="0">
                  <a:srgbClr val="475E00"/>
                </a:gs>
                <a:gs pos="100000">
                  <a:srgbClr val="99CC00"/>
                </a:gs>
                <a:gs pos="100000">
                  <a:srgbClr val="475E00"/>
                </a:gs>
              </a:gsLst>
              <a:path path="rect">
                <a:fillToRect l="100000" t="100000"/>
              </a:path>
              <a:tileRect r="-100000" b="-100000"/>
            </a:gradFill>
            <a:ln w="39200">
              <a:noFill/>
            </a:ln>
          </c:spPr>
          <c:invertIfNegative val="0"/>
          <c:dLbls>
            <c:dLbl>
              <c:idx val="0"/>
              <c:layout/>
              <c:tx>
                <c:rich>
                  <a:bodyPr/>
                  <a:lstStyle/>
                  <a:p>
                    <a:r>
                      <a:rPr lang="en-US" smtClean="0"/>
                      <a:t>93.2</a:t>
                    </a:r>
                    <a:endParaRPr lang="en-US"/>
                  </a:p>
                </c:rich>
              </c:tx>
              <c:dLblPos val="inEnd"/>
              <c:showLegendKey val="0"/>
              <c:showVal val="1"/>
              <c:showCatName val="0"/>
              <c:showSerName val="0"/>
              <c:showPercent val="0"/>
              <c:showBubbleSize val="0"/>
            </c:dLbl>
            <c:dLbl>
              <c:idx val="1"/>
              <c:layout/>
              <c:tx>
                <c:rich>
                  <a:bodyPr/>
                  <a:lstStyle/>
                  <a:p>
                    <a:r>
                      <a:rPr lang="en-US" smtClean="0"/>
                      <a:t>90.3</a:t>
                    </a:r>
                    <a:endParaRPr lang="en-US"/>
                  </a:p>
                </c:rich>
              </c:tx>
              <c:dLblPos val="inEnd"/>
              <c:showLegendKey val="0"/>
              <c:showVal val="1"/>
              <c:showCatName val="0"/>
              <c:showSerName val="0"/>
              <c:showPercent val="0"/>
              <c:showBubbleSize val="0"/>
            </c:dLbl>
            <c:dLbl>
              <c:idx val="2"/>
              <c:layout/>
              <c:tx>
                <c:rich>
                  <a:bodyPr/>
                  <a:lstStyle/>
                  <a:p>
                    <a:r>
                      <a:rPr lang="en-US" smtClean="0"/>
                      <a:t>82.1</a:t>
                    </a:r>
                    <a:endParaRPr lang="en-US"/>
                  </a:p>
                </c:rich>
              </c:tx>
              <c:dLblPos val="inEnd"/>
              <c:showLegendKey val="0"/>
              <c:showVal val="1"/>
              <c:showCatName val="0"/>
              <c:showSerName val="0"/>
              <c:showPercent val="0"/>
              <c:showBubbleSize val="0"/>
            </c:dLbl>
            <c:dLbl>
              <c:idx val="4"/>
              <c:layout/>
              <c:tx>
                <c:rich>
                  <a:bodyPr/>
                  <a:lstStyle/>
                  <a:p>
                    <a:r>
                      <a:rPr lang="en-US" smtClean="0"/>
                      <a:t>96.3</a:t>
                    </a:r>
                    <a:endParaRPr lang="en-US"/>
                  </a:p>
                </c:rich>
              </c:tx>
              <c:dLblPos val="inEnd"/>
              <c:showLegendKey val="0"/>
              <c:showVal val="1"/>
              <c:showCatName val="0"/>
              <c:showSerName val="0"/>
              <c:showPercent val="0"/>
              <c:showBubbleSize val="0"/>
            </c:dLbl>
            <c:dLbl>
              <c:idx val="5"/>
              <c:layout/>
              <c:tx>
                <c:rich>
                  <a:bodyPr/>
                  <a:lstStyle/>
                  <a:p>
                    <a:r>
                      <a:rPr lang="en-US" smtClean="0"/>
                      <a:t>96.0</a:t>
                    </a:r>
                    <a:endParaRPr lang="en-US"/>
                  </a:p>
                </c:rich>
              </c:tx>
              <c:dLblPos val="inEnd"/>
              <c:showLegendKey val="0"/>
              <c:showVal val="1"/>
              <c:showCatName val="0"/>
              <c:showSerName val="0"/>
              <c:showPercent val="0"/>
              <c:showBubbleSize val="0"/>
            </c:dLbl>
            <c:dLbl>
              <c:idx val="8"/>
              <c:layout/>
              <c:tx>
                <c:rich>
                  <a:bodyPr/>
                  <a:lstStyle/>
                  <a:p>
                    <a:r>
                      <a:rPr lang="en-US" smtClean="0"/>
                      <a:t>94.8</a:t>
                    </a:r>
                    <a:endParaRPr lang="en-US"/>
                  </a:p>
                </c:rich>
              </c:tx>
              <c:dLblPos val="inEnd"/>
              <c:showLegendKey val="0"/>
              <c:showVal val="1"/>
              <c:showCatName val="0"/>
              <c:showSerName val="0"/>
              <c:showPercent val="0"/>
              <c:showBubbleSize val="0"/>
            </c:dLbl>
            <c:dLbl>
              <c:idx val="9"/>
              <c:layout/>
              <c:tx>
                <c:rich>
                  <a:bodyPr/>
                  <a:lstStyle/>
                  <a:p>
                    <a:r>
                      <a:rPr lang="en-US" smtClean="0"/>
                      <a:t>87.0</a:t>
                    </a:r>
                    <a:endParaRPr lang="en-US"/>
                  </a:p>
                </c:rich>
              </c:tx>
              <c:dLblPos val="inEnd"/>
              <c:showLegendKey val="0"/>
              <c:showVal val="1"/>
              <c:showCatName val="0"/>
              <c:showSerName val="0"/>
              <c:showPercent val="0"/>
              <c:showBubbleSize val="0"/>
            </c:dLbl>
            <c:dLbl>
              <c:idx val="11"/>
              <c:layout/>
              <c:tx>
                <c:rich>
                  <a:bodyPr/>
                  <a:lstStyle/>
                  <a:p>
                    <a:r>
                      <a:rPr lang="en-US" smtClean="0"/>
                      <a:t>94.5</a:t>
                    </a:r>
                    <a:endParaRPr lang="en-US"/>
                  </a:p>
                </c:rich>
              </c:tx>
              <c:dLblPos val="inEnd"/>
              <c:showLegendKey val="0"/>
              <c:showVal val="1"/>
              <c:showCatName val="0"/>
              <c:showSerName val="0"/>
              <c:showPercent val="0"/>
              <c:showBubbleSize val="0"/>
            </c:dLbl>
            <c:dLbl>
              <c:idx val="12"/>
              <c:layout/>
              <c:tx>
                <c:rich>
                  <a:bodyPr/>
                  <a:lstStyle/>
                  <a:p>
                    <a:r>
                      <a:rPr lang="en-US" smtClean="0"/>
                      <a:t>90.3</a:t>
                    </a:r>
                    <a:endParaRPr lang="en-US"/>
                  </a:p>
                </c:rich>
              </c:tx>
              <c:dLblPos val="inEnd"/>
              <c:showLegendKey val="0"/>
              <c:showVal val="1"/>
              <c:showCatName val="0"/>
              <c:showSerName val="0"/>
              <c:showPercent val="0"/>
              <c:showBubbleSize val="0"/>
            </c:dLbl>
            <c:dLbl>
              <c:idx val="14"/>
              <c:layout/>
              <c:tx>
                <c:rich>
                  <a:bodyPr/>
                  <a:lstStyle/>
                  <a:p>
                    <a:r>
                      <a:rPr lang="en-US" smtClean="0"/>
                      <a:t>94.9</a:t>
                    </a:r>
                    <a:endParaRPr lang="en-US"/>
                  </a:p>
                </c:rich>
              </c:tx>
              <c:dLblPos val="inEnd"/>
              <c:showLegendKey val="0"/>
              <c:showVal val="1"/>
              <c:showCatName val="0"/>
              <c:showSerName val="0"/>
              <c:showPercent val="0"/>
              <c:showBubbleSize val="0"/>
            </c:dLbl>
            <c:dLbl>
              <c:idx val="15"/>
              <c:layout/>
              <c:tx>
                <c:rich>
                  <a:bodyPr/>
                  <a:lstStyle/>
                  <a:p>
                    <a:r>
                      <a:rPr lang="en-US" smtClean="0"/>
                      <a:t>92.3</a:t>
                    </a:r>
                    <a:endParaRPr lang="en-US"/>
                  </a:p>
                </c:rich>
              </c:tx>
              <c:dLblPos val="inEnd"/>
              <c:showLegendKey val="0"/>
              <c:showVal val="1"/>
              <c:showCatName val="0"/>
              <c:showSerName val="0"/>
              <c:showPercent val="0"/>
              <c:showBubbleSize val="0"/>
            </c:dLbl>
            <c:numFmt formatCode="0.0" sourceLinked="0"/>
            <c:spPr>
              <a:noFill/>
              <a:ln w="39200">
                <a:noFill/>
              </a:ln>
            </c:spPr>
            <c:txPr>
              <a:bodyPr/>
              <a:lstStyle/>
              <a:p>
                <a:pPr>
                  <a:defRPr sz="1200" b="1" i="0" u="none" strike="noStrike" baseline="0">
                    <a:solidFill>
                      <a:srgbClr val="FFFFFF"/>
                    </a:solidFill>
                    <a:latin typeface="Verdana"/>
                    <a:ea typeface="Verdana"/>
                    <a:cs typeface="Verdana"/>
                  </a:defRPr>
                </a:pPr>
                <a:endParaRPr lang="sr-Latn-RS"/>
              </a:p>
            </c:txPr>
            <c:dLblPos val="inEnd"/>
            <c:showLegendKey val="0"/>
            <c:showVal val="1"/>
            <c:showCatName val="0"/>
            <c:showSerName val="0"/>
            <c:showPercent val="0"/>
            <c:showBubbleSize val="0"/>
            <c:showLeaderLines val="0"/>
          </c:dLbls>
          <c:cat>
            <c:strRef>
              <c:f>Sheet1!$B$2:$B$17</c:f>
              <c:strCache>
                <c:ptCount val="16"/>
                <c:pt idx="0">
                  <c:v>5 years</c:v>
                </c:pt>
                <c:pt idx="1">
                  <c:v>3 years</c:v>
                </c:pt>
                <c:pt idx="2">
                  <c:v>1 year</c:v>
                </c:pt>
                <c:pt idx="4">
                  <c:v>5 years</c:v>
                </c:pt>
                <c:pt idx="5">
                  <c:v>3 years</c:v>
                </c:pt>
                <c:pt idx="6">
                  <c:v>1 year*</c:v>
                </c:pt>
                <c:pt idx="8">
                  <c:v>3 years</c:v>
                </c:pt>
                <c:pt idx="9">
                  <c:v>1 year</c:v>
                </c:pt>
                <c:pt idx="11">
                  <c:v>3 years</c:v>
                </c:pt>
                <c:pt idx="12">
                  <c:v>1 year</c:v>
                </c:pt>
                <c:pt idx="14">
                  <c:v>3 years</c:v>
                </c:pt>
                <c:pt idx="15">
                  <c:v>1 year</c:v>
                </c:pt>
              </c:strCache>
            </c:strRef>
          </c:cat>
          <c:val>
            <c:numRef>
              <c:f>Sheet1!$C$2:$C$17</c:f>
              <c:numCache>
                <c:formatCode>####.0</c:formatCode>
                <c:ptCount val="16"/>
                <c:pt idx="0">
                  <c:v>93.2</c:v>
                </c:pt>
                <c:pt idx="1">
                  <c:v>90.3</c:v>
                </c:pt>
                <c:pt idx="2">
                  <c:v>82.1</c:v>
                </c:pt>
                <c:pt idx="4">
                  <c:v>96.3</c:v>
                </c:pt>
                <c:pt idx="5">
                  <c:v>96</c:v>
                </c:pt>
                <c:pt idx="8">
                  <c:v>94.8</c:v>
                </c:pt>
                <c:pt idx="9">
                  <c:v>87</c:v>
                </c:pt>
                <c:pt idx="11">
                  <c:v>94.5</c:v>
                </c:pt>
                <c:pt idx="12">
                  <c:v>90.3</c:v>
                </c:pt>
                <c:pt idx="14">
                  <c:v>94.9</c:v>
                </c:pt>
                <c:pt idx="15">
                  <c:v>92.3</c:v>
                </c:pt>
              </c:numCache>
            </c:numRef>
          </c:val>
        </c:ser>
        <c:dLbls>
          <c:showLegendKey val="0"/>
          <c:showVal val="0"/>
          <c:showCatName val="0"/>
          <c:showSerName val="0"/>
          <c:showPercent val="0"/>
          <c:showBubbleSize val="0"/>
        </c:dLbls>
        <c:gapWidth val="40"/>
        <c:axId val="230418688"/>
        <c:axId val="230420480"/>
      </c:barChart>
      <c:catAx>
        <c:axId val="230418688"/>
        <c:scaling>
          <c:orientation val="minMax"/>
        </c:scaling>
        <c:delete val="0"/>
        <c:axPos val="l"/>
        <c:numFmt formatCode="General" sourceLinked="1"/>
        <c:majorTickMark val="none"/>
        <c:minorTickMark val="none"/>
        <c:tickLblPos val="nextTo"/>
        <c:spPr>
          <a:ln w="4900">
            <a:solidFill>
              <a:srgbClr val="C0C0C0"/>
            </a:solidFill>
            <a:prstDash val="solid"/>
          </a:ln>
        </c:spPr>
        <c:txPr>
          <a:bodyPr rot="0" vert="horz"/>
          <a:lstStyle/>
          <a:p>
            <a:pPr>
              <a:defRPr sz="1200" b="1" i="0" u="none" strike="noStrike" baseline="0">
                <a:solidFill>
                  <a:srgbClr val="000080"/>
                </a:solidFill>
                <a:latin typeface="Verdana"/>
                <a:ea typeface="Verdana"/>
                <a:cs typeface="Verdana"/>
              </a:defRPr>
            </a:pPr>
            <a:endParaRPr lang="sr-Latn-RS"/>
          </a:p>
        </c:txPr>
        <c:crossAx val="230420480"/>
        <c:crosses val="autoZero"/>
        <c:auto val="0"/>
        <c:lblAlgn val="ctr"/>
        <c:lblOffset val="100"/>
        <c:tickLblSkip val="1"/>
        <c:tickMarkSkip val="1"/>
        <c:noMultiLvlLbl val="0"/>
      </c:catAx>
      <c:valAx>
        <c:axId val="230420480"/>
        <c:scaling>
          <c:orientation val="minMax"/>
          <c:max val="100"/>
          <c:min val="0"/>
        </c:scaling>
        <c:delete val="0"/>
        <c:axPos val="b"/>
        <c:numFmt formatCode="0" sourceLinked="0"/>
        <c:majorTickMark val="none"/>
        <c:minorTickMark val="none"/>
        <c:tickLblPos val="nextTo"/>
        <c:spPr>
          <a:ln w="4900">
            <a:solidFill>
              <a:srgbClr val="C0C0C0"/>
            </a:solidFill>
            <a:prstDash val="solid"/>
          </a:ln>
        </c:spPr>
        <c:txPr>
          <a:bodyPr rot="0" vert="horz"/>
          <a:lstStyle/>
          <a:p>
            <a:pPr>
              <a:defRPr sz="1000" b="0" i="1" u="none" strike="noStrike" baseline="0">
                <a:solidFill>
                  <a:srgbClr val="000080"/>
                </a:solidFill>
                <a:latin typeface="Verdana"/>
                <a:ea typeface="Verdana"/>
                <a:cs typeface="Verdana"/>
              </a:defRPr>
            </a:pPr>
            <a:endParaRPr lang="sr-Latn-RS"/>
          </a:p>
        </c:txPr>
        <c:crossAx val="230418688"/>
        <c:crosses val="autoZero"/>
        <c:crossBetween val="between"/>
        <c:majorUnit val="20"/>
        <c:minorUnit val="1"/>
      </c:valAx>
      <c:spPr>
        <a:noFill/>
        <a:ln w="39200">
          <a:noFill/>
        </a:ln>
      </c:spPr>
    </c:plotArea>
    <c:plotVisOnly val="1"/>
    <c:dispBlanksAs val="gap"/>
    <c:showDLblsOverMax val="0"/>
  </c:chart>
  <c:spPr>
    <a:noFill/>
    <a:ln>
      <a:noFill/>
    </a:ln>
  </c:spPr>
  <c:txPr>
    <a:bodyPr/>
    <a:lstStyle/>
    <a:p>
      <a:pPr>
        <a:defRPr sz="1235" b="1" i="0" u="none" strike="noStrike" baseline="0">
          <a:solidFill>
            <a:srgbClr val="000080"/>
          </a:solidFill>
          <a:latin typeface="Verdana"/>
          <a:ea typeface="Verdana"/>
          <a:cs typeface="Verdana"/>
        </a:defRPr>
      </a:pPr>
      <a:endParaRPr lang="sr-Latn-RS"/>
    </a:p>
  </c:txPr>
  <c:externalData r:id="rId1">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c:date1904 val="0"/>
  <c:lang val="hr-H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37637488423009186"/>
          <c:y val="1.2412305552247755E-2"/>
          <c:w val="0.57410094688976032"/>
          <c:h val="0.93715846994535457"/>
        </c:manualLayout>
      </c:layout>
      <c:barChart>
        <c:barDir val="bar"/>
        <c:grouping val="percentStacked"/>
        <c:varyColors val="0"/>
        <c:ser>
          <c:idx val="0"/>
          <c:order val="0"/>
          <c:tx>
            <c:strRef>
              <c:f>Sheet1!$C$1</c:f>
              <c:strCache>
                <c:ptCount val="1"/>
                <c:pt idx="0">
                  <c:v>Stabile</c:v>
                </c:pt>
              </c:strCache>
            </c:strRef>
          </c:tx>
          <c:spPr>
            <a:gradFill flip="none" rotWithShape="1">
              <a:gsLst>
                <a:gs pos="0">
                  <a:srgbClr val="3366FF"/>
                </a:gs>
                <a:gs pos="100000">
                  <a:srgbClr val="2244A9"/>
                </a:gs>
              </a:gsLst>
              <a:lin ang="2700000" scaled="1"/>
              <a:tileRect/>
            </a:gradFill>
            <a:ln w="40633">
              <a:noFill/>
            </a:ln>
          </c:spPr>
          <c:invertIfNegative val="0"/>
          <c:dLbls>
            <c:dLbl>
              <c:idx val="0"/>
              <c:layout/>
              <c:tx>
                <c:rich>
                  <a:bodyPr/>
                  <a:lstStyle/>
                  <a:p>
                    <a:r>
                      <a:rPr lang="en-US" smtClean="0"/>
                      <a:t>71.1</a:t>
                    </a:r>
                    <a:endParaRPr lang="en-US"/>
                  </a:p>
                </c:rich>
              </c:tx>
              <c:showLegendKey val="0"/>
              <c:showVal val="1"/>
              <c:showCatName val="0"/>
              <c:showSerName val="0"/>
              <c:showPercent val="0"/>
              <c:showBubbleSize val="0"/>
            </c:dLbl>
            <c:dLbl>
              <c:idx val="1"/>
              <c:layout/>
              <c:tx>
                <c:rich>
                  <a:bodyPr/>
                  <a:lstStyle/>
                  <a:p>
                    <a:r>
                      <a:rPr lang="en-US" smtClean="0"/>
                      <a:t>58.6</a:t>
                    </a:r>
                    <a:endParaRPr lang="en-US"/>
                  </a:p>
                </c:rich>
              </c:tx>
              <c:showLegendKey val="0"/>
              <c:showVal val="1"/>
              <c:showCatName val="0"/>
              <c:showSerName val="0"/>
              <c:showPercent val="0"/>
              <c:showBubbleSize val="0"/>
            </c:dLbl>
            <c:dLbl>
              <c:idx val="2"/>
              <c:layout/>
              <c:tx>
                <c:rich>
                  <a:bodyPr/>
                  <a:lstStyle/>
                  <a:p>
                    <a:r>
                      <a:rPr lang="en-US" smtClean="0"/>
                      <a:t>38.3</a:t>
                    </a:r>
                    <a:endParaRPr lang="en-US"/>
                  </a:p>
                </c:rich>
              </c:tx>
              <c:showLegendKey val="0"/>
              <c:showVal val="1"/>
              <c:showCatName val="0"/>
              <c:showSerName val="0"/>
              <c:showPercent val="0"/>
              <c:showBubbleSize val="0"/>
            </c:dLbl>
            <c:dLbl>
              <c:idx val="4"/>
              <c:layout/>
              <c:tx>
                <c:rich>
                  <a:bodyPr/>
                  <a:lstStyle/>
                  <a:p>
                    <a:r>
                      <a:rPr lang="en-US" smtClean="0"/>
                      <a:t>79.2</a:t>
                    </a:r>
                    <a:endParaRPr lang="en-US"/>
                  </a:p>
                </c:rich>
              </c:tx>
              <c:showLegendKey val="0"/>
              <c:showVal val="1"/>
              <c:showCatName val="0"/>
              <c:showSerName val="0"/>
              <c:showPercent val="0"/>
              <c:showBubbleSize val="0"/>
            </c:dLbl>
            <c:dLbl>
              <c:idx val="5"/>
              <c:layout/>
              <c:tx>
                <c:rich>
                  <a:bodyPr/>
                  <a:lstStyle/>
                  <a:p>
                    <a:r>
                      <a:rPr lang="en-US" smtClean="0"/>
                      <a:t>65.2</a:t>
                    </a:r>
                    <a:endParaRPr lang="en-US"/>
                  </a:p>
                </c:rich>
              </c:tx>
              <c:showLegendKey val="0"/>
              <c:showVal val="1"/>
              <c:showCatName val="0"/>
              <c:showSerName val="0"/>
              <c:showPercent val="0"/>
              <c:showBubbleSize val="0"/>
            </c:dLbl>
            <c:dLbl>
              <c:idx val="6"/>
              <c:layout/>
              <c:tx>
                <c:rich>
                  <a:bodyPr/>
                  <a:lstStyle/>
                  <a:p>
                    <a:r>
                      <a:rPr lang="en-US" smtClean="0"/>
                      <a:t>52.6</a:t>
                    </a:r>
                    <a:endParaRPr lang="en-US"/>
                  </a:p>
                </c:rich>
              </c:tx>
              <c:showLegendKey val="0"/>
              <c:showVal val="1"/>
              <c:showCatName val="0"/>
              <c:showSerName val="0"/>
              <c:showPercent val="0"/>
              <c:showBubbleSize val="0"/>
            </c:dLbl>
            <c:dLbl>
              <c:idx val="8"/>
              <c:layout/>
              <c:tx>
                <c:rich>
                  <a:bodyPr/>
                  <a:lstStyle/>
                  <a:p>
                    <a:r>
                      <a:rPr lang="en-US" smtClean="0"/>
                      <a:t>61.1</a:t>
                    </a:r>
                    <a:endParaRPr lang="en-US"/>
                  </a:p>
                </c:rich>
              </c:tx>
              <c:showLegendKey val="0"/>
              <c:showVal val="1"/>
              <c:showCatName val="0"/>
              <c:showSerName val="0"/>
              <c:showPercent val="0"/>
              <c:showBubbleSize val="0"/>
            </c:dLbl>
            <c:dLbl>
              <c:idx val="9"/>
              <c:layout/>
              <c:tx>
                <c:rich>
                  <a:bodyPr/>
                  <a:lstStyle/>
                  <a:p>
                    <a:r>
                      <a:rPr lang="en-US" smtClean="0"/>
                      <a:t>37.9</a:t>
                    </a:r>
                    <a:endParaRPr lang="en-US"/>
                  </a:p>
                </c:rich>
              </c:tx>
              <c:showLegendKey val="0"/>
              <c:showVal val="1"/>
              <c:showCatName val="0"/>
              <c:showSerName val="0"/>
              <c:showPercent val="0"/>
              <c:showBubbleSize val="0"/>
            </c:dLbl>
            <c:dLbl>
              <c:idx val="11"/>
              <c:layout/>
              <c:tx>
                <c:rich>
                  <a:bodyPr/>
                  <a:lstStyle/>
                  <a:p>
                    <a:r>
                      <a:rPr lang="en-US" smtClean="0"/>
                      <a:t>62.1</a:t>
                    </a:r>
                    <a:endParaRPr lang="en-US"/>
                  </a:p>
                </c:rich>
              </c:tx>
              <c:showLegendKey val="0"/>
              <c:showVal val="1"/>
              <c:showCatName val="0"/>
              <c:showSerName val="0"/>
              <c:showPercent val="0"/>
              <c:showBubbleSize val="0"/>
            </c:dLbl>
            <c:dLbl>
              <c:idx val="12"/>
              <c:layout/>
              <c:tx>
                <c:rich>
                  <a:bodyPr/>
                  <a:lstStyle/>
                  <a:p>
                    <a:r>
                      <a:rPr lang="en-US" smtClean="0"/>
                      <a:t>40.4</a:t>
                    </a:r>
                    <a:endParaRPr lang="en-US"/>
                  </a:p>
                </c:rich>
              </c:tx>
              <c:showLegendKey val="0"/>
              <c:showVal val="1"/>
              <c:showCatName val="0"/>
              <c:showSerName val="0"/>
              <c:showPercent val="0"/>
              <c:showBubbleSize val="0"/>
            </c:dLbl>
            <c:dLbl>
              <c:idx val="14"/>
              <c:layout/>
              <c:tx>
                <c:rich>
                  <a:bodyPr/>
                  <a:lstStyle/>
                  <a:p>
                    <a:r>
                      <a:rPr lang="en-US" smtClean="0"/>
                      <a:t>64.3</a:t>
                    </a:r>
                    <a:endParaRPr lang="en-US"/>
                  </a:p>
                </c:rich>
              </c:tx>
              <c:showLegendKey val="0"/>
              <c:showVal val="1"/>
              <c:showCatName val="0"/>
              <c:showSerName val="0"/>
              <c:showPercent val="0"/>
              <c:showBubbleSize val="0"/>
            </c:dLbl>
            <c:dLbl>
              <c:idx val="15"/>
              <c:layout/>
              <c:tx>
                <c:rich>
                  <a:bodyPr/>
                  <a:lstStyle/>
                  <a:p>
                    <a:r>
                      <a:rPr lang="en-US" smtClean="0"/>
                      <a:t>50.7</a:t>
                    </a:r>
                    <a:endParaRPr lang="en-US"/>
                  </a:p>
                </c:rich>
              </c:tx>
              <c:showLegendKey val="0"/>
              <c:showVal val="1"/>
              <c:showCatName val="0"/>
              <c:showSerName val="0"/>
              <c:showPercent val="0"/>
              <c:showBubbleSize val="0"/>
            </c:dLbl>
            <c:numFmt formatCode="#,##0.0" sourceLinked="0"/>
            <c:txPr>
              <a:bodyPr/>
              <a:lstStyle/>
              <a:p>
                <a:pPr>
                  <a:defRPr sz="1200">
                    <a:solidFill>
                      <a:schemeClr val="bg1"/>
                    </a:solidFill>
                  </a:defRPr>
                </a:pPr>
                <a:endParaRPr lang="sr-Latn-RS"/>
              </a:p>
            </c:txPr>
            <c:showLegendKey val="0"/>
            <c:showVal val="1"/>
            <c:showCatName val="0"/>
            <c:showSerName val="0"/>
            <c:showPercent val="0"/>
            <c:showBubbleSize val="0"/>
            <c:showLeaderLines val="0"/>
          </c:dLbls>
          <c:cat>
            <c:strRef>
              <c:f>Sheet1!$B$2:$B$17</c:f>
              <c:strCache>
                <c:ptCount val="16"/>
                <c:pt idx="0">
                  <c:v>5 years</c:v>
                </c:pt>
                <c:pt idx="1">
                  <c:v>3 yers</c:v>
                </c:pt>
                <c:pt idx="2">
                  <c:v>1 year</c:v>
                </c:pt>
                <c:pt idx="4">
                  <c:v>5 years</c:v>
                </c:pt>
                <c:pt idx="5">
                  <c:v>3 years</c:v>
                </c:pt>
                <c:pt idx="6">
                  <c:v>1 year</c:v>
                </c:pt>
                <c:pt idx="8">
                  <c:v>3 years</c:v>
                </c:pt>
                <c:pt idx="9">
                  <c:v>1 year</c:v>
                </c:pt>
                <c:pt idx="11">
                  <c:v>3 years</c:v>
                </c:pt>
                <c:pt idx="12">
                  <c:v>1 year</c:v>
                </c:pt>
                <c:pt idx="14">
                  <c:v>3 years</c:v>
                </c:pt>
                <c:pt idx="15">
                  <c:v>1 year</c:v>
                </c:pt>
              </c:strCache>
            </c:strRef>
          </c:cat>
          <c:val>
            <c:numRef>
              <c:f>Sheet1!$C$2:$C$17</c:f>
              <c:numCache>
                <c:formatCode>####.0</c:formatCode>
                <c:ptCount val="16"/>
                <c:pt idx="0">
                  <c:v>71.094886636576078</c:v>
                </c:pt>
                <c:pt idx="1">
                  <c:v>58.550327605888157</c:v>
                </c:pt>
                <c:pt idx="2">
                  <c:v>38.264253079342808</c:v>
                </c:pt>
                <c:pt idx="4">
                  <c:v>79.235480537280864</c:v>
                </c:pt>
                <c:pt idx="5">
                  <c:v>65.242253542743597</c:v>
                </c:pt>
                <c:pt idx="6">
                  <c:v>52.59241968546327</c:v>
                </c:pt>
                <c:pt idx="8">
                  <c:v>61.104405100587286</c:v>
                </c:pt>
                <c:pt idx="9">
                  <c:v>37.943350597546541</c:v>
                </c:pt>
                <c:pt idx="11">
                  <c:v>62.131549299577273</c:v>
                </c:pt>
                <c:pt idx="12">
                  <c:v>40.353788117552995</c:v>
                </c:pt>
                <c:pt idx="14">
                  <c:v>64.341864208064422</c:v>
                </c:pt>
                <c:pt idx="15">
                  <c:v>50.721532226928616</c:v>
                </c:pt>
              </c:numCache>
            </c:numRef>
          </c:val>
        </c:ser>
        <c:ser>
          <c:idx val="1"/>
          <c:order val="1"/>
          <c:tx>
            <c:strRef>
              <c:f>Sheet1!$D$1</c:f>
              <c:strCache>
                <c:ptCount val="1"/>
                <c:pt idx="0">
                  <c:v>Inserimento/C. form. lavoro/Apprend.</c:v>
                </c:pt>
              </c:strCache>
            </c:strRef>
          </c:tx>
          <c:spPr>
            <a:gradFill flip="none" rotWithShape="1">
              <a:gsLst>
                <a:gs pos="0">
                  <a:srgbClr val="FFFF00"/>
                </a:gs>
                <a:gs pos="100000">
                  <a:srgbClr val="A9A900"/>
                </a:gs>
              </a:gsLst>
              <a:lin ang="2700000" scaled="1"/>
              <a:tileRect/>
            </a:gradFill>
            <a:ln w="40633">
              <a:noFill/>
            </a:ln>
          </c:spPr>
          <c:invertIfNegative val="0"/>
          <c:cat>
            <c:strRef>
              <c:f>Sheet1!$B$2:$B$17</c:f>
              <c:strCache>
                <c:ptCount val="16"/>
                <c:pt idx="0">
                  <c:v>5 years</c:v>
                </c:pt>
                <c:pt idx="1">
                  <c:v>3 yers</c:v>
                </c:pt>
                <c:pt idx="2">
                  <c:v>1 year</c:v>
                </c:pt>
                <c:pt idx="4">
                  <c:v>5 years</c:v>
                </c:pt>
                <c:pt idx="5">
                  <c:v>3 years</c:v>
                </c:pt>
                <c:pt idx="6">
                  <c:v>1 year</c:v>
                </c:pt>
                <c:pt idx="8">
                  <c:v>3 years</c:v>
                </c:pt>
                <c:pt idx="9">
                  <c:v>1 year</c:v>
                </c:pt>
                <c:pt idx="11">
                  <c:v>3 years</c:v>
                </c:pt>
                <c:pt idx="12">
                  <c:v>1 year</c:v>
                </c:pt>
                <c:pt idx="14">
                  <c:v>3 years</c:v>
                </c:pt>
                <c:pt idx="15">
                  <c:v>1 year</c:v>
                </c:pt>
              </c:strCache>
            </c:strRef>
          </c:cat>
          <c:val>
            <c:numRef>
              <c:f>Sheet1!$D$2:$D$17</c:f>
              <c:numCache>
                <c:formatCode>####.0</c:formatCode>
                <c:ptCount val="16"/>
                <c:pt idx="0">
                  <c:v>1.7793429686735651</c:v>
                </c:pt>
                <c:pt idx="1">
                  <c:v>4.6421469192899449</c:v>
                </c:pt>
                <c:pt idx="2">
                  <c:v>6.8674049064701199</c:v>
                </c:pt>
                <c:pt idx="4">
                  <c:v>4.0259431819005504</c:v>
                </c:pt>
                <c:pt idx="5">
                  <c:v>8.8167656627476756</c:v>
                </c:pt>
                <c:pt idx="6">
                  <c:v>8.123862923737498</c:v>
                </c:pt>
                <c:pt idx="8">
                  <c:v>3.9539426607610717</c:v>
                </c:pt>
                <c:pt idx="9">
                  <c:v>10.250670359234569</c:v>
                </c:pt>
                <c:pt idx="11">
                  <c:v>6.7081400274710452</c:v>
                </c:pt>
                <c:pt idx="12">
                  <c:v>14.688303611504203</c:v>
                </c:pt>
                <c:pt idx="14">
                  <c:v>7.5339969038731764</c:v>
                </c:pt>
                <c:pt idx="15">
                  <c:v>8.8740457485904329</c:v>
                </c:pt>
              </c:numCache>
            </c:numRef>
          </c:val>
        </c:ser>
        <c:ser>
          <c:idx val="2"/>
          <c:order val="2"/>
          <c:tx>
            <c:strRef>
              <c:f>Sheet1!$E$1</c:f>
              <c:strCache>
                <c:ptCount val="1"/>
                <c:pt idx="0">
                  <c:v>Atipico</c:v>
                </c:pt>
              </c:strCache>
            </c:strRef>
          </c:tx>
          <c:spPr>
            <a:gradFill rotWithShape="0">
              <a:gsLst>
                <a:gs pos="0">
                  <a:srgbClr val="764700"/>
                </a:gs>
                <a:gs pos="100000">
                  <a:srgbClr val="FF9900"/>
                </a:gs>
              </a:gsLst>
              <a:lin ang="5400000" scaled="1"/>
            </a:gradFill>
            <a:ln w="40633">
              <a:noFill/>
            </a:ln>
          </c:spPr>
          <c:invertIfNegative val="0"/>
          <c:dLbls>
            <c:dLbl>
              <c:idx val="0"/>
              <c:layout/>
              <c:tx>
                <c:rich>
                  <a:bodyPr/>
                  <a:lstStyle/>
                  <a:p>
                    <a:r>
                      <a:rPr lang="en-US" smtClean="0"/>
                      <a:t>25.0</a:t>
                    </a:r>
                    <a:endParaRPr lang="en-US"/>
                  </a:p>
                </c:rich>
              </c:tx>
              <c:showLegendKey val="0"/>
              <c:showVal val="1"/>
              <c:showCatName val="0"/>
              <c:showSerName val="0"/>
              <c:showPercent val="0"/>
              <c:showBubbleSize val="0"/>
            </c:dLbl>
            <c:dLbl>
              <c:idx val="1"/>
              <c:layout/>
              <c:tx>
                <c:rich>
                  <a:bodyPr/>
                  <a:lstStyle/>
                  <a:p>
                    <a:r>
                      <a:rPr lang="en-US" smtClean="0"/>
                      <a:t>33.1</a:t>
                    </a:r>
                    <a:endParaRPr lang="en-US"/>
                  </a:p>
                </c:rich>
              </c:tx>
              <c:showLegendKey val="0"/>
              <c:showVal val="1"/>
              <c:showCatName val="0"/>
              <c:showSerName val="0"/>
              <c:showPercent val="0"/>
              <c:showBubbleSize val="0"/>
            </c:dLbl>
            <c:dLbl>
              <c:idx val="2"/>
              <c:layout/>
              <c:tx>
                <c:rich>
                  <a:bodyPr/>
                  <a:lstStyle/>
                  <a:p>
                    <a:r>
                      <a:rPr lang="en-US" smtClean="0"/>
                      <a:t>47.5</a:t>
                    </a:r>
                    <a:endParaRPr lang="en-US"/>
                  </a:p>
                </c:rich>
              </c:tx>
              <c:showLegendKey val="0"/>
              <c:showVal val="1"/>
              <c:showCatName val="0"/>
              <c:showSerName val="0"/>
              <c:showPercent val="0"/>
              <c:showBubbleSize val="0"/>
            </c:dLbl>
            <c:dLbl>
              <c:idx val="4"/>
              <c:layout/>
              <c:tx>
                <c:rich>
                  <a:bodyPr/>
                  <a:lstStyle/>
                  <a:p>
                    <a:r>
                      <a:rPr lang="en-US" smtClean="0"/>
                      <a:t>15.9</a:t>
                    </a:r>
                    <a:endParaRPr lang="en-US"/>
                  </a:p>
                </c:rich>
              </c:tx>
              <c:showLegendKey val="0"/>
              <c:showVal val="1"/>
              <c:showCatName val="0"/>
              <c:showSerName val="0"/>
              <c:showPercent val="0"/>
              <c:showBubbleSize val="0"/>
            </c:dLbl>
            <c:dLbl>
              <c:idx val="5"/>
              <c:layout/>
              <c:tx>
                <c:rich>
                  <a:bodyPr/>
                  <a:lstStyle/>
                  <a:p>
                    <a:r>
                      <a:rPr lang="en-US" smtClean="0"/>
                      <a:t>24.1</a:t>
                    </a:r>
                    <a:endParaRPr lang="en-US"/>
                  </a:p>
                </c:rich>
              </c:tx>
              <c:showLegendKey val="0"/>
              <c:showVal val="1"/>
              <c:showCatName val="0"/>
              <c:showSerName val="0"/>
              <c:showPercent val="0"/>
              <c:showBubbleSize val="0"/>
            </c:dLbl>
            <c:dLbl>
              <c:idx val="6"/>
              <c:layout/>
              <c:tx>
                <c:rich>
                  <a:bodyPr/>
                  <a:lstStyle/>
                  <a:p>
                    <a:r>
                      <a:rPr lang="en-US" smtClean="0"/>
                      <a:t>35.5</a:t>
                    </a:r>
                    <a:endParaRPr lang="en-US"/>
                  </a:p>
                </c:rich>
              </c:tx>
              <c:showLegendKey val="0"/>
              <c:showVal val="1"/>
              <c:showCatName val="0"/>
              <c:showSerName val="0"/>
              <c:showPercent val="0"/>
              <c:showBubbleSize val="0"/>
            </c:dLbl>
            <c:dLbl>
              <c:idx val="8"/>
              <c:layout/>
              <c:tx>
                <c:rich>
                  <a:bodyPr/>
                  <a:lstStyle/>
                  <a:p>
                    <a:r>
                      <a:rPr lang="en-US" smtClean="0"/>
                      <a:t>30.8</a:t>
                    </a:r>
                    <a:endParaRPr lang="en-US"/>
                  </a:p>
                </c:rich>
              </c:tx>
              <c:showLegendKey val="0"/>
              <c:showVal val="1"/>
              <c:showCatName val="0"/>
              <c:showSerName val="0"/>
              <c:showPercent val="0"/>
              <c:showBubbleSize val="0"/>
            </c:dLbl>
            <c:dLbl>
              <c:idx val="9"/>
              <c:layout/>
              <c:tx>
                <c:rich>
                  <a:bodyPr/>
                  <a:lstStyle/>
                  <a:p>
                    <a:r>
                      <a:rPr lang="en-US" smtClean="0"/>
                      <a:t>42.7</a:t>
                    </a:r>
                    <a:endParaRPr lang="en-US"/>
                  </a:p>
                </c:rich>
              </c:tx>
              <c:showLegendKey val="0"/>
              <c:showVal val="1"/>
              <c:showCatName val="0"/>
              <c:showSerName val="0"/>
              <c:showPercent val="0"/>
              <c:showBubbleSize val="0"/>
            </c:dLbl>
            <c:dLbl>
              <c:idx val="11"/>
              <c:layout/>
              <c:tx>
                <c:rich>
                  <a:bodyPr/>
                  <a:lstStyle/>
                  <a:p>
                    <a:r>
                      <a:rPr lang="en-US" smtClean="0"/>
                      <a:t>28.6</a:t>
                    </a:r>
                    <a:endParaRPr lang="en-US"/>
                  </a:p>
                </c:rich>
              </c:tx>
              <c:showLegendKey val="0"/>
              <c:showVal val="1"/>
              <c:showCatName val="0"/>
              <c:showSerName val="0"/>
              <c:showPercent val="0"/>
              <c:showBubbleSize val="0"/>
            </c:dLbl>
            <c:dLbl>
              <c:idx val="12"/>
              <c:layout/>
              <c:tx>
                <c:rich>
                  <a:bodyPr/>
                  <a:lstStyle/>
                  <a:p>
                    <a:r>
                      <a:rPr lang="en-US" smtClean="0"/>
                      <a:t>41.4</a:t>
                    </a:r>
                    <a:endParaRPr lang="en-US"/>
                  </a:p>
                </c:rich>
              </c:tx>
              <c:showLegendKey val="0"/>
              <c:showVal val="1"/>
              <c:showCatName val="0"/>
              <c:showSerName val="0"/>
              <c:showPercent val="0"/>
              <c:showBubbleSize val="0"/>
            </c:dLbl>
            <c:dLbl>
              <c:idx val="14"/>
              <c:layout/>
              <c:tx>
                <c:rich>
                  <a:bodyPr/>
                  <a:lstStyle/>
                  <a:p>
                    <a:r>
                      <a:rPr lang="en-US" smtClean="0"/>
                      <a:t>25.9</a:t>
                    </a:r>
                    <a:endParaRPr lang="en-US"/>
                  </a:p>
                </c:rich>
              </c:tx>
              <c:showLegendKey val="0"/>
              <c:showVal val="1"/>
              <c:showCatName val="0"/>
              <c:showSerName val="0"/>
              <c:showPercent val="0"/>
              <c:showBubbleSize val="0"/>
            </c:dLbl>
            <c:dLbl>
              <c:idx val="15"/>
              <c:layout/>
              <c:tx>
                <c:rich>
                  <a:bodyPr/>
                  <a:lstStyle/>
                  <a:p>
                    <a:r>
                      <a:rPr lang="en-US" smtClean="0"/>
                      <a:t>36.5</a:t>
                    </a:r>
                    <a:endParaRPr lang="en-US"/>
                  </a:p>
                </c:rich>
              </c:tx>
              <c:showLegendKey val="0"/>
              <c:showVal val="1"/>
              <c:showCatName val="0"/>
              <c:showSerName val="0"/>
              <c:showPercent val="0"/>
              <c:showBubbleSize val="0"/>
            </c:dLbl>
            <c:txPr>
              <a:bodyPr/>
              <a:lstStyle/>
              <a:p>
                <a:pPr>
                  <a:defRPr sz="1200">
                    <a:solidFill>
                      <a:schemeClr val="bg1"/>
                    </a:solidFill>
                  </a:defRPr>
                </a:pPr>
                <a:endParaRPr lang="sr-Latn-RS"/>
              </a:p>
            </c:txPr>
            <c:showLegendKey val="0"/>
            <c:showVal val="1"/>
            <c:showCatName val="0"/>
            <c:showSerName val="0"/>
            <c:showPercent val="0"/>
            <c:showBubbleSize val="0"/>
            <c:showLeaderLines val="0"/>
          </c:dLbls>
          <c:cat>
            <c:strRef>
              <c:f>Sheet1!$B$2:$B$17</c:f>
              <c:strCache>
                <c:ptCount val="16"/>
                <c:pt idx="0">
                  <c:v>5 years</c:v>
                </c:pt>
                <c:pt idx="1">
                  <c:v>3 yers</c:v>
                </c:pt>
                <c:pt idx="2">
                  <c:v>1 year</c:v>
                </c:pt>
                <c:pt idx="4">
                  <c:v>5 years</c:v>
                </c:pt>
                <c:pt idx="5">
                  <c:v>3 years</c:v>
                </c:pt>
                <c:pt idx="6">
                  <c:v>1 year</c:v>
                </c:pt>
                <c:pt idx="8">
                  <c:v>3 years</c:v>
                </c:pt>
                <c:pt idx="9">
                  <c:v>1 year</c:v>
                </c:pt>
                <c:pt idx="11">
                  <c:v>3 years</c:v>
                </c:pt>
                <c:pt idx="12">
                  <c:v>1 year</c:v>
                </c:pt>
                <c:pt idx="14">
                  <c:v>3 years</c:v>
                </c:pt>
                <c:pt idx="15">
                  <c:v>1 year</c:v>
                </c:pt>
              </c:strCache>
            </c:strRef>
          </c:cat>
          <c:val>
            <c:numRef>
              <c:f>Sheet1!$E$2:$E$17</c:f>
              <c:numCache>
                <c:formatCode>####.0</c:formatCode>
                <c:ptCount val="16"/>
                <c:pt idx="0">
                  <c:v>24.992027243978711</c:v>
                </c:pt>
                <c:pt idx="1">
                  <c:v>33.114511163842899</c:v>
                </c:pt>
                <c:pt idx="2">
                  <c:v>47.510431685491724</c:v>
                </c:pt>
                <c:pt idx="4">
                  <c:v>15.937741076152468</c:v>
                </c:pt>
                <c:pt idx="5">
                  <c:v>24.137521329188235</c:v>
                </c:pt>
                <c:pt idx="6">
                  <c:v>35.495419914041513</c:v>
                </c:pt>
                <c:pt idx="8">
                  <c:v>30.762785466866177</c:v>
                </c:pt>
                <c:pt idx="9">
                  <c:v>42.681729732148902</c:v>
                </c:pt>
                <c:pt idx="11">
                  <c:v>28.588150973280666</c:v>
                </c:pt>
                <c:pt idx="12">
                  <c:v>41.400257142065499</c:v>
                </c:pt>
                <c:pt idx="14">
                  <c:v>25.947153246543078</c:v>
                </c:pt>
                <c:pt idx="15">
                  <c:v>36.451794874642985</c:v>
                </c:pt>
              </c:numCache>
            </c:numRef>
          </c:val>
        </c:ser>
        <c:ser>
          <c:idx val="4"/>
          <c:order val="3"/>
          <c:tx>
            <c:strRef>
              <c:f>Sheet1!$F$1</c:f>
              <c:strCache>
                <c:ptCount val="1"/>
                <c:pt idx="0">
                  <c:v>Senza contratto</c:v>
                </c:pt>
              </c:strCache>
            </c:strRef>
          </c:tx>
          <c:spPr>
            <a:gradFill rotWithShape="0">
              <a:gsLst>
                <a:gs pos="0">
                  <a:srgbClr val="003300"/>
                </a:gs>
                <a:gs pos="100000">
                  <a:srgbClr val="008000"/>
                </a:gs>
              </a:gsLst>
              <a:lin ang="5400000" scaled="1"/>
            </a:gradFill>
            <a:ln w="40633">
              <a:noFill/>
            </a:ln>
          </c:spPr>
          <c:invertIfNegative val="0"/>
          <c:cat>
            <c:strRef>
              <c:f>Sheet1!$B$2:$B$17</c:f>
              <c:strCache>
                <c:ptCount val="16"/>
                <c:pt idx="0">
                  <c:v>5 years</c:v>
                </c:pt>
                <c:pt idx="1">
                  <c:v>3 yers</c:v>
                </c:pt>
                <c:pt idx="2">
                  <c:v>1 year</c:v>
                </c:pt>
                <c:pt idx="4">
                  <c:v>5 years</c:v>
                </c:pt>
                <c:pt idx="5">
                  <c:v>3 years</c:v>
                </c:pt>
                <c:pt idx="6">
                  <c:v>1 year</c:v>
                </c:pt>
                <c:pt idx="8">
                  <c:v>3 years</c:v>
                </c:pt>
                <c:pt idx="9">
                  <c:v>1 year</c:v>
                </c:pt>
                <c:pt idx="11">
                  <c:v>3 years</c:v>
                </c:pt>
                <c:pt idx="12">
                  <c:v>1 year</c:v>
                </c:pt>
                <c:pt idx="14">
                  <c:v>3 years</c:v>
                </c:pt>
                <c:pt idx="15">
                  <c:v>1 year</c:v>
                </c:pt>
              </c:strCache>
            </c:strRef>
          </c:cat>
          <c:val>
            <c:numRef>
              <c:f>Sheet1!$F$2:$F$17</c:f>
              <c:numCache>
                <c:formatCode>####.0</c:formatCode>
                <c:ptCount val="16"/>
                <c:pt idx="0">
                  <c:v>2.0326441482813822</c:v>
                </c:pt>
                <c:pt idx="1">
                  <c:v>3.5596687143466386</c:v>
                </c:pt>
                <c:pt idx="2">
                  <c:v>6.7236749897104016</c:v>
                </c:pt>
                <c:pt idx="4">
                  <c:v>0.70900528013956243</c:v>
                </c:pt>
                <c:pt idx="5">
                  <c:v>1.5023285030278095</c:v>
                </c:pt>
                <c:pt idx="6">
                  <c:v>3.5399218678966027</c:v>
                </c:pt>
                <c:pt idx="8">
                  <c:v>3.8864431486625888</c:v>
                </c:pt>
                <c:pt idx="9">
                  <c:v>8.2908316163266704</c:v>
                </c:pt>
                <c:pt idx="11">
                  <c:v>2.4492721989393487</c:v>
                </c:pt>
                <c:pt idx="12">
                  <c:v>3.4003337962721245</c:v>
                </c:pt>
                <c:pt idx="14">
                  <c:v>2.1366580572216627</c:v>
                </c:pt>
                <c:pt idx="15">
                  <c:v>3.7938003417987942</c:v>
                </c:pt>
              </c:numCache>
            </c:numRef>
          </c:val>
        </c:ser>
        <c:ser>
          <c:idx val="3"/>
          <c:order val="4"/>
          <c:tx>
            <c:strRef>
              <c:f>Sheet1!$G$1</c:f>
              <c:strCache>
                <c:ptCount val="1"/>
                <c:pt idx="0">
                  <c:v>Non risponde</c:v>
                </c:pt>
              </c:strCache>
            </c:strRef>
          </c:tx>
          <c:spPr>
            <a:gradFill rotWithShape="0">
              <a:gsLst>
                <a:gs pos="0">
                  <a:srgbClr val="595959"/>
                </a:gs>
                <a:gs pos="100000">
                  <a:srgbClr val="C0C0C0"/>
                </a:gs>
              </a:gsLst>
              <a:lin ang="5400000" scaled="1"/>
            </a:gradFill>
            <a:ln w="40633">
              <a:noFill/>
            </a:ln>
          </c:spPr>
          <c:invertIfNegative val="0"/>
          <c:cat>
            <c:strRef>
              <c:f>Sheet1!$B$2:$B$17</c:f>
              <c:strCache>
                <c:ptCount val="16"/>
                <c:pt idx="0">
                  <c:v>5 years</c:v>
                </c:pt>
                <c:pt idx="1">
                  <c:v>3 yers</c:v>
                </c:pt>
                <c:pt idx="2">
                  <c:v>1 year</c:v>
                </c:pt>
                <c:pt idx="4">
                  <c:v>5 years</c:v>
                </c:pt>
                <c:pt idx="5">
                  <c:v>3 years</c:v>
                </c:pt>
                <c:pt idx="6">
                  <c:v>1 year</c:v>
                </c:pt>
                <c:pt idx="8">
                  <c:v>3 years</c:v>
                </c:pt>
                <c:pt idx="9">
                  <c:v>1 year</c:v>
                </c:pt>
                <c:pt idx="11">
                  <c:v>3 years</c:v>
                </c:pt>
                <c:pt idx="12">
                  <c:v>1 year</c:v>
                </c:pt>
                <c:pt idx="14">
                  <c:v>3 years</c:v>
                </c:pt>
                <c:pt idx="15">
                  <c:v>1 year</c:v>
                </c:pt>
              </c:strCache>
            </c:strRef>
          </c:cat>
          <c:val>
            <c:numRef>
              <c:f>Sheet1!$G$2:$G$17</c:f>
              <c:numCache>
                <c:formatCode>####.0</c:formatCode>
                <c:ptCount val="16"/>
                <c:pt idx="0">
                  <c:v>0.10109900249014582</c:v>
                </c:pt>
                <c:pt idx="1">
                  <c:v>0.13334559663213791</c:v>
                </c:pt>
                <c:pt idx="2">
                  <c:v>0.63423533898484563</c:v>
                </c:pt>
                <c:pt idx="4">
                  <c:v>9.1829924526242751E-2</c:v>
                </c:pt>
                <c:pt idx="5">
                  <c:v>0.30113096229274483</c:v>
                </c:pt>
                <c:pt idx="6">
                  <c:v>0.24837560886113083</c:v>
                </c:pt>
                <c:pt idx="8">
                  <c:v>0.29242362312290543</c:v>
                </c:pt>
                <c:pt idx="9">
                  <c:v>0.83341769474314731</c:v>
                </c:pt>
                <c:pt idx="11">
                  <c:v>0.12288750073126761</c:v>
                </c:pt>
                <c:pt idx="12">
                  <c:v>0.15731733260981326</c:v>
                </c:pt>
                <c:pt idx="14">
                  <c:v>4.0327584297642584E-2</c:v>
                </c:pt>
                <c:pt idx="15">
                  <c:v>0.15882680803918434</c:v>
                </c:pt>
              </c:numCache>
            </c:numRef>
          </c:val>
        </c:ser>
        <c:dLbls>
          <c:showLegendKey val="0"/>
          <c:showVal val="0"/>
          <c:showCatName val="0"/>
          <c:showSerName val="0"/>
          <c:showPercent val="0"/>
          <c:showBubbleSize val="0"/>
        </c:dLbls>
        <c:gapWidth val="60"/>
        <c:overlap val="100"/>
        <c:axId val="230756352"/>
        <c:axId val="230757888"/>
      </c:barChart>
      <c:catAx>
        <c:axId val="230756352"/>
        <c:scaling>
          <c:orientation val="minMax"/>
        </c:scaling>
        <c:delete val="0"/>
        <c:axPos val="l"/>
        <c:numFmt formatCode="General" sourceLinked="1"/>
        <c:majorTickMark val="none"/>
        <c:minorTickMark val="none"/>
        <c:tickLblPos val="nextTo"/>
        <c:spPr>
          <a:ln w="5079">
            <a:solidFill>
              <a:srgbClr val="C0C0C0"/>
            </a:solidFill>
            <a:prstDash val="solid"/>
          </a:ln>
        </c:spPr>
        <c:txPr>
          <a:bodyPr rot="0" vert="horz"/>
          <a:lstStyle/>
          <a:p>
            <a:pPr>
              <a:defRPr sz="1200" b="1" i="0" u="none" strike="noStrike" baseline="0">
                <a:solidFill>
                  <a:srgbClr val="000080"/>
                </a:solidFill>
                <a:latin typeface="Verdana"/>
                <a:ea typeface="Verdana"/>
                <a:cs typeface="Verdana"/>
              </a:defRPr>
            </a:pPr>
            <a:endParaRPr lang="sr-Latn-RS"/>
          </a:p>
        </c:txPr>
        <c:crossAx val="230757888"/>
        <c:crosses val="autoZero"/>
        <c:auto val="1"/>
        <c:lblAlgn val="ctr"/>
        <c:lblOffset val="100"/>
        <c:tickLblSkip val="1"/>
        <c:tickMarkSkip val="1"/>
        <c:noMultiLvlLbl val="0"/>
      </c:catAx>
      <c:valAx>
        <c:axId val="230757888"/>
        <c:scaling>
          <c:orientation val="minMax"/>
        </c:scaling>
        <c:delete val="0"/>
        <c:axPos val="b"/>
        <c:numFmt formatCode="0%" sourceLinked="1"/>
        <c:majorTickMark val="none"/>
        <c:minorTickMark val="none"/>
        <c:tickLblPos val="nextTo"/>
        <c:spPr>
          <a:ln w="5079">
            <a:solidFill>
              <a:srgbClr val="C0C0C0"/>
            </a:solidFill>
            <a:prstDash val="solid"/>
          </a:ln>
        </c:spPr>
        <c:txPr>
          <a:bodyPr rot="0" vert="horz"/>
          <a:lstStyle/>
          <a:p>
            <a:pPr>
              <a:defRPr sz="1000" b="0" i="1" u="none" strike="noStrike" baseline="0">
                <a:solidFill>
                  <a:srgbClr val="000080"/>
                </a:solidFill>
                <a:latin typeface="Verdana"/>
                <a:ea typeface="Verdana"/>
                <a:cs typeface="Verdana"/>
              </a:defRPr>
            </a:pPr>
            <a:endParaRPr lang="sr-Latn-RS"/>
          </a:p>
        </c:txPr>
        <c:crossAx val="230756352"/>
        <c:crosses val="autoZero"/>
        <c:crossBetween val="between"/>
        <c:majorUnit val="0.2"/>
      </c:valAx>
      <c:spPr>
        <a:noFill/>
        <a:ln w="5079">
          <a:solidFill>
            <a:srgbClr val="C0C0C0"/>
          </a:solidFill>
          <a:prstDash val="solid"/>
        </a:ln>
      </c:spPr>
    </c:plotArea>
    <c:plotVisOnly val="1"/>
    <c:dispBlanksAs val="gap"/>
    <c:showDLblsOverMax val="0"/>
  </c:chart>
  <c:spPr>
    <a:noFill/>
    <a:ln>
      <a:noFill/>
    </a:ln>
  </c:spPr>
  <c:txPr>
    <a:bodyPr/>
    <a:lstStyle/>
    <a:p>
      <a:pPr>
        <a:defRPr sz="1280" b="1" i="0" u="none" strike="noStrike" baseline="0">
          <a:solidFill>
            <a:srgbClr val="000000"/>
          </a:solidFill>
          <a:latin typeface="Verdana"/>
          <a:ea typeface="Verdana"/>
          <a:cs typeface="Verdana"/>
        </a:defRPr>
      </a:pPr>
      <a:endParaRPr lang="sr-Latn-RS"/>
    </a:p>
  </c:txPr>
  <c:externalData r:id="rId1">
    <c:autoUpdate val="0"/>
  </c:externalData>
  <c:userShapes r:id="rId2"/>
</c:chartSpace>
</file>

<file path=ppt/charts/chart12.xml><?xml version="1.0" encoding="utf-8"?>
<c:chartSpace xmlns:c="http://schemas.openxmlformats.org/drawingml/2006/chart" xmlns:a="http://schemas.openxmlformats.org/drawingml/2006/main" xmlns:r="http://schemas.openxmlformats.org/officeDocument/2006/relationships">
  <c:date1904 val="0"/>
  <c:lang val="hr-H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4241593929177188"/>
          <c:y val="2.3769531170243597E-2"/>
          <c:w val="0.69910730530746157"/>
          <c:h val="0.95246093765951922"/>
        </c:manualLayout>
      </c:layout>
      <c:barChart>
        <c:barDir val="bar"/>
        <c:grouping val="clustered"/>
        <c:varyColors val="0"/>
        <c:ser>
          <c:idx val="1"/>
          <c:order val="0"/>
          <c:tx>
            <c:strRef>
              <c:f>Foglio1!$C$1</c:f>
              <c:strCache>
                <c:ptCount val="1"/>
                <c:pt idx="0">
                  <c:v>Rilevazione 2010</c:v>
                </c:pt>
              </c:strCache>
            </c:strRef>
          </c:tx>
          <c:spPr>
            <a:gradFill>
              <a:gsLst>
                <a:gs pos="0">
                  <a:srgbClr val="993300"/>
                </a:gs>
                <a:gs pos="100000">
                  <a:srgbClr val="471800"/>
                </a:gs>
              </a:gsLst>
              <a:lin ang="0" scaled="1"/>
            </a:gradFill>
          </c:spPr>
          <c:invertIfNegative val="0"/>
          <c:dLbls>
            <c:dLbl>
              <c:idx val="0"/>
              <c:layout/>
              <c:tx>
                <c:rich>
                  <a:bodyPr/>
                  <a:lstStyle/>
                  <a:p>
                    <a:r>
                      <a:rPr lang="en-US" smtClean="0"/>
                      <a:t>1,321</a:t>
                    </a:r>
                    <a:endParaRPr lang="en-US"/>
                  </a:p>
                </c:rich>
              </c:tx>
              <c:dLblPos val="inEnd"/>
              <c:showLegendKey val="0"/>
              <c:showVal val="1"/>
              <c:showCatName val="0"/>
              <c:showSerName val="0"/>
              <c:showPercent val="0"/>
              <c:showBubbleSize val="0"/>
            </c:dLbl>
            <c:dLbl>
              <c:idx val="1"/>
              <c:layout/>
              <c:tx>
                <c:rich>
                  <a:bodyPr/>
                  <a:lstStyle/>
                  <a:p>
                    <a:r>
                      <a:rPr lang="en-US" smtClean="0"/>
                      <a:t>1,213</a:t>
                    </a:r>
                    <a:endParaRPr lang="en-US"/>
                  </a:p>
                </c:rich>
              </c:tx>
              <c:dLblPos val="inEnd"/>
              <c:showLegendKey val="0"/>
              <c:showVal val="1"/>
              <c:showCatName val="0"/>
              <c:showSerName val="0"/>
              <c:showPercent val="0"/>
              <c:showBubbleSize val="0"/>
            </c:dLbl>
            <c:dLbl>
              <c:idx val="2"/>
              <c:layout/>
              <c:tx>
                <c:rich>
                  <a:bodyPr/>
                  <a:lstStyle/>
                  <a:p>
                    <a:r>
                      <a:rPr lang="en-US" smtClean="0"/>
                      <a:t>1,121</a:t>
                    </a:r>
                    <a:endParaRPr lang="en-US"/>
                  </a:p>
                </c:rich>
              </c:tx>
              <c:dLblPos val="inEnd"/>
              <c:showLegendKey val="0"/>
              <c:showVal val="1"/>
              <c:showCatName val="0"/>
              <c:showSerName val="0"/>
              <c:showPercent val="0"/>
              <c:showBubbleSize val="0"/>
            </c:dLbl>
            <c:dLbl>
              <c:idx val="4"/>
              <c:layout/>
              <c:tx>
                <c:rich>
                  <a:bodyPr/>
                  <a:lstStyle/>
                  <a:p>
                    <a:r>
                      <a:rPr lang="en-US" smtClean="0"/>
                      <a:t>1,386</a:t>
                    </a:r>
                    <a:endParaRPr lang="en-US"/>
                  </a:p>
                </c:rich>
              </c:tx>
              <c:dLblPos val="inEnd"/>
              <c:showLegendKey val="0"/>
              <c:showVal val="1"/>
              <c:showCatName val="0"/>
              <c:showSerName val="0"/>
              <c:showPercent val="0"/>
              <c:showBubbleSize val="0"/>
            </c:dLbl>
            <c:dLbl>
              <c:idx val="5"/>
              <c:layout/>
              <c:tx>
                <c:rich>
                  <a:bodyPr/>
                  <a:lstStyle/>
                  <a:p>
                    <a:r>
                      <a:rPr lang="en-US" smtClean="0"/>
                      <a:t>1,303</a:t>
                    </a:r>
                    <a:endParaRPr lang="en-US"/>
                  </a:p>
                </c:rich>
              </c:tx>
              <c:dLblPos val="inEnd"/>
              <c:showLegendKey val="0"/>
              <c:showVal val="1"/>
              <c:showCatName val="0"/>
              <c:showSerName val="0"/>
              <c:showPercent val="0"/>
              <c:showBubbleSize val="0"/>
            </c:dLbl>
            <c:dLbl>
              <c:idx val="6"/>
              <c:layout/>
              <c:tx>
                <c:rich>
                  <a:bodyPr/>
                  <a:lstStyle/>
                  <a:p>
                    <a:r>
                      <a:rPr lang="en-US" smtClean="0"/>
                      <a:t>1,244</a:t>
                    </a:r>
                    <a:endParaRPr lang="en-US"/>
                  </a:p>
                </c:rich>
              </c:tx>
              <c:dLblPos val="inEnd"/>
              <c:showLegendKey val="0"/>
              <c:showVal val="1"/>
              <c:showCatName val="0"/>
              <c:showSerName val="0"/>
              <c:showPercent val="0"/>
              <c:showBubbleSize val="0"/>
            </c:dLbl>
            <c:dLbl>
              <c:idx val="8"/>
              <c:layout/>
              <c:tx>
                <c:rich>
                  <a:bodyPr/>
                  <a:lstStyle/>
                  <a:p>
                    <a:r>
                      <a:rPr lang="en-US" smtClean="0"/>
                      <a:t>1,304</a:t>
                    </a:r>
                    <a:endParaRPr lang="en-US"/>
                  </a:p>
                </c:rich>
              </c:tx>
              <c:dLblPos val="inEnd"/>
              <c:showLegendKey val="0"/>
              <c:showVal val="1"/>
              <c:showCatName val="0"/>
              <c:showSerName val="0"/>
              <c:showPercent val="0"/>
              <c:showBubbleSize val="0"/>
            </c:dLbl>
            <c:dLbl>
              <c:idx val="9"/>
              <c:layout/>
              <c:tx>
                <c:rich>
                  <a:bodyPr/>
                  <a:lstStyle/>
                  <a:p>
                    <a:r>
                      <a:rPr lang="en-US" smtClean="0"/>
                      <a:t>1,157</a:t>
                    </a:r>
                    <a:endParaRPr lang="en-US"/>
                  </a:p>
                </c:rich>
              </c:tx>
              <c:dLblPos val="inEnd"/>
              <c:showLegendKey val="0"/>
              <c:showVal val="1"/>
              <c:showCatName val="0"/>
              <c:showSerName val="0"/>
              <c:showPercent val="0"/>
              <c:showBubbleSize val="0"/>
            </c:dLbl>
            <c:dLbl>
              <c:idx val="11"/>
              <c:layout/>
              <c:tx>
                <c:rich>
                  <a:bodyPr/>
                  <a:lstStyle/>
                  <a:p>
                    <a:r>
                      <a:rPr lang="en-US" smtClean="0"/>
                      <a:t>1,313</a:t>
                    </a:r>
                    <a:endParaRPr lang="en-US"/>
                  </a:p>
                </c:rich>
              </c:tx>
              <c:dLblPos val="inEnd"/>
              <c:showLegendKey val="0"/>
              <c:showVal val="1"/>
              <c:showCatName val="0"/>
              <c:showSerName val="0"/>
              <c:showPercent val="0"/>
              <c:showBubbleSize val="0"/>
            </c:dLbl>
            <c:dLbl>
              <c:idx val="12"/>
              <c:layout/>
              <c:tx>
                <c:rich>
                  <a:bodyPr/>
                  <a:lstStyle/>
                  <a:p>
                    <a:r>
                      <a:rPr lang="en-US" smtClean="0"/>
                      <a:t>1,205</a:t>
                    </a:r>
                    <a:endParaRPr lang="en-US"/>
                  </a:p>
                </c:rich>
              </c:tx>
              <c:dLblPos val="inEnd"/>
              <c:showLegendKey val="0"/>
              <c:showVal val="1"/>
              <c:showCatName val="0"/>
              <c:showSerName val="0"/>
              <c:showPercent val="0"/>
              <c:showBubbleSize val="0"/>
            </c:dLbl>
            <c:numFmt formatCode="#,##0" sourceLinked="0"/>
            <c:txPr>
              <a:bodyPr/>
              <a:lstStyle/>
              <a:p>
                <a:pPr>
                  <a:defRPr sz="1200" b="1">
                    <a:solidFill>
                      <a:schemeClr val="bg1"/>
                    </a:solidFill>
                    <a:latin typeface="Verdana" pitchFamily="34" charset="0"/>
                  </a:defRPr>
                </a:pPr>
                <a:endParaRPr lang="sr-Latn-RS"/>
              </a:p>
            </c:txPr>
            <c:dLblPos val="inEnd"/>
            <c:showLegendKey val="0"/>
            <c:showVal val="1"/>
            <c:showCatName val="0"/>
            <c:showSerName val="0"/>
            <c:showPercent val="0"/>
            <c:showBubbleSize val="0"/>
            <c:showLeaderLines val="0"/>
          </c:dLbls>
          <c:cat>
            <c:strRef>
              <c:f>Foglio1!$B$2:$B$17</c:f>
              <c:strCache>
                <c:ptCount val="16"/>
                <c:pt idx="0">
                  <c:v>5 years</c:v>
                </c:pt>
                <c:pt idx="1">
                  <c:v>3 yers</c:v>
                </c:pt>
                <c:pt idx="2">
                  <c:v>1 year</c:v>
                </c:pt>
                <c:pt idx="4">
                  <c:v>5 years</c:v>
                </c:pt>
                <c:pt idx="5">
                  <c:v>3 years</c:v>
                </c:pt>
                <c:pt idx="6">
                  <c:v>1 year</c:v>
                </c:pt>
                <c:pt idx="8">
                  <c:v>3 years</c:v>
                </c:pt>
                <c:pt idx="9">
                  <c:v>1 year</c:v>
                </c:pt>
                <c:pt idx="11">
                  <c:v>3 years</c:v>
                </c:pt>
                <c:pt idx="12">
                  <c:v>1 year</c:v>
                </c:pt>
                <c:pt idx="14">
                  <c:v>3 years</c:v>
                </c:pt>
                <c:pt idx="15">
                  <c:v>1 year</c:v>
                </c:pt>
              </c:strCache>
            </c:strRef>
          </c:cat>
          <c:val>
            <c:numRef>
              <c:f>Foglio1!$C$2:$C$17</c:f>
              <c:numCache>
                <c:formatCode>####.0000</c:formatCode>
                <c:ptCount val="16"/>
                <c:pt idx="0" formatCode="####.000">
                  <c:v>1321</c:v>
                </c:pt>
                <c:pt idx="1">
                  <c:v>1213</c:v>
                </c:pt>
                <c:pt idx="2">
                  <c:v>1121</c:v>
                </c:pt>
                <c:pt idx="4" formatCode="0">
                  <c:v>1385.8792742973637</c:v>
                </c:pt>
                <c:pt idx="5" formatCode="0">
                  <c:v>1302.9673968948978</c:v>
                </c:pt>
                <c:pt idx="6" formatCode="0">
                  <c:v>1243.759834246099</c:v>
                </c:pt>
                <c:pt idx="8" formatCode="0">
                  <c:v>1304</c:v>
                </c:pt>
                <c:pt idx="9" formatCode="0">
                  <c:v>1157.1261</c:v>
                </c:pt>
                <c:pt idx="11">
                  <c:v>1312.7462206461455</c:v>
                </c:pt>
                <c:pt idx="12" formatCode="General">
                  <c:v>1205.3070514500305</c:v>
                </c:pt>
                <c:pt idx="14">
                  <c:v>1305.8586733394609</c:v>
                </c:pt>
                <c:pt idx="15">
                  <c:v>1209.9647680342041</c:v>
                </c:pt>
              </c:numCache>
            </c:numRef>
          </c:val>
        </c:ser>
        <c:dLbls>
          <c:showLegendKey val="0"/>
          <c:showVal val="0"/>
          <c:showCatName val="0"/>
          <c:showSerName val="0"/>
          <c:showPercent val="0"/>
          <c:showBubbleSize val="0"/>
        </c:dLbls>
        <c:gapWidth val="60"/>
        <c:axId val="225830016"/>
        <c:axId val="225831552"/>
      </c:barChart>
      <c:catAx>
        <c:axId val="225830016"/>
        <c:scaling>
          <c:orientation val="minMax"/>
        </c:scaling>
        <c:delete val="0"/>
        <c:axPos val="l"/>
        <c:numFmt formatCode="General" sourceLinked="1"/>
        <c:majorTickMark val="none"/>
        <c:minorTickMark val="none"/>
        <c:tickLblPos val="nextTo"/>
        <c:spPr>
          <a:ln>
            <a:noFill/>
          </a:ln>
        </c:spPr>
        <c:txPr>
          <a:bodyPr/>
          <a:lstStyle/>
          <a:p>
            <a:pPr>
              <a:defRPr sz="1200" b="1">
                <a:solidFill>
                  <a:srgbClr val="000080"/>
                </a:solidFill>
                <a:latin typeface="Verdana" pitchFamily="34" charset="0"/>
              </a:defRPr>
            </a:pPr>
            <a:endParaRPr lang="sr-Latn-RS"/>
          </a:p>
        </c:txPr>
        <c:crossAx val="225831552"/>
        <c:crosses val="autoZero"/>
        <c:auto val="1"/>
        <c:lblAlgn val="ctr"/>
        <c:lblOffset val="100"/>
        <c:noMultiLvlLbl val="0"/>
      </c:catAx>
      <c:valAx>
        <c:axId val="225831552"/>
        <c:scaling>
          <c:orientation val="minMax"/>
          <c:max val="1400"/>
          <c:min val="700"/>
        </c:scaling>
        <c:delete val="1"/>
        <c:axPos val="b"/>
        <c:numFmt formatCode="####.000" sourceLinked="1"/>
        <c:majorTickMark val="none"/>
        <c:minorTickMark val="none"/>
        <c:tickLblPos val="none"/>
        <c:crossAx val="225830016"/>
        <c:crosses val="autoZero"/>
        <c:crossBetween val="between"/>
        <c:majorUnit val="200"/>
      </c:valAx>
    </c:plotArea>
    <c:plotVisOnly val="1"/>
    <c:dispBlanksAs val="gap"/>
    <c:showDLblsOverMax val="0"/>
  </c:chart>
  <c:txPr>
    <a:bodyPr/>
    <a:lstStyle/>
    <a:p>
      <a:pPr>
        <a:defRPr sz="1800"/>
      </a:pPr>
      <a:endParaRPr lang="sr-Latn-RS"/>
    </a:p>
  </c:txPr>
  <c:externalData r:id="rId1">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c:date1904 val="0"/>
  <c:lang val="hr-H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32421052631579839"/>
          <c:y val="2.9925187032418948E-2"/>
          <c:w val="0.61982698710843365"/>
          <c:h val="0.91271820448880048"/>
        </c:manualLayout>
      </c:layout>
      <c:barChart>
        <c:barDir val="bar"/>
        <c:grouping val="clustered"/>
        <c:varyColors val="0"/>
        <c:ser>
          <c:idx val="2"/>
          <c:order val="0"/>
          <c:spPr>
            <a:gradFill flip="none" rotWithShape="1">
              <a:gsLst>
                <a:gs pos="0">
                  <a:srgbClr val="003B00"/>
                </a:gs>
                <a:gs pos="100000">
                  <a:srgbClr val="008000"/>
                </a:gs>
                <a:gs pos="100000">
                  <a:srgbClr val="003B00"/>
                </a:gs>
              </a:gsLst>
              <a:lin ang="2700000" scaled="1"/>
              <a:tileRect/>
            </a:gradFill>
            <a:ln w="39200">
              <a:noFill/>
            </a:ln>
          </c:spPr>
          <c:invertIfNegative val="0"/>
          <c:dLbls>
            <c:dLbl>
              <c:idx val="0"/>
              <c:layout/>
              <c:tx>
                <c:rich>
                  <a:bodyPr/>
                  <a:lstStyle/>
                  <a:p>
                    <a:r>
                      <a:rPr lang="en-US" smtClean="0"/>
                      <a:t>88.8</a:t>
                    </a:r>
                    <a:endParaRPr lang="en-US"/>
                  </a:p>
                </c:rich>
              </c:tx>
              <c:dLblPos val="inEnd"/>
              <c:showLegendKey val="0"/>
              <c:showVal val="1"/>
              <c:showCatName val="0"/>
              <c:showSerName val="0"/>
              <c:showPercent val="0"/>
              <c:showBubbleSize val="0"/>
            </c:dLbl>
            <c:dLbl>
              <c:idx val="1"/>
              <c:layout/>
              <c:tx>
                <c:rich>
                  <a:bodyPr/>
                  <a:lstStyle/>
                  <a:p>
                    <a:r>
                      <a:rPr lang="en-US" smtClean="0"/>
                      <a:t>87.3</a:t>
                    </a:r>
                    <a:endParaRPr lang="en-US"/>
                  </a:p>
                </c:rich>
              </c:tx>
              <c:dLblPos val="inEnd"/>
              <c:showLegendKey val="0"/>
              <c:showVal val="1"/>
              <c:showCatName val="0"/>
              <c:showSerName val="0"/>
              <c:showPercent val="0"/>
              <c:showBubbleSize val="0"/>
            </c:dLbl>
            <c:dLbl>
              <c:idx val="2"/>
              <c:layout/>
              <c:tx>
                <c:rich>
                  <a:bodyPr/>
                  <a:lstStyle/>
                  <a:p>
                    <a:r>
                      <a:rPr lang="en-US" smtClean="0"/>
                      <a:t>82.5</a:t>
                    </a:r>
                    <a:endParaRPr lang="en-US"/>
                  </a:p>
                </c:rich>
              </c:tx>
              <c:dLblPos val="inEnd"/>
              <c:showLegendKey val="0"/>
              <c:showVal val="1"/>
              <c:showCatName val="0"/>
              <c:showSerName val="0"/>
              <c:showPercent val="0"/>
              <c:showBubbleSize val="0"/>
            </c:dLbl>
            <c:dLbl>
              <c:idx val="4"/>
              <c:layout/>
              <c:tx>
                <c:rich>
                  <a:bodyPr/>
                  <a:lstStyle/>
                  <a:p>
                    <a:r>
                      <a:rPr lang="en-US" smtClean="0"/>
                      <a:t>84.0</a:t>
                    </a:r>
                    <a:endParaRPr lang="en-US"/>
                  </a:p>
                </c:rich>
              </c:tx>
              <c:dLblPos val="inEnd"/>
              <c:showLegendKey val="0"/>
              <c:showVal val="1"/>
              <c:showCatName val="0"/>
              <c:showSerName val="0"/>
              <c:showPercent val="0"/>
              <c:showBubbleSize val="0"/>
            </c:dLbl>
            <c:dLbl>
              <c:idx val="5"/>
              <c:layout/>
              <c:tx>
                <c:rich>
                  <a:bodyPr/>
                  <a:lstStyle/>
                  <a:p>
                    <a:r>
                      <a:rPr lang="en-US" smtClean="0"/>
                      <a:t>87.1</a:t>
                    </a:r>
                    <a:endParaRPr lang="en-US"/>
                  </a:p>
                </c:rich>
              </c:tx>
              <c:dLblPos val="inEnd"/>
              <c:showLegendKey val="0"/>
              <c:showVal val="1"/>
              <c:showCatName val="0"/>
              <c:showSerName val="0"/>
              <c:showPercent val="0"/>
              <c:showBubbleSize val="0"/>
            </c:dLbl>
            <c:dLbl>
              <c:idx val="6"/>
              <c:layout/>
              <c:tx>
                <c:rich>
                  <a:bodyPr/>
                  <a:lstStyle/>
                  <a:p>
                    <a:r>
                      <a:rPr lang="en-US" smtClean="0"/>
                      <a:t>84.4</a:t>
                    </a:r>
                    <a:endParaRPr lang="en-US"/>
                  </a:p>
                </c:rich>
              </c:tx>
              <c:dLblPos val="inEnd"/>
              <c:showLegendKey val="0"/>
              <c:showVal val="1"/>
              <c:showCatName val="0"/>
              <c:showSerName val="0"/>
              <c:showPercent val="0"/>
              <c:showBubbleSize val="0"/>
            </c:dLbl>
            <c:dLbl>
              <c:idx val="8"/>
              <c:layout/>
              <c:tx>
                <c:rich>
                  <a:bodyPr/>
                  <a:lstStyle/>
                  <a:p>
                    <a:r>
                      <a:rPr lang="en-US" smtClean="0"/>
                      <a:t>97.3</a:t>
                    </a:r>
                    <a:endParaRPr lang="en-US"/>
                  </a:p>
                </c:rich>
              </c:tx>
              <c:dLblPos val="inEnd"/>
              <c:showLegendKey val="0"/>
              <c:showVal val="1"/>
              <c:showCatName val="0"/>
              <c:showSerName val="0"/>
              <c:showPercent val="0"/>
              <c:showBubbleSize val="0"/>
            </c:dLbl>
            <c:dLbl>
              <c:idx val="9"/>
              <c:layout/>
              <c:tx>
                <c:rich>
                  <a:bodyPr/>
                  <a:lstStyle/>
                  <a:p>
                    <a:r>
                      <a:rPr lang="en-US" smtClean="0"/>
                      <a:t>96.6</a:t>
                    </a:r>
                    <a:endParaRPr lang="en-US"/>
                  </a:p>
                </c:rich>
              </c:tx>
              <c:dLblPos val="inEnd"/>
              <c:showLegendKey val="0"/>
              <c:showVal val="1"/>
              <c:showCatName val="0"/>
              <c:showSerName val="0"/>
              <c:showPercent val="0"/>
              <c:showBubbleSize val="0"/>
            </c:dLbl>
            <c:dLbl>
              <c:idx val="11"/>
              <c:layout/>
              <c:tx>
                <c:rich>
                  <a:bodyPr/>
                  <a:lstStyle/>
                  <a:p>
                    <a:r>
                      <a:rPr lang="en-US" smtClean="0"/>
                      <a:t>85.2</a:t>
                    </a:r>
                    <a:endParaRPr lang="en-US"/>
                  </a:p>
                </c:rich>
              </c:tx>
              <c:dLblPos val="inEnd"/>
              <c:showLegendKey val="0"/>
              <c:showVal val="1"/>
              <c:showCatName val="0"/>
              <c:showSerName val="0"/>
              <c:showPercent val="0"/>
              <c:showBubbleSize val="0"/>
            </c:dLbl>
            <c:dLbl>
              <c:idx val="12"/>
              <c:layout/>
              <c:tx>
                <c:rich>
                  <a:bodyPr/>
                  <a:lstStyle/>
                  <a:p>
                    <a:r>
                      <a:rPr lang="en-US" smtClean="0"/>
                      <a:t>84.3</a:t>
                    </a:r>
                    <a:endParaRPr lang="en-US"/>
                  </a:p>
                </c:rich>
              </c:tx>
              <c:dLblPos val="inEnd"/>
              <c:showLegendKey val="0"/>
              <c:showVal val="1"/>
              <c:showCatName val="0"/>
              <c:showSerName val="0"/>
              <c:showPercent val="0"/>
              <c:showBubbleSize val="0"/>
            </c:dLbl>
            <c:dLbl>
              <c:idx val="14"/>
              <c:layout/>
              <c:tx>
                <c:rich>
                  <a:bodyPr/>
                  <a:lstStyle/>
                  <a:p>
                    <a:r>
                      <a:rPr lang="en-US" smtClean="0"/>
                      <a:t>82.9</a:t>
                    </a:r>
                    <a:endParaRPr lang="en-US"/>
                  </a:p>
                </c:rich>
              </c:tx>
              <c:dLblPos val="inEnd"/>
              <c:showLegendKey val="0"/>
              <c:showVal val="1"/>
              <c:showCatName val="0"/>
              <c:showSerName val="0"/>
              <c:showPercent val="0"/>
              <c:showBubbleSize val="0"/>
            </c:dLbl>
            <c:dLbl>
              <c:idx val="15"/>
              <c:layout/>
              <c:tx>
                <c:rich>
                  <a:bodyPr/>
                  <a:lstStyle/>
                  <a:p>
                    <a:r>
                      <a:rPr lang="en-US" smtClean="0"/>
                      <a:t>83.0</a:t>
                    </a:r>
                    <a:endParaRPr lang="en-US"/>
                  </a:p>
                </c:rich>
              </c:tx>
              <c:dLblPos val="inEnd"/>
              <c:showLegendKey val="0"/>
              <c:showVal val="1"/>
              <c:showCatName val="0"/>
              <c:showSerName val="0"/>
              <c:showPercent val="0"/>
              <c:showBubbleSize val="0"/>
            </c:dLbl>
            <c:numFmt formatCode="0.0" sourceLinked="0"/>
            <c:spPr>
              <a:noFill/>
              <a:ln w="39200">
                <a:noFill/>
              </a:ln>
            </c:spPr>
            <c:txPr>
              <a:bodyPr/>
              <a:lstStyle/>
              <a:p>
                <a:pPr>
                  <a:defRPr sz="1200" b="1" i="0" u="none" strike="noStrike" baseline="0">
                    <a:solidFill>
                      <a:srgbClr val="FFFFFF"/>
                    </a:solidFill>
                    <a:latin typeface="Verdana"/>
                    <a:ea typeface="Verdana"/>
                    <a:cs typeface="Verdana"/>
                  </a:defRPr>
                </a:pPr>
                <a:endParaRPr lang="sr-Latn-RS"/>
              </a:p>
            </c:txPr>
            <c:dLblPos val="inEnd"/>
            <c:showLegendKey val="0"/>
            <c:showVal val="1"/>
            <c:showCatName val="0"/>
            <c:showSerName val="0"/>
            <c:showPercent val="0"/>
            <c:showBubbleSize val="0"/>
            <c:showLeaderLines val="0"/>
          </c:dLbls>
          <c:cat>
            <c:strRef>
              <c:f>Sheet1!$B$2:$B$17</c:f>
              <c:strCache>
                <c:ptCount val="16"/>
                <c:pt idx="0">
                  <c:v>5 years</c:v>
                </c:pt>
                <c:pt idx="1">
                  <c:v>3 yers</c:v>
                </c:pt>
                <c:pt idx="2">
                  <c:v>1 year</c:v>
                </c:pt>
                <c:pt idx="4">
                  <c:v>5 years</c:v>
                </c:pt>
                <c:pt idx="5">
                  <c:v>3 years</c:v>
                </c:pt>
                <c:pt idx="6">
                  <c:v>1 year</c:v>
                </c:pt>
                <c:pt idx="8">
                  <c:v>3 years</c:v>
                </c:pt>
                <c:pt idx="9">
                  <c:v>1 year</c:v>
                </c:pt>
                <c:pt idx="11">
                  <c:v>3 years</c:v>
                </c:pt>
                <c:pt idx="12">
                  <c:v>1 year</c:v>
                </c:pt>
                <c:pt idx="14">
                  <c:v>3 years</c:v>
                </c:pt>
                <c:pt idx="15">
                  <c:v>1 year</c:v>
                </c:pt>
              </c:strCache>
            </c:strRef>
          </c:cat>
          <c:val>
            <c:numRef>
              <c:f>Sheet1!$C$2:$C$17</c:f>
              <c:numCache>
                <c:formatCode>####.0</c:formatCode>
                <c:ptCount val="16"/>
                <c:pt idx="0">
                  <c:v>88.8</c:v>
                </c:pt>
                <c:pt idx="1">
                  <c:v>87.3</c:v>
                </c:pt>
                <c:pt idx="2">
                  <c:v>82.5</c:v>
                </c:pt>
                <c:pt idx="4">
                  <c:v>84</c:v>
                </c:pt>
                <c:pt idx="5">
                  <c:v>87.1</c:v>
                </c:pt>
                <c:pt idx="6">
                  <c:v>84.4</c:v>
                </c:pt>
                <c:pt idx="8">
                  <c:v>97.3</c:v>
                </c:pt>
                <c:pt idx="9" formatCode="General">
                  <c:v>96.587247217902387</c:v>
                </c:pt>
                <c:pt idx="11">
                  <c:v>85.2</c:v>
                </c:pt>
                <c:pt idx="12" formatCode="General">
                  <c:v>84.288598325528341</c:v>
                </c:pt>
                <c:pt idx="14">
                  <c:v>82.9</c:v>
                </c:pt>
                <c:pt idx="15" formatCode="General">
                  <c:v>82.950415776075204</c:v>
                </c:pt>
              </c:numCache>
            </c:numRef>
          </c:val>
        </c:ser>
        <c:dLbls>
          <c:showLegendKey val="0"/>
          <c:showVal val="0"/>
          <c:showCatName val="0"/>
          <c:showSerName val="0"/>
          <c:showPercent val="0"/>
          <c:showBubbleSize val="0"/>
        </c:dLbls>
        <c:gapWidth val="40"/>
        <c:axId val="225945472"/>
        <c:axId val="225947008"/>
      </c:barChart>
      <c:catAx>
        <c:axId val="225945472"/>
        <c:scaling>
          <c:orientation val="minMax"/>
        </c:scaling>
        <c:delete val="0"/>
        <c:axPos val="l"/>
        <c:numFmt formatCode="General" sourceLinked="1"/>
        <c:majorTickMark val="none"/>
        <c:minorTickMark val="none"/>
        <c:tickLblPos val="nextTo"/>
        <c:spPr>
          <a:ln w="4900">
            <a:solidFill>
              <a:srgbClr val="C0C0C0"/>
            </a:solidFill>
            <a:prstDash val="solid"/>
          </a:ln>
        </c:spPr>
        <c:txPr>
          <a:bodyPr rot="0" vert="horz"/>
          <a:lstStyle/>
          <a:p>
            <a:pPr>
              <a:defRPr sz="1200" b="1" i="0" u="none" strike="noStrike" baseline="0">
                <a:solidFill>
                  <a:srgbClr val="000080"/>
                </a:solidFill>
                <a:latin typeface="Verdana"/>
                <a:ea typeface="Verdana"/>
                <a:cs typeface="Verdana"/>
              </a:defRPr>
            </a:pPr>
            <a:endParaRPr lang="sr-Latn-RS"/>
          </a:p>
        </c:txPr>
        <c:crossAx val="225947008"/>
        <c:crosses val="autoZero"/>
        <c:auto val="0"/>
        <c:lblAlgn val="ctr"/>
        <c:lblOffset val="100"/>
        <c:tickLblSkip val="1"/>
        <c:tickMarkSkip val="1"/>
        <c:noMultiLvlLbl val="0"/>
      </c:catAx>
      <c:valAx>
        <c:axId val="225947008"/>
        <c:scaling>
          <c:orientation val="minMax"/>
          <c:max val="100"/>
          <c:min val="0"/>
        </c:scaling>
        <c:delete val="0"/>
        <c:axPos val="b"/>
        <c:numFmt formatCode="0" sourceLinked="0"/>
        <c:majorTickMark val="none"/>
        <c:minorTickMark val="none"/>
        <c:tickLblPos val="nextTo"/>
        <c:spPr>
          <a:ln w="4900">
            <a:solidFill>
              <a:srgbClr val="C0C0C0"/>
            </a:solidFill>
            <a:prstDash val="solid"/>
          </a:ln>
        </c:spPr>
        <c:txPr>
          <a:bodyPr rot="0" vert="horz"/>
          <a:lstStyle/>
          <a:p>
            <a:pPr>
              <a:defRPr sz="1000" b="0" i="1" u="none" strike="noStrike" baseline="0">
                <a:solidFill>
                  <a:srgbClr val="000080"/>
                </a:solidFill>
                <a:latin typeface="Verdana"/>
                <a:ea typeface="Verdana"/>
                <a:cs typeface="Verdana"/>
              </a:defRPr>
            </a:pPr>
            <a:endParaRPr lang="sr-Latn-RS"/>
          </a:p>
        </c:txPr>
        <c:crossAx val="225945472"/>
        <c:crosses val="autoZero"/>
        <c:crossBetween val="between"/>
        <c:majorUnit val="20"/>
        <c:minorUnit val="1"/>
      </c:valAx>
      <c:spPr>
        <a:noFill/>
        <a:ln w="39200">
          <a:noFill/>
        </a:ln>
      </c:spPr>
    </c:plotArea>
    <c:plotVisOnly val="1"/>
    <c:dispBlanksAs val="gap"/>
    <c:showDLblsOverMax val="0"/>
  </c:chart>
  <c:spPr>
    <a:noFill/>
    <a:ln>
      <a:noFill/>
    </a:ln>
  </c:spPr>
  <c:txPr>
    <a:bodyPr/>
    <a:lstStyle/>
    <a:p>
      <a:pPr>
        <a:defRPr sz="1235" b="1" i="0" u="none" strike="noStrike" baseline="0">
          <a:solidFill>
            <a:srgbClr val="000080"/>
          </a:solidFill>
          <a:latin typeface="Verdana"/>
          <a:ea typeface="Verdana"/>
          <a:cs typeface="Verdana"/>
        </a:defRPr>
      </a:pPr>
      <a:endParaRPr lang="sr-Latn-RS"/>
    </a:p>
  </c:txPr>
  <c:externalData r:id="rId1">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c:date1904 val="0"/>
  <c:lang val="hr-H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9574223245108283"/>
          <c:y val="6.7796610169495539E-3"/>
          <c:w val="0.47295742232451132"/>
          <c:h val="0.93389830508474581"/>
        </c:manualLayout>
      </c:layout>
      <c:barChart>
        <c:barDir val="bar"/>
        <c:grouping val="percentStacked"/>
        <c:varyColors val="0"/>
        <c:ser>
          <c:idx val="0"/>
          <c:order val="0"/>
          <c:tx>
            <c:strRef>
              <c:f>Sheet1!$B$1</c:f>
              <c:strCache>
                <c:ptCount val="1"/>
              </c:strCache>
            </c:strRef>
          </c:tx>
          <c:spPr>
            <a:gradFill rotWithShape="0">
              <a:gsLst>
                <a:gs pos="0">
                  <a:srgbClr val="008000">
                    <a:gamma/>
                    <a:shade val="46275"/>
                    <a:invGamma/>
                  </a:srgbClr>
                </a:gs>
                <a:gs pos="50000">
                  <a:srgbClr val="008000"/>
                </a:gs>
                <a:gs pos="100000">
                  <a:srgbClr val="008000">
                    <a:gamma/>
                    <a:shade val="46275"/>
                    <a:invGamma/>
                  </a:srgbClr>
                </a:gs>
              </a:gsLst>
              <a:lin ang="5400000" scaled="1"/>
            </a:gradFill>
            <a:ln w="24559">
              <a:noFill/>
            </a:ln>
          </c:spPr>
          <c:invertIfNegative val="0"/>
          <c:cat>
            <c:strRef>
              <c:f>Sheet1!$A$2:$A$19</c:f>
              <c:strCache>
                <c:ptCount val="17"/>
                <c:pt idx="0">
                  <c:v>TOTAL</c:v>
                </c:pt>
                <c:pt idx="2">
                  <c:v>Humanities</c:v>
                </c:pt>
                <c:pt idx="3">
                  <c:v>Foreign languages</c:v>
                </c:pt>
                <c:pt idx="4">
                  <c:v>Social-political sciences</c:v>
                </c:pt>
                <c:pt idx="5">
                  <c:v>Education science</c:v>
                </c:pt>
                <c:pt idx="6">
                  <c:v>Physical education</c:v>
                </c:pt>
                <c:pt idx="7">
                  <c:v>Medical/healthcare prof.</c:v>
                </c:pt>
                <c:pt idx="8">
                  <c:v>Psychology</c:v>
                </c:pt>
                <c:pt idx="9">
                  <c:v>Geo-biology</c:v>
                </c:pt>
                <c:pt idx="10">
                  <c:v>Sciences</c:v>
                </c:pt>
                <c:pt idx="11">
                  <c:v>Agriculture</c:v>
                </c:pt>
                <c:pt idx="12">
                  <c:v>Economics-statistics</c:v>
                </c:pt>
                <c:pt idx="13">
                  <c:v>Law</c:v>
                </c:pt>
                <c:pt idx="14">
                  <c:v>Architecture</c:v>
                </c:pt>
                <c:pt idx="15">
                  <c:v>Engineering</c:v>
                </c:pt>
                <c:pt idx="16">
                  <c:v>Chemistry-pharmacology</c:v>
                </c:pt>
              </c:strCache>
            </c:strRef>
          </c:cat>
          <c:val>
            <c:numRef>
              <c:f>Sheet1!$B$2:$B$19</c:f>
              <c:numCache>
                <c:formatCode>General</c:formatCode>
                <c:ptCount val="17"/>
                <c:pt idx="0" formatCode="0.0">
                  <c:v>51.822296147406732</c:v>
                </c:pt>
                <c:pt idx="2" formatCode="0.0">
                  <c:v>44.001560336369813</c:v>
                </c:pt>
                <c:pt idx="3" formatCode="0.0">
                  <c:v>47.715215950690485</c:v>
                </c:pt>
                <c:pt idx="4" formatCode="0.0">
                  <c:v>35.69641690264546</c:v>
                </c:pt>
                <c:pt idx="5" formatCode="0.0">
                  <c:v>45.713279026576863</c:v>
                </c:pt>
                <c:pt idx="6" formatCode="0.0">
                  <c:v>51.918293209251694</c:v>
                </c:pt>
                <c:pt idx="7" formatCode="0.0">
                  <c:v>49.901085196807784</c:v>
                </c:pt>
                <c:pt idx="8" formatCode="0.0">
                  <c:v>53.211306828870214</c:v>
                </c:pt>
                <c:pt idx="9" formatCode="0.0">
                  <c:v>56.576532383530171</c:v>
                </c:pt>
                <c:pt idx="10" formatCode="0.0">
                  <c:v>49.483945316261696</c:v>
                </c:pt>
                <c:pt idx="11" formatCode="0.0">
                  <c:v>60.092552063201133</c:v>
                </c:pt>
                <c:pt idx="12" formatCode="0.0">
                  <c:v>49.704235427005678</c:v>
                </c:pt>
                <c:pt idx="13" formatCode="0.0">
                  <c:v>74.636067563590558</c:v>
                </c:pt>
                <c:pt idx="14" formatCode="0.0">
                  <c:v>70.415070803809243</c:v>
                </c:pt>
                <c:pt idx="15" formatCode="0.0">
                  <c:v>54.966882826221472</c:v>
                </c:pt>
                <c:pt idx="16" formatCode="0.0">
                  <c:v>55.225943182372063</c:v>
                </c:pt>
              </c:numCache>
            </c:numRef>
          </c:val>
        </c:ser>
        <c:ser>
          <c:idx val="1"/>
          <c:order val="1"/>
          <c:tx>
            <c:strRef>
              <c:f>Sheet1!$C$1</c:f>
              <c:strCache>
                <c:ptCount val="1"/>
              </c:strCache>
            </c:strRef>
          </c:tx>
          <c:spPr>
            <a:gradFill rotWithShape="0">
              <a:gsLst>
                <a:gs pos="0">
                  <a:srgbClr val="00FF00">
                    <a:gamma/>
                    <a:shade val="46275"/>
                    <a:invGamma/>
                  </a:srgbClr>
                </a:gs>
                <a:gs pos="50000">
                  <a:srgbClr val="00FF00"/>
                </a:gs>
                <a:gs pos="100000">
                  <a:srgbClr val="00FF00">
                    <a:gamma/>
                    <a:shade val="46275"/>
                    <a:invGamma/>
                  </a:srgbClr>
                </a:gs>
              </a:gsLst>
              <a:lin ang="5400000" scaled="1"/>
            </a:gradFill>
            <a:ln w="24559">
              <a:noFill/>
            </a:ln>
          </c:spPr>
          <c:invertIfNegative val="0"/>
          <c:cat>
            <c:strRef>
              <c:f>Sheet1!$A$2:$A$19</c:f>
              <c:strCache>
                <c:ptCount val="17"/>
                <c:pt idx="0">
                  <c:v>TOTAL</c:v>
                </c:pt>
                <c:pt idx="2">
                  <c:v>Humanities</c:v>
                </c:pt>
                <c:pt idx="3">
                  <c:v>Foreign languages</c:v>
                </c:pt>
                <c:pt idx="4">
                  <c:v>Social-political sciences</c:v>
                </c:pt>
                <c:pt idx="5">
                  <c:v>Education science</c:v>
                </c:pt>
                <c:pt idx="6">
                  <c:v>Physical education</c:v>
                </c:pt>
                <c:pt idx="7">
                  <c:v>Medical/healthcare prof.</c:v>
                </c:pt>
                <c:pt idx="8">
                  <c:v>Psychology</c:v>
                </c:pt>
                <c:pt idx="9">
                  <c:v>Geo-biology</c:v>
                </c:pt>
                <c:pt idx="10">
                  <c:v>Sciences</c:v>
                </c:pt>
                <c:pt idx="11">
                  <c:v>Agriculture</c:v>
                </c:pt>
                <c:pt idx="12">
                  <c:v>Economics-statistics</c:v>
                </c:pt>
                <c:pt idx="13">
                  <c:v>Law</c:v>
                </c:pt>
                <c:pt idx="14">
                  <c:v>Architecture</c:v>
                </c:pt>
                <c:pt idx="15">
                  <c:v>Engineering</c:v>
                </c:pt>
                <c:pt idx="16">
                  <c:v>Chemistry-pharmacology</c:v>
                </c:pt>
              </c:strCache>
            </c:strRef>
          </c:cat>
          <c:val>
            <c:numRef>
              <c:f>Sheet1!$C$2:$C$19</c:f>
              <c:numCache>
                <c:formatCode>General</c:formatCode>
                <c:ptCount val="17"/>
                <c:pt idx="0" formatCode="0.0">
                  <c:v>33.348417711849294</c:v>
                </c:pt>
                <c:pt idx="2" formatCode="0.0">
                  <c:v>24.847433340574813</c:v>
                </c:pt>
                <c:pt idx="3" formatCode="0.0">
                  <c:v>27.686281245599002</c:v>
                </c:pt>
                <c:pt idx="4" formatCode="0.0">
                  <c:v>41.338289265584294</c:v>
                </c:pt>
                <c:pt idx="5" formatCode="0.0">
                  <c:v>33.955315032111208</c:v>
                </c:pt>
                <c:pt idx="6" formatCode="0.0">
                  <c:v>27.954964109297855</c:v>
                </c:pt>
                <c:pt idx="7" formatCode="0.0">
                  <c:v>30.92633595719002</c:v>
                </c:pt>
                <c:pt idx="8" formatCode="0.0">
                  <c:v>28.666085824433136</c:v>
                </c:pt>
                <c:pt idx="9" formatCode="0.0">
                  <c:v>26.133185296388795</c:v>
                </c:pt>
                <c:pt idx="10" formatCode="0.0">
                  <c:v>34.169897444388376</c:v>
                </c:pt>
                <c:pt idx="11" formatCode="0.0">
                  <c:v>27.811158235513236</c:v>
                </c:pt>
                <c:pt idx="12" formatCode="0.0">
                  <c:v>39.048944360733856</c:v>
                </c:pt>
                <c:pt idx="13" formatCode="0.0">
                  <c:v>17.103612357693187</c:v>
                </c:pt>
                <c:pt idx="14" formatCode="0.0">
                  <c:v>21.45228329367858</c:v>
                </c:pt>
                <c:pt idx="15" formatCode="0.0">
                  <c:v>37.563555955965185</c:v>
                </c:pt>
                <c:pt idx="16" formatCode="0.0">
                  <c:v>39.466114965566</c:v>
                </c:pt>
              </c:numCache>
            </c:numRef>
          </c:val>
        </c:ser>
        <c:ser>
          <c:idx val="2"/>
          <c:order val="2"/>
          <c:tx>
            <c:strRef>
              <c:f>Sheet1!$D$1</c:f>
              <c:strCache>
                <c:ptCount val="1"/>
              </c:strCache>
            </c:strRef>
          </c:tx>
          <c:spPr>
            <a:gradFill rotWithShape="0">
              <a:gsLst>
                <a:gs pos="0">
                  <a:srgbClr val="FF6600">
                    <a:gamma/>
                    <a:shade val="46275"/>
                    <a:invGamma/>
                  </a:srgbClr>
                </a:gs>
                <a:gs pos="50000">
                  <a:srgbClr val="FF6600"/>
                </a:gs>
                <a:gs pos="100000">
                  <a:srgbClr val="FF6600">
                    <a:gamma/>
                    <a:shade val="46275"/>
                    <a:invGamma/>
                  </a:srgbClr>
                </a:gs>
              </a:gsLst>
              <a:lin ang="5400000" scaled="1"/>
            </a:gradFill>
            <a:ln w="24559">
              <a:noFill/>
            </a:ln>
          </c:spPr>
          <c:invertIfNegative val="0"/>
          <c:cat>
            <c:strRef>
              <c:f>Sheet1!$A$2:$A$19</c:f>
              <c:strCache>
                <c:ptCount val="17"/>
                <c:pt idx="0">
                  <c:v>TOTAL</c:v>
                </c:pt>
                <c:pt idx="2">
                  <c:v>Humanities</c:v>
                </c:pt>
                <c:pt idx="3">
                  <c:v>Foreign languages</c:v>
                </c:pt>
                <c:pt idx="4">
                  <c:v>Social-political sciences</c:v>
                </c:pt>
                <c:pt idx="5">
                  <c:v>Education science</c:v>
                </c:pt>
                <c:pt idx="6">
                  <c:v>Physical education</c:v>
                </c:pt>
                <c:pt idx="7">
                  <c:v>Medical/healthcare prof.</c:v>
                </c:pt>
                <c:pt idx="8">
                  <c:v>Psychology</c:v>
                </c:pt>
                <c:pt idx="9">
                  <c:v>Geo-biology</c:v>
                </c:pt>
                <c:pt idx="10">
                  <c:v>Sciences</c:v>
                </c:pt>
                <c:pt idx="11">
                  <c:v>Agriculture</c:v>
                </c:pt>
                <c:pt idx="12">
                  <c:v>Economics-statistics</c:v>
                </c:pt>
                <c:pt idx="13">
                  <c:v>Law</c:v>
                </c:pt>
                <c:pt idx="14">
                  <c:v>Architecture</c:v>
                </c:pt>
                <c:pt idx="15">
                  <c:v>Engineering</c:v>
                </c:pt>
                <c:pt idx="16">
                  <c:v>Chemistry-pharmacology</c:v>
                </c:pt>
              </c:strCache>
            </c:strRef>
          </c:cat>
          <c:val>
            <c:numRef>
              <c:f>Sheet1!$D$2:$D$19</c:f>
              <c:numCache>
                <c:formatCode>General</c:formatCode>
                <c:ptCount val="17"/>
                <c:pt idx="0" formatCode="0.0">
                  <c:v>14.829286140741274</c:v>
                </c:pt>
                <c:pt idx="2" formatCode="0.0">
                  <c:v>31.151006323055391</c:v>
                </c:pt>
                <c:pt idx="3" formatCode="0.0">
                  <c:v>24.598502803710605</c:v>
                </c:pt>
                <c:pt idx="4" formatCode="0.0">
                  <c:v>22.965293831770794</c:v>
                </c:pt>
                <c:pt idx="5" formatCode="0.0">
                  <c:v>20.331405941312095</c:v>
                </c:pt>
                <c:pt idx="6" formatCode="0.0">
                  <c:v>20.126742681450729</c:v>
                </c:pt>
                <c:pt idx="7" formatCode="0.0">
                  <c:v>19.17257884600269</c:v>
                </c:pt>
                <c:pt idx="8" formatCode="0.0">
                  <c:v>18.12260734669707</c:v>
                </c:pt>
                <c:pt idx="9" formatCode="0.0">
                  <c:v>17.290282320081527</c:v>
                </c:pt>
                <c:pt idx="10" formatCode="0.0">
                  <c:v>16.346157239350052</c:v>
                </c:pt>
                <c:pt idx="11" formatCode="0.0">
                  <c:v>12.096289701285588</c:v>
                </c:pt>
                <c:pt idx="12" formatCode="0.0">
                  <c:v>11.246820212262151</c:v>
                </c:pt>
                <c:pt idx="13" formatCode="0.0">
                  <c:v>8.2603200787163136</c:v>
                </c:pt>
                <c:pt idx="14" formatCode="0.0">
                  <c:v>8.1326459025114985</c:v>
                </c:pt>
                <c:pt idx="15" formatCode="0.0">
                  <c:v>7.4695612178110773</c:v>
                </c:pt>
                <c:pt idx="16" formatCode="0.0">
                  <c:v>5.3079418520621005</c:v>
                </c:pt>
              </c:numCache>
            </c:numRef>
          </c:val>
        </c:ser>
        <c:dLbls>
          <c:showLegendKey val="0"/>
          <c:showVal val="0"/>
          <c:showCatName val="0"/>
          <c:showSerName val="0"/>
          <c:showPercent val="0"/>
          <c:showBubbleSize val="0"/>
        </c:dLbls>
        <c:gapWidth val="30"/>
        <c:overlap val="100"/>
        <c:axId val="230843904"/>
        <c:axId val="230845440"/>
      </c:barChart>
      <c:catAx>
        <c:axId val="230843904"/>
        <c:scaling>
          <c:orientation val="minMax"/>
        </c:scaling>
        <c:delete val="0"/>
        <c:axPos val="l"/>
        <c:numFmt formatCode="General" sourceLinked="1"/>
        <c:majorTickMark val="none"/>
        <c:minorTickMark val="none"/>
        <c:tickLblPos val="nextTo"/>
        <c:spPr>
          <a:ln w="3070">
            <a:solidFill>
              <a:srgbClr val="C0C0C0"/>
            </a:solidFill>
            <a:prstDash val="solid"/>
          </a:ln>
        </c:spPr>
        <c:txPr>
          <a:bodyPr rot="0" vert="horz"/>
          <a:lstStyle/>
          <a:p>
            <a:pPr>
              <a:defRPr sz="1500" b="1" i="0" u="none" strike="noStrike" baseline="0">
                <a:solidFill>
                  <a:srgbClr val="000080"/>
                </a:solidFill>
                <a:latin typeface="Verdana"/>
                <a:ea typeface="Verdana"/>
                <a:cs typeface="Verdana"/>
              </a:defRPr>
            </a:pPr>
            <a:endParaRPr lang="sr-Latn-RS"/>
          </a:p>
        </c:txPr>
        <c:crossAx val="230845440"/>
        <c:crosses val="autoZero"/>
        <c:auto val="1"/>
        <c:lblAlgn val="ctr"/>
        <c:lblOffset val="100"/>
        <c:tickLblSkip val="1"/>
        <c:tickMarkSkip val="1"/>
        <c:noMultiLvlLbl val="0"/>
      </c:catAx>
      <c:valAx>
        <c:axId val="230845440"/>
        <c:scaling>
          <c:orientation val="minMax"/>
        </c:scaling>
        <c:delete val="0"/>
        <c:axPos val="b"/>
        <c:numFmt formatCode="0%" sourceLinked="0"/>
        <c:majorTickMark val="none"/>
        <c:minorTickMark val="none"/>
        <c:tickLblPos val="nextTo"/>
        <c:spPr>
          <a:ln w="3070">
            <a:solidFill>
              <a:srgbClr val="C0C0C0"/>
            </a:solidFill>
            <a:prstDash val="solid"/>
          </a:ln>
        </c:spPr>
        <c:txPr>
          <a:bodyPr rot="0" vert="horz"/>
          <a:lstStyle/>
          <a:p>
            <a:pPr>
              <a:defRPr sz="1000" b="0" i="1" u="none" strike="noStrike" baseline="0">
                <a:solidFill>
                  <a:srgbClr val="000080"/>
                </a:solidFill>
                <a:latin typeface="Verdana"/>
                <a:ea typeface="Verdana"/>
                <a:cs typeface="Verdana"/>
              </a:defRPr>
            </a:pPr>
            <a:endParaRPr lang="sr-Latn-RS"/>
          </a:p>
        </c:txPr>
        <c:crossAx val="230843904"/>
        <c:crosses val="autoZero"/>
        <c:crossBetween val="between"/>
        <c:majorUnit val="0.2"/>
      </c:valAx>
      <c:spPr>
        <a:noFill/>
        <a:ln w="3070">
          <a:solidFill>
            <a:srgbClr val="C0C0C0"/>
          </a:solidFill>
          <a:prstDash val="solid"/>
        </a:ln>
      </c:spPr>
    </c:plotArea>
    <c:plotVisOnly val="1"/>
    <c:dispBlanksAs val="gap"/>
    <c:showDLblsOverMax val="0"/>
  </c:chart>
  <c:spPr>
    <a:noFill/>
    <a:ln>
      <a:noFill/>
    </a:ln>
  </c:spPr>
  <c:txPr>
    <a:bodyPr/>
    <a:lstStyle/>
    <a:p>
      <a:pPr>
        <a:defRPr sz="1354" b="0" i="0" u="none" strike="noStrike" baseline="0">
          <a:solidFill>
            <a:srgbClr val="000000"/>
          </a:solidFill>
          <a:latin typeface="Verdana"/>
          <a:ea typeface="Verdana"/>
          <a:cs typeface="Verdana"/>
        </a:defRPr>
      </a:pPr>
      <a:endParaRPr lang="sr-Latn-RS"/>
    </a:p>
  </c:txPr>
  <c:externalData r:id="rId1">
    <c:autoUpdate val="0"/>
  </c:externalData>
  <c:userShapes r:id="rId2"/>
</c:chartSpace>
</file>

<file path=ppt/charts/chart2.xml><?xml version="1.0" encoding="utf-8"?>
<c:chartSpace xmlns:c="http://schemas.openxmlformats.org/drawingml/2006/chart" xmlns:a="http://schemas.openxmlformats.org/drawingml/2006/main" xmlns:r="http://schemas.openxmlformats.org/officeDocument/2006/relationships">
  <c:date1904 val="0"/>
  <c:lang val="hr-H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44528571487520457"/>
          <c:y val="2.9925144598577591E-2"/>
          <c:w val="0.48842105263157876"/>
          <c:h val="0.91271820448881336"/>
        </c:manualLayout>
      </c:layout>
      <c:barChart>
        <c:barDir val="bar"/>
        <c:grouping val="stacked"/>
        <c:varyColors val="0"/>
        <c:ser>
          <c:idx val="2"/>
          <c:order val="0"/>
          <c:tx>
            <c:strRef>
              <c:f>Sheet1!$B$1</c:f>
              <c:strCache>
                <c:ptCount val="1"/>
                <c:pt idx="0">
                  <c:v>tasso di disoccupazione</c:v>
                </c:pt>
              </c:strCache>
            </c:strRef>
          </c:tx>
          <c:spPr>
            <a:gradFill rotWithShape="0">
              <a:gsLst>
                <a:gs pos="0">
                  <a:srgbClr val="FF0000"/>
                </a:gs>
                <a:gs pos="100000">
                  <a:srgbClr val="FF0000">
                    <a:gamma/>
                    <a:shade val="66275"/>
                    <a:invGamma/>
                  </a:srgbClr>
                </a:gs>
              </a:gsLst>
              <a:lin ang="0" scaled="1"/>
            </a:gradFill>
            <a:ln w="39200">
              <a:noFill/>
            </a:ln>
          </c:spPr>
          <c:invertIfNegative val="0"/>
          <c:dLbls>
            <c:dLbl>
              <c:idx val="0"/>
              <c:layout/>
              <c:tx>
                <c:rich>
                  <a:bodyPr/>
                  <a:lstStyle/>
                  <a:p>
                    <a:r>
                      <a:rPr lang="en-US" smtClean="0"/>
                      <a:t>20.2</a:t>
                    </a:r>
                    <a:endParaRPr lang="en-US"/>
                  </a:p>
                </c:rich>
              </c:tx>
              <c:dLblPos val="inEnd"/>
              <c:showLegendKey val="0"/>
              <c:showVal val="1"/>
              <c:showCatName val="0"/>
              <c:showSerName val="0"/>
              <c:showPercent val="0"/>
              <c:showBubbleSize val="0"/>
            </c:dLbl>
            <c:dLbl>
              <c:idx val="2"/>
              <c:layout/>
              <c:tx>
                <c:rich>
                  <a:bodyPr/>
                  <a:lstStyle/>
                  <a:p>
                    <a:r>
                      <a:rPr lang="en-US" smtClean="0"/>
                      <a:t>10.4</a:t>
                    </a:r>
                    <a:endParaRPr lang="en-US"/>
                  </a:p>
                </c:rich>
              </c:tx>
              <c:dLblPos val="inEnd"/>
              <c:showLegendKey val="0"/>
              <c:showVal val="1"/>
              <c:showCatName val="0"/>
              <c:showSerName val="0"/>
              <c:showPercent val="0"/>
              <c:showBubbleSize val="0"/>
            </c:dLbl>
            <c:dLbl>
              <c:idx val="3"/>
              <c:layout/>
              <c:tx>
                <c:rich>
                  <a:bodyPr/>
                  <a:lstStyle/>
                  <a:p>
                    <a:r>
                      <a:rPr lang="en-US" smtClean="0"/>
                      <a:t>13.1</a:t>
                    </a:r>
                    <a:endParaRPr lang="en-US"/>
                  </a:p>
                </c:rich>
              </c:tx>
              <c:dLblPos val="inEnd"/>
              <c:showLegendKey val="0"/>
              <c:showVal val="1"/>
              <c:showCatName val="0"/>
              <c:showSerName val="0"/>
              <c:showPercent val="0"/>
              <c:showBubbleSize val="0"/>
            </c:dLbl>
            <c:dLbl>
              <c:idx val="4"/>
              <c:layout/>
              <c:tx>
                <c:rich>
                  <a:bodyPr/>
                  <a:lstStyle/>
                  <a:p>
                    <a:r>
                      <a:rPr lang="en-US" smtClean="0"/>
                      <a:t>15.2</a:t>
                    </a:r>
                    <a:endParaRPr lang="en-US"/>
                  </a:p>
                </c:rich>
              </c:tx>
              <c:dLblPos val="inEnd"/>
              <c:showLegendKey val="0"/>
              <c:showVal val="1"/>
              <c:showCatName val="0"/>
              <c:showSerName val="0"/>
              <c:showPercent val="0"/>
              <c:showBubbleSize val="0"/>
            </c:dLbl>
            <c:dLbl>
              <c:idx val="5"/>
              <c:layout/>
              <c:tx>
                <c:rich>
                  <a:bodyPr/>
                  <a:lstStyle/>
                  <a:p>
                    <a:r>
                      <a:rPr lang="en-US" smtClean="0"/>
                      <a:t>18.8</a:t>
                    </a:r>
                    <a:endParaRPr lang="en-US"/>
                  </a:p>
                </c:rich>
              </c:tx>
              <c:dLblPos val="inEnd"/>
              <c:showLegendKey val="0"/>
              <c:showVal val="1"/>
              <c:showCatName val="0"/>
              <c:showSerName val="0"/>
              <c:showPercent val="0"/>
              <c:showBubbleSize val="0"/>
            </c:dLbl>
            <c:dLbl>
              <c:idx val="6"/>
              <c:layout/>
              <c:tx>
                <c:rich>
                  <a:bodyPr/>
                  <a:lstStyle/>
                  <a:p>
                    <a:r>
                      <a:rPr lang="en-US" smtClean="0"/>
                      <a:t>19.0</a:t>
                    </a:r>
                    <a:endParaRPr lang="en-US"/>
                  </a:p>
                </c:rich>
              </c:tx>
              <c:dLblPos val="inEnd"/>
              <c:showLegendKey val="0"/>
              <c:showVal val="1"/>
              <c:showCatName val="0"/>
              <c:showSerName val="0"/>
              <c:showPercent val="0"/>
              <c:showBubbleSize val="0"/>
            </c:dLbl>
            <c:dLbl>
              <c:idx val="7"/>
              <c:layout/>
              <c:tx>
                <c:rich>
                  <a:bodyPr/>
                  <a:lstStyle/>
                  <a:p>
                    <a:r>
                      <a:rPr lang="en-US" smtClean="0"/>
                      <a:t>21.9</a:t>
                    </a:r>
                    <a:endParaRPr lang="en-US"/>
                  </a:p>
                </c:rich>
              </c:tx>
              <c:dLblPos val="inEnd"/>
              <c:showLegendKey val="0"/>
              <c:showVal val="1"/>
              <c:showCatName val="0"/>
              <c:showSerName val="0"/>
              <c:showPercent val="0"/>
              <c:showBubbleSize val="0"/>
            </c:dLbl>
            <c:dLbl>
              <c:idx val="8"/>
              <c:layout/>
              <c:tx>
                <c:rich>
                  <a:bodyPr/>
                  <a:lstStyle/>
                  <a:p>
                    <a:r>
                      <a:rPr lang="en-US" smtClean="0"/>
                      <a:t>22.3</a:t>
                    </a:r>
                    <a:endParaRPr lang="en-US"/>
                  </a:p>
                </c:rich>
              </c:tx>
              <c:dLblPos val="inEnd"/>
              <c:showLegendKey val="0"/>
              <c:showVal val="1"/>
              <c:showCatName val="0"/>
              <c:showSerName val="0"/>
              <c:showPercent val="0"/>
              <c:showBubbleSize val="0"/>
            </c:dLbl>
            <c:dLbl>
              <c:idx val="9"/>
              <c:layout/>
              <c:tx>
                <c:rich>
                  <a:bodyPr/>
                  <a:lstStyle/>
                  <a:p>
                    <a:r>
                      <a:rPr lang="en-US" smtClean="0"/>
                      <a:t>22.4</a:t>
                    </a:r>
                    <a:endParaRPr lang="en-US"/>
                  </a:p>
                </c:rich>
              </c:tx>
              <c:dLblPos val="inEnd"/>
              <c:showLegendKey val="0"/>
              <c:showVal val="1"/>
              <c:showCatName val="0"/>
              <c:showSerName val="0"/>
              <c:showPercent val="0"/>
              <c:showBubbleSize val="0"/>
            </c:dLbl>
            <c:dLbl>
              <c:idx val="10"/>
              <c:layout/>
              <c:tx>
                <c:rich>
                  <a:bodyPr/>
                  <a:lstStyle/>
                  <a:p>
                    <a:r>
                      <a:rPr lang="en-US" smtClean="0"/>
                      <a:t>22.6</a:t>
                    </a:r>
                    <a:endParaRPr lang="en-US"/>
                  </a:p>
                </c:rich>
              </c:tx>
              <c:dLblPos val="inEnd"/>
              <c:showLegendKey val="0"/>
              <c:showVal val="1"/>
              <c:showCatName val="0"/>
              <c:showSerName val="0"/>
              <c:showPercent val="0"/>
              <c:showBubbleSize val="0"/>
            </c:dLbl>
            <c:dLbl>
              <c:idx val="11"/>
              <c:layout/>
              <c:tx>
                <c:rich>
                  <a:bodyPr/>
                  <a:lstStyle/>
                  <a:p>
                    <a:r>
                      <a:rPr lang="en-US" smtClean="0"/>
                      <a:t>22.8</a:t>
                    </a:r>
                    <a:endParaRPr lang="en-US"/>
                  </a:p>
                </c:rich>
              </c:tx>
              <c:dLblPos val="inEnd"/>
              <c:showLegendKey val="0"/>
              <c:showVal val="1"/>
              <c:showCatName val="0"/>
              <c:showSerName val="0"/>
              <c:showPercent val="0"/>
              <c:showBubbleSize val="0"/>
            </c:dLbl>
            <c:dLbl>
              <c:idx val="12"/>
              <c:layout/>
              <c:tx>
                <c:rich>
                  <a:bodyPr/>
                  <a:lstStyle/>
                  <a:p>
                    <a:r>
                      <a:rPr lang="en-US" smtClean="0"/>
                      <a:t>23.4</a:t>
                    </a:r>
                    <a:endParaRPr lang="en-US"/>
                  </a:p>
                </c:rich>
              </c:tx>
              <c:dLblPos val="inEnd"/>
              <c:showLegendKey val="0"/>
              <c:showVal val="1"/>
              <c:showCatName val="0"/>
              <c:showSerName val="0"/>
              <c:showPercent val="0"/>
              <c:showBubbleSize val="0"/>
            </c:dLbl>
            <c:dLbl>
              <c:idx val="13"/>
              <c:layout/>
              <c:tx>
                <c:rich>
                  <a:bodyPr/>
                  <a:lstStyle/>
                  <a:p>
                    <a:r>
                      <a:rPr lang="en-US" smtClean="0"/>
                      <a:t>24.1</a:t>
                    </a:r>
                    <a:endParaRPr lang="en-US"/>
                  </a:p>
                </c:rich>
              </c:tx>
              <c:dLblPos val="inEnd"/>
              <c:showLegendKey val="0"/>
              <c:showVal val="1"/>
              <c:showCatName val="0"/>
              <c:showSerName val="0"/>
              <c:showPercent val="0"/>
              <c:showBubbleSize val="0"/>
            </c:dLbl>
            <c:dLbl>
              <c:idx val="14"/>
              <c:layout/>
              <c:tx>
                <c:rich>
                  <a:bodyPr/>
                  <a:lstStyle/>
                  <a:p>
                    <a:r>
                      <a:rPr lang="en-US" smtClean="0"/>
                      <a:t>25.3</a:t>
                    </a:r>
                    <a:endParaRPr lang="en-US"/>
                  </a:p>
                </c:rich>
              </c:tx>
              <c:dLblPos val="inEnd"/>
              <c:showLegendKey val="0"/>
              <c:showVal val="1"/>
              <c:showCatName val="0"/>
              <c:showSerName val="0"/>
              <c:showPercent val="0"/>
              <c:showBubbleSize val="0"/>
            </c:dLbl>
            <c:dLbl>
              <c:idx val="15"/>
              <c:layout/>
              <c:tx>
                <c:rich>
                  <a:bodyPr/>
                  <a:lstStyle/>
                  <a:p>
                    <a:r>
                      <a:rPr lang="en-US" smtClean="0"/>
                      <a:t>27.0</a:t>
                    </a:r>
                    <a:endParaRPr lang="en-US"/>
                  </a:p>
                </c:rich>
              </c:tx>
              <c:dLblPos val="inEnd"/>
              <c:showLegendKey val="0"/>
              <c:showVal val="1"/>
              <c:showCatName val="0"/>
              <c:showSerName val="0"/>
              <c:showPercent val="0"/>
              <c:showBubbleSize val="0"/>
            </c:dLbl>
            <c:dLbl>
              <c:idx val="16"/>
              <c:layout/>
              <c:tx>
                <c:rich>
                  <a:bodyPr/>
                  <a:lstStyle/>
                  <a:p>
                    <a:r>
                      <a:rPr lang="en-US" smtClean="0"/>
                      <a:t>28.6</a:t>
                    </a:r>
                    <a:endParaRPr lang="en-US"/>
                  </a:p>
                </c:rich>
              </c:tx>
              <c:dLblPos val="inEnd"/>
              <c:showLegendKey val="0"/>
              <c:showVal val="1"/>
              <c:showCatName val="0"/>
              <c:showSerName val="0"/>
              <c:showPercent val="0"/>
              <c:showBubbleSize val="0"/>
            </c:dLbl>
            <c:numFmt formatCode="0.0" sourceLinked="0"/>
            <c:spPr>
              <a:noFill/>
              <a:ln w="39200">
                <a:noFill/>
              </a:ln>
            </c:spPr>
            <c:txPr>
              <a:bodyPr/>
              <a:lstStyle/>
              <a:p>
                <a:pPr>
                  <a:defRPr sz="1200" b="1" i="0" u="none" strike="noStrike" baseline="0">
                    <a:solidFill>
                      <a:srgbClr val="FFFFFF"/>
                    </a:solidFill>
                    <a:latin typeface="Verdana"/>
                    <a:ea typeface="Verdana"/>
                    <a:cs typeface="Verdana"/>
                  </a:defRPr>
                </a:pPr>
                <a:endParaRPr lang="sr-Latn-RS"/>
              </a:p>
            </c:txPr>
            <c:dLblPos val="inEnd"/>
            <c:showLegendKey val="0"/>
            <c:showVal val="1"/>
            <c:showCatName val="0"/>
            <c:showSerName val="0"/>
            <c:showPercent val="0"/>
            <c:showBubbleSize val="0"/>
            <c:showLeaderLines val="0"/>
          </c:dLbls>
          <c:cat>
            <c:strRef>
              <c:f>Sheet1!$A$2:$A$18</c:f>
              <c:strCache>
                <c:ptCount val="17"/>
                <c:pt idx="0">
                  <c:v>TOTAL</c:v>
                </c:pt>
                <c:pt idx="2">
                  <c:v>medical/healthcare professions</c:v>
                </c:pt>
                <c:pt idx="3">
                  <c:v>physical education</c:v>
                </c:pt>
                <c:pt idx="4">
                  <c:v>sciences</c:v>
                </c:pt>
                <c:pt idx="5">
                  <c:v>engineering</c:v>
                </c:pt>
                <c:pt idx="6">
                  <c:v>education science</c:v>
                </c:pt>
                <c:pt idx="7">
                  <c:v>psycology</c:v>
                </c:pt>
                <c:pt idx="8">
                  <c:v>economic-statistics</c:v>
                </c:pt>
                <c:pt idx="9">
                  <c:v>architecture</c:v>
                </c:pt>
                <c:pt idx="10">
                  <c:v>social-political sciences</c:v>
                </c:pt>
                <c:pt idx="11">
                  <c:v>agriculture</c:v>
                </c:pt>
                <c:pt idx="12">
                  <c:v>chemistry-pharmacology</c:v>
                </c:pt>
                <c:pt idx="13">
                  <c:v>law</c:v>
                </c:pt>
                <c:pt idx="14">
                  <c:v>foreign languages</c:v>
                </c:pt>
                <c:pt idx="15">
                  <c:v>arts-humanities</c:v>
                </c:pt>
                <c:pt idx="16">
                  <c:v>geo-biology</c:v>
                </c:pt>
              </c:strCache>
            </c:strRef>
          </c:cat>
          <c:val>
            <c:numRef>
              <c:f>Sheet1!$B$2:$B$18</c:f>
              <c:numCache>
                <c:formatCode>General</c:formatCode>
                <c:ptCount val="17"/>
                <c:pt idx="0" formatCode="0.0">
                  <c:v>20.244548091644926</c:v>
                </c:pt>
                <c:pt idx="2" formatCode="0.0">
                  <c:v>10.353428808697002</c:v>
                </c:pt>
                <c:pt idx="3" formatCode="0.0">
                  <c:v>13.132004067002885</c:v>
                </c:pt>
                <c:pt idx="4" formatCode="0.0">
                  <c:v>15.208546019879106</c:v>
                </c:pt>
                <c:pt idx="5" formatCode="0.0">
                  <c:v>18.798464777441882</c:v>
                </c:pt>
                <c:pt idx="6" formatCode="0.0">
                  <c:v>18.965343130926449</c:v>
                </c:pt>
                <c:pt idx="7" formatCode="0.0">
                  <c:v>21.928839484118889</c:v>
                </c:pt>
                <c:pt idx="8" formatCode="0.0">
                  <c:v>22.25698081469325</c:v>
                </c:pt>
                <c:pt idx="9" formatCode="0.0">
                  <c:v>22.445519889539444</c:v>
                </c:pt>
                <c:pt idx="10" formatCode="0.0">
                  <c:v>22.639523006652958</c:v>
                </c:pt>
                <c:pt idx="11" formatCode="0.0">
                  <c:v>22.824908869347894</c:v>
                </c:pt>
                <c:pt idx="12" formatCode="0.0">
                  <c:v>23.35589524737367</c:v>
                </c:pt>
                <c:pt idx="13" formatCode="0.0">
                  <c:v>24.132897048936268</c:v>
                </c:pt>
                <c:pt idx="14" formatCode="0.0">
                  <c:v>25.335377375915122</c:v>
                </c:pt>
                <c:pt idx="15" formatCode="0.0">
                  <c:v>26.951139485681029</c:v>
                </c:pt>
                <c:pt idx="16" formatCode="0.0">
                  <c:v>28.643401942190287</c:v>
                </c:pt>
              </c:numCache>
            </c:numRef>
          </c:val>
        </c:ser>
        <c:dLbls>
          <c:showLegendKey val="0"/>
          <c:showVal val="0"/>
          <c:showCatName val="0"/>
          <c:showSerName val="0"/>
          <c:showPercent val="0"/>
          <c:showBubbleSize val="0"/>
        </c:dLbls>
        <c:gapWidth val="40"/>
        <c:overlap val="100"/>
        <c:axId val="162437760"/>
        <c:axId val="162443648"/>
      </c:barChart>
      <c:catAx>
        <c:axId val="162437760"/>
        <c:scaling>
          <c:orientation val="minMax"/>
        </c:scaling>
        <c:delete val="0"/>
        <c:axPos val="l"/>
        <c:numFmt formatCode="General" sourceLinked="1"/>
        <c:majorTickMark val="none"/>
        <c:minorTickMark val="none"/>
        <c:tickLblPos val="nextTo"/>
        <c:spPr>
          <a:ln w="4900">
            <a:solidFill>
              <a:srgbClr val="C0C0C0"/>
            </a:solidFill>
            <a:prstDash val="solid"/>
          </a:ln>
        </c:spPr>
        <c:txPr>
          <a:bodyPr rot="0" vert="horz"/>
          <a:lstStyle/>
          <a:p>
            <a:pPr>
              <a:defRPr sz="1200" b="1" i="0" u="none" strike="noStrike" baseline="0">
                <a:solidFill>
                  <a:srgbClr val="000080"/>
                </a:solidFill>
                <a:latin typeface="Verdana"/>
                <a:ea typeface="Verdana"/>
                <a:cs typeface="Verdana"/>
              </a:defRPr>
            </a:pPr>
            <a:endParaRPr lang="sr-Latn-RS"/>
          </a:p>
        </c:txPr>
        <c:crossAx val="162443648"/>
        <c:crosses val="autoZero"/>
        <c:auto val="0"/>
        <c:lblAlgn val="ctr"/>
        <c:lblOffset val="100"/>
        <c:tickLblSkip val="1"/>
        <c:tickMarkSkip val="1"/>
        <c:noMultiLvlLbl val="0"/>
      </c:catAx>
      <c:valAx>
        <c:axId val="162443648"/>
        <c:scaling>
          <c:orientation val="minMax"/>
          <c:max val="30"/>
          <c:min val="0"/>
        </c:scaling>
        <c:delete val="0"/>
        <c:axPos val="b"/>
        <c:numFmt formatCode="0" sourceLinked="0"/>
        <c:majorTickMark val="none"/>
        <c:minorTickMark val="none"/>
        <c:tickLblPos val="nextTo"/>
        <c:spPr>
          <a:ln w="4900">
            <a:solidFill>
              <a:srgbClr val="C0C0C0"/>
            </a:solidFill>
            <a:prstDash val="solid"/>
          </a:ln>
        </c:spPr>
        <c:txPr>
          <a:bodyPr rot="0" vert="horz"/>
          <a:lstStyle/>
          <a:p>
            <a:pPr>
              <a:defRPr sz="1000" b="0" i="1" u="none" strike="noStrike" baseline="0">
                <a:solidFill>
                  <a:srgbClr val="000080"/>
                </a:solidFill>
                <a:latin typeface="Verdana"/>
                <a:ea typeface="Verdana"/>
                <a:cs typeface="Verdana"/>
              </a:defRPr>
            </a:pPr>
            <a:endParaRPr lang="sr-Latn-RS"/>
          </a:p>
        </c:txPr>
        <c:crossAx val="162437760"/>
        <c:crosses val="autoZero"/>
        <c:crossBetween val="between"/>
        <c:majorUnit val="5"/>
        <c:minorUnit val="1"/>
      </c:valAx>
      <c:spPr>
        <a:noFill/>
        <a:ln w="39200">
          <a:noFill/>
        </a:ln>
      </c:spPr>
    </c:plotArea>
    <c:plotVisOnly val="1"/>
    <c:dispBlanksAs val="gap"/>
    <c:showDLblsOverMax val="0"/>
  </c:chart>
  <c:spPr>
    <a:noFill/>
    <a:ln>
      <a:noFill/>
    </a:ln>
  </c:spPr>
  <c:txPr>
    <a:bodyPr/>
    <a:lstStyle/>
    <a:p>
      <a:pPr>
        <a:defRPr sz="1235" b="1" i="0" u="none" strike="noStrike" baseline="0">
          <a:solidFill>
            <a:srgbClr val="000080"/>
          </a:solidFill>
          <a:latin typeface="Verdana"/>
          <a:ea typeface="Verdana"/>
          <a:cs typeface="Verdana"/>
        </a:defRPr>
      </a:pPr>
      <a:endParaRPr lang="sr-Latn-RS"/>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hr-H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49596774193549964"/>
          <c:y val="0"/>
          <c:w val="0.45161290322582415"/>
          <c:h val="0.93442622950819765"/>
        </c:manualLayout>
      </c:layout>
      <c:barChart>
        <c:barDir val="bar"/>
        <c:grouping val="percentStacked"/>
        <c:varyColors val="0"/>
        <c:ser>
          <c:idx val="0"/>
          <c:order val="0"/>
          <c:tx>
            <c:strRef>
              <c:f>Sheet1!$B$1</c:f>
              <c:strCache>
                <c:ptCount val="1"/>
                <c:pt idx="0">
                  <c:v>lavorano</c:v>
                </c:pt>
              </c:strCache>
            </c:strRef>
          </c:tx>
          <c:spPr>
            <a:gradFill rotWithShape="0">
              <a:gsLst>
                <a:gs pos="0">
                  <a:srgbClr val="0000FF">
                    <a:gamma/>
                    <a:shade val="46275"/>
                    <a:invGamma/>
                  </a:srgbClr>
                </a:gs>
                <a:gs pos="100000">
                  <a:srgbClr val="0000FF"/>
                </a:gs>
              </a:gsLst>
              <a:lin ang="5400000" scaled="1"/>
            </a:gradFill>
            <a:ln w="40795">
              <a:noFill/>
            </a:ln>
          </c:spPr>
          <c:invertIfNegative val="0"/>
          <c:dLbls>
            <c:dLbl>
              <c:idx val="0"/>
              <c:layout/>
              <c:tx>
                <c:rich>
                  <a:bodyPr/>
                  <a:lstStyle/>
                  <a:p>
                    <a:r>
                      <a:rPr lang="en-US" smtClean="0"/>
                      <a:t>55.7</a:t>
                    </a:r>
                    <a:endParaRPr lang="en-US"/>
                  </a:p>
                </c:rich>
              </c:tx>
              <c:dLblPos val="ctr"/>
              <c:showLegendKey val="0"/>
              <c:showVal val="1"/>
              <c:showCatName val="0"/>
              <c:showSerName val="0"/>
              <c:showPercent val="0"/>
              <c:showBubbleSize val="0"/>
            </c:dLbl>
            <c:dLbl>
              <c:idx val="2"/>
              <c:layout/>
              <c:tx>
                <c:rich>
                  <a:bodyPr/>
                  <a:lstStyle/>
                  <a:p>
                    <a:r>
                      <a:rPr lang="en-US" smtClean="0"/>
                      <a:t>22.8</a:t>
                    </a:r>
                    <a:endParaRPr lang="en-US"/>
                  </a:p>
                </c:rich>
              </c:tx>
              <c:dLblPos val="ctr"/>
              <c:showLegendKey val="0"/>
              <c:showVal val="1"/>
              <c:showCatName val="0"/>
              <c:showSerName val="0"/>
              <c:showPercent val="0"/>
              <c:showBubbleSize val="0"/>
            </c:dLbl>
            <c:dLbl>
              <c:idx val="3"/>
              <c:layout/>
              <c:tx>
                <c:rich>
                  <a:bodyPr/>
                  <a:lstStyle/>
                  <a:p>
                    <a:r>
                      <a:rPr lang="en-US" smtClean="0"/>
                      <a:t>35.3</a:t>
                    </a:r>
                    <a:endParaRPr lang="en-US"/>
                  </a:p>
                </c:rich>
              </c:tx>
              <c:dLblPos val="ctr"/>
              <c:showLegendKey val="0"/>
              <c:showVal val="1"/>
              <c:showCatName val="0"/>
              <c:showSerName val="0"/>
              <c:showPercent val="0"/>
              <c:showBubbleSize val="0"/>
            </c:dLbl>
            <c:dLbl>
              <c:idx val="4"/>
              <c:layout/>
              <c:tx>
                <c:rich>
                  <a:bodyPr/>
                  <a:lstStyle/>
                  <a:p>
                    <a:r>
                      <a:rPr lang="en-US" smtClean="0"/>
                      <a:t>40.2</a:t>
                    </a:r>
                    <a:endParaRPr lang="en-US"/>
                  </a:p>
                </c:rich>
              </c:tx>
              <c:dLblPos val="ctr"/>
              <c:showLegendKey val="0"/>
              <c:showVal val="1"/>
              <c:showCatName val="0"/>
              <c:showSerName val="0"/>
              <c:showPercent val="0"/>
              <c:showBubbleSize val="0"/>
            </c:dLbl>
            <c:dLbl>
              <c:idx val="5"/>
              <c:layout/>
              <c:tx>
                <c:rich>
                  <a:bodyPr/>
                  <a:lstStyle/>
                  <a:p>
                    <a:r>
                      <a:rPr lang="en-US" smtClean="0"/>
                      <a:t>48.6</a:t>
                    </a:r>
                    <a:endParaRPr lang="en-US"/>
                  </a:p>
                </c:rich>
              </c:tx>
              <c:dLblPos val="ctr"/>
              <c:showLegendKey val="0"/>
              <c:showVal val="1"/>
              <c:showCatName val="0"/>
              <c:showSerName val="0"/>
              <c:showPercent val="0"/>
              <c:showBubbleSize val="0"/>
            </c:dLbl>
            <c:dLbl>
              <c:idx val="6"/>
              <c:layout/>
              <c:tx>
                <c:rich>
                  <a:bodyPr/>
                  <a:lstStyle/>
                  <a:p>
                    <a:r>
                      <a:rPr lang="en-US" smtClean="0"/>
                      <a:t>50.1</a:t>
                    </a:r>
                    <a:endParaRPr lang="en-US"/>
                  </a:p>
                </c:rich>
              </c:tx>
              <c:dLblPos val="ctr"/>
              <c:showLegendKey val="0"/>
              <c:showVal val="1"/>
              <c:showCatName val="0"/>
              <c:showSerName val="0"/>
              <c:showPercent val="0"/>
              <c:showBubbleSize val="0"/>
            </c:dLbl>
            <c:dLbl>
              <c:idx val="7"/>
              <c:layout/>
              <c:tx>
                <c:rich>
                  <a:bodyPr/>
                  <a:lstStyle/>
                  <a:p>
                    <a:r>
                      <a:rPr lang="en-US" smtClean="0"/>
                      <a:t>51.5</a:t>
                    </a:r>
                    <a:endParaRPr lang="en-US"/>
                  </a:p>
                </c:rich>
              </c:tx>
              <c:dLblPos val="ctr"/>
              <c:showLegendKey val="0"/>
              <c:showVal val="1"/>
              <c:showCatName val="0"/>
              <c:showSerName val="0"/>
              <c:showPercent val="0"/>
              <c:showBubbleSize val="0"/>
            </c:dLbl>
            <c:dLbl>
              <c:idx val="8"/>
              <c:layout/>
              <c:tx>
                <c:rich>
                  <a:bodyPr/>
                  <a:lstStyle/>
                  <a:p>
                    <a:r>
                      <a:rPr lang="en-US" smtClean="0"/>
                      <a:t>56.9</a:t>
                    </a:r>
                    <a:endParaRPr lang="en-US"/>
                  </a:p>
                </c:rich>
              </c:tx>
              <c:dLblPos val="ctr"/>
              <c:showLegendKey val="0"/>
              <c:showVal val="1"/>
              <c:showCatName val="0"/>
              <c:showSerName val="0"/>
              <c:showPercent val="0"/>
              <c:showBubbleSize val="0"/>
            </c:dLbl>
            <c:dLbl>
              <c:idx val="9"/>
              <c:layout/>
              <c:tx>
                <c:rich>
                  <a:bodyPr/>
                  <a:lstStyle/>
                  <a:p>
                    <a:r>
                      <a:rPr lang="en-US" smtClean="0"/>
                      <a:t>57.1</a:t>
                    </a:r>
                    <a:endParaRPr lang="en-US"/>
                  </a:p>
                </c:rich>
              </c:tx>
              <c:dLblPos val="ctr"/>
              <c:showLegendKey val="0"/>
              <c:showVal val="1"/>
              <c:showCatName val="0"/>
              <c:showSerName val="0"/>
              <c:showPercent val="0"/>
              <c:showBubbleSize val="0"/>
            </c:dLbl>
            <c:dLbl>
              <c:idx val="10"/>
              <c:layout/>
              <c:tx>
                <c:rich>
                  <a:bodyPr/>
                  <a:lstStyle/>
                  <a:p>
                    <a:r>
                      <a:rPr lang="en-US" smtClean="0"/>
                      <a:t>58.4</a:t>
                    </a:r>
                    <a:endParaRPr lang="en-US"/>
                  </a:p>
                </c:rich>
              </c:tx>
              <c:dLblPos val="ctr"/>
              <c:showLegendKey val="0"/>
              <c:showVal val="1"/>
              <c:showCatName val="0"/>
              <c:showSerName val="0"/>
              <c:showPercent val="0"/>
              <c:showBubbleSize val="0"/>
            </c:dLbl>
            <c:dLbl>
              <c:idx val="11"/>
              <c:layout/>
              <c:tx>
                <c:rich>
                  <a:bodyPr/>
                  <a:lstStyle/>
                  <a:p>
                    <a:r>
                      <a:rPr lang="en-US" smtClean="0"/>
                      <a:t>59.3</a:t>
                    </a:r>
                    <a:endParaRPr lang="en-US"/>
                  </a:p>
                </c:rich>
              </c:tx>
              <c:dLblPos val="ctr"/>
              <c:showLegendKey val="0"/>
              <c:showVal val="1"/>
              <c:showCatName val="0"/>
              <c:showSerName val="0"/>
              <c:showPercent val="0"/>
              <c:showBubbleSize val="0"/>
            </c:dLbl>
            <c:dLbl>
              <c:idx val="12"/>
              <c:layout/>
              <c:tx>
                <c:rich>
                  <a:bodyPr/>
                  <a:lstStyle/>
                  <a:p>
                    <a:r>
                      <a:rPr lang="en-US" smtClean="0"/>
                      <a:t>65.1</a:t>
                    </a:r>
                    <a:endParaRPr lang="en-US"/>
                  </a:p>
                </c:rich>
              </c:tx>
              <c:dLblPos val="ctr"/>
              <c:showLegendKey val="0"/>
              <c:showVal val="1"/>
              <c:showCatName val="0"/>
              <c:showSerName val="0"/>
              <c:showPercent val="0"/>
              <c:showBubbleSize val="0"/>
            </c:dLbl>
            <c:dLbl>
              <c:idx val="13"/>
              <c:layout/>
              <c:tx>
                <c:rich>
                  <a:bodyPr/>
                  <a:lstStyle/>
                  <a:p>
                    <a:r>
                      <a:rPr lang="en-US" smtClean="0"/>
                      <a:t>67.5</a:t>
                    </a:r>
                    <a:endParaRPr lang="en-US"/>
                  </a:p>
                </c:rich>
              </c:tx>
              <c:dLblPos val="ctr"/>
              <c:showLegendKey val="0"/>
              <c:showVal val="1"/>
              <c:showCatName val="0"/>
              <c:showSerName val="0"/>
              <c:showPercent val="0"/>
              <c:showBubbleSize val="0"/>
            </c:dLbl>
            <c:dLbl>
              <c:idx val="14"/>
              <c:layout/>
              <c:tx>
                <c:rich>
                  <a:bodyPr/>
                  <a:lstStyle/>
                  <a:p>
                    <a:r>
                      <a:rPr lang="en-US" smtClean="0"/>
                      <a:t>69.7</a:t>
                    </a:r>
                    <a:endParaRPr lang="en-US"/>
                  </a:p>
                </c:rich>
              </c:tx>
              <c:dLblPos val="ctr"/>
              <c:showLegendKey val="0"/>
              <c:showVal val="1"/>
              <c:showCatName val="0"/>
              <c:showSerName val="0"/>
              <c:showPercent val="0"/>
              <c:showBubbleSize val="0"/>
            </c:dLbl>
            <c:dLbl>
              <c:idx val="15"/>
              <c:layout/>
              <c:tx>
                <c:rich>
                  <a:bodyPr/>
                  <a:lstStyle/>
                  <a:p>
                    <a:r>
                      <a:rPr lang="en-US" smtClean="0"/>
                      <a:t>77.2</a:t>
                    </a:r>
                    <a:endParaRPr lang="en-US"/>
                  </a:p>
                </c:rich>
              </c:tx>
              <c:dLblPos val="ctr"/>
              <c:showLegendKey val="0"/>
              <c:showVal val="1"/>
              <c:showCatName val="0"/>
              <c:showSerName val="0"/>
              <c:showPercent val="0"/>
              <c:showBubbleSize val="0"/>
            </c:dLbl>
            <c:dLbl>
              <c:idx val="16"/>
              <c:layout/>
              <c:tx>
                <c:rich>
                  <a:bodyPr/>
                  <a:lstStyle/>
                  <a:p>
                    <a:r>
                      <a:rPr lang="en-US" smtClean="0"/>
                      <a:t>95.0</a:t>
                    </a:r>
                    <a:endParaRPr lang="en-US"/>
                  </a:p>
                </c:rich>
              </c:tx>
              <c:dLblPos val="ctr"/>
              <c:showLegendKey val="0"/>
              <c:showVal val="1"/>
              <c:showCatName val="0"/>
              <c:showSerName val="0"/>
              <c:showPercent val="0"/>
              <c:showBubbleSize val="0"/>
            </c:dLbl>
            <c:numFmt formatCode="0.0" sourceLinked="0"/>
            <c:spPr>
              <a:noFill/>
              <a:ln w="40795">
                <a:noFill/>
              </a:ln>
            </c:spPr>
            <c:txPr>
              <a:bodyPr/>
              <a:lstStyle/>
              <a:p>
                <a:pPr>
                  <a:defRPr sz="1200" b="1" i="0" u="none" strike="noStrike" baseline="0">
                    <a:solidFill>
                      <a:srgbClr val="FFFFFF"/>
                    </a:solidFill>
                    <a:latin typeface="Verdana"/>
                    <a:ea typeface="Verdana"/>
                    <a:cs typeface="Verdana"/>
                  </a:defRPr>
                </a:pPr>
                <a:endParaRPr lang="sr-Latn-RS"/>
              </a:p>
            </c:txPr>
            <c:dLblPos val="ctr"/>
            <c:showLegendKey val="0"/>
            <c:showVal val="1"/>
            <c:showCatName val="0"/>
            <c:showSerName val="0"/>
            <c:showPercent val="0"/>
            <c:showBubbleSize val="0"/>
            <c:showLeaderLines val="0"/>
          </c:dLbls>
          <c:cat>
            <c:strRef>
              <c:f>Sheet1!$A$2:$A$18</c:f>
              <c:strCache>
                <c:ptCount val="17"/>
                <c:pt idx="0">
                  <c:v>TOTAL</c:v>
                </c:pt>
                <c:pt idx="2">
                  <c:v>law</c:v>
                </c:pt>
                <c:pt idx="3">
                  <c:v>geo-biology</c:v>
                </c:pt>
                <c:pt idx="4">
                  <c:v>chemistry-pharmacology</c:v>
                </c:pt>
                <c:pt idx="5">
                  <c:v>psycology</c:v>
                </c:pt>
                <c:pt idx="6">
                  <c:v>arts-humanities</c:v>
                </c:pt>
                <c:pt idx="7">
                  <c:v>sciences</c:v>
                </c:pt>
                <c:pt idx="8">
                  <c:v>economic-statistics</c:v>
                </c:pt>
                <c:pt idx="9">
                  <c:v>social-political sciences</c:v>
                </c:pt>
                <c:pt idx="10">
                  <c:v>agriculture</c:v>
                </c:pt>
                <c:pt idx="11">
                  <c:v>foreign languages</c:v>
                </c:pt>
                <c:pt idx="12">
                  <c:v>engineering</c:v>
                </c:pt>
                <c:pt idx="13">
                  <c:v>architecture</c:v>
                </c:pt>
                <c:pt idx="14">
                  <c:v>education science</c:v>
                </c:pt>
                <c:pt idx="15">
                  <c:v>physical education</c:v>
                </c:pt>
                <c:pt idx="16">
                  <c:v>medical/healthcare professions</c:v>
                </c:pt>
              </c:strCache>
            </c:strRef>
          </c:cat>
          <c:val>
            <c:numRef>
              <c:f>Sheet1!$B$2:$B$18</c:f>
              <c:numCache>
                <c:formatCode>General</c:formatCode>
                <c:ptCount val="17"/>
                <c:pt idx="0" formatCode="0.0">
                  <c:v>55.705559582272009</c:v>
                </c:pt>
                <c:pt idx="2" formatCode="0.0">
                  <c:v>22.780415582267359</c:v>
                </c:pt>
                <c:pt idx="3" formatCode="0.0">
                  <c:v>35.257424664657883</c:v>
                </c:pt>
                <c:pt idx="4" formatCode="0.0">
                  <c:v>40.174742067008154</c:v>
                </c:pt>
                <c:pt idx="5" formatCode="0.0">
                  <c:v>48.583912878690526</c:v>
                </c:pt>
                <c:pt idx="6" formatCode="0.0">
                  <c:v>50.112846398790396</c:v>
                </c:pt>
                <c:pt idx="7" formatCode="0.0">
                  <c:v>51.507506716510008</c:v>
                </c:pt>
                <c:pt idx="8" formatCode="0.0">
                  <c:v>56.892776522667099</c:v>
                </c:pt>
                <c:pt idx="9" formatCode="0.0">
                  <c:v>57.082987348061351</c:v>
                </c:pt>
                <c:pt idx="10" formatCode="0.0">
                  <c:v>58.371230204213994</c:v>
                </c:pt>
                <c:pt idx="11" formatCode="0.0">
                  <c:v>59.349075833424031</c:v>
                </c:pt>
                <c:pt idx="12" formatCode="0.0">
                  <c:v>65.140020938358475</c:v>
                </c:pt>
                <c:pt idx="13" formatCode="0.0">
                  <c:v>67.462258259130493</c:v>
                </c:pt>
                <c:pt idx="14" formatCode="0.0">
                  <c:v>69.683248716163789</c:v>
                </c:pt>
                <c:pt idx="15" formatCode="0.0">
                  <c:v>77.19630902067135</c:v>
                </c:pt>
                <c:pt idx="16" formatCode="0.0">
                  <c:v>94.964265588820808</c:v>
                </c:pt>
              </c:numCache>
            </c:numRef>
          </c:val>
        </c:ser>
        <c:ser>
          <c:idx val="1"/>
          <c:order val="1"/>
          <c:tx>
            <c:strRef>
              <c:f>Sheet1!$C$1</c:f>
              <c:strCache>
                <c:ptCount val="1"/>
                <c:pt idx="0">
                  <c:v>non cercano</c:v>
                </c:pt>
              </c:strCache>
            </c:strRef>
          </c:tx>
          <c:spPr>
            <a:gradFill rotWithShape="0">
              <a:gsLst>
                <a:gs pos="0">
                  <a:srgbClr val="FFFF00">
                    <a:gamma/>
                    <a:shade val="46275"/>
                    <a:invGamma/>
                  </a:srgbClr>
                </a:gs>
                <a:gs pos="100000">
                  <a:srgbClr val="FFFF00"/>
                </a:gs>
              </a:gsLst>
              <a:lin ang="5400000" scaled="1"/>
            </a:gradFill>
            <a:ln w="40795">
              <a:noFill/>
            </a:ln>
          </c:spPr>
          <c:invertIfNegative val="0"/>
          <c:cat>
            <c:strRef>
              <c:f>Sheet1!$A$2:$A$18</c:f>
              <c:strCache>
                <c:ptCount val="17"/>
                <c:pt idx="0">
                  <c:v>TOTAL</c:v>
                </c:pt>
                <c:pt idx="2">
                  <c:v>law</c:v>
                </c:pt>
                <c:pt idx="3">
                  <c:v>geo-biology</c:v>
                </c:pt>
                <c:pt idx="4">
                  <c:v>chemistry-pharmacology</c:v>
                </c:pt>
                <c:pt idx="5">
                  <c:v>psycology</c:v>
                </c:pt>
                <c:pt idx="6">
                  <c:v>arts-humanities</c:v>
                </c:pt>
                <c:pt idx="7">
                  <c:v>sciences</c:v>
                </c:pt>
                <c:pt idx="8">
                  <c:v>economic-statistics</c:v>
                </c:pt>
                <c:pt idx="9">
                  <c:v>social-political sciences</c:v>
                </c:pt>
                <c:pt idx="10">
                  <c:v>agriculture</c:v>
                </c:pt>
                <c:pt idx="11">
                  <c:v>foreign languages</c:v>
                </c:pt>
                <c:pt idx="12">
                  <c:v>engineering</c:v>
                </c:pt>
                <c:pt idx="13">
                  <c:v>architecture</c:v>
                </c:pt>
                <c:pt idx="14">
                  <c:v>education science</c:v>
                </c:pt>
                <c:pt idx="15">
                  <c:v>physical education</c:v>
                </c:pt>
                <c:pt idx="16">
                  <c:v>medical/healthcare professions</c:v>
                </c:pt>
              </c:strCache>
            </c:strRef>
          </c:cat>
          <c:val>
            <c:numRef>
              <c:f>Sheet1!$C$2:$C$18</c:f>
              <c:numCache>
                <c:formatCode>General</c:formatCode>
                <c:ptCount val="17"/>
                <c:pt idx="0" formatCode="0.0">
                  <c:v>15.819436275891769</c:v>
                </c:pt>
                <c:pt idx="2" formatCode="0.0">
                  <c:v>45.539627484327895</c:v>
                </c:pt>
                <c:pt idx="3" formatCode="0.0">
                  <c:v>29.08585798401803</c:v>
                </c:pt>
                <c:pt idx="4" formatCode="0.0">
                  <c:v>29.869098770518388</c:v>
                </c:pt>
                <c:pt idx="5" formatCode="0.0">
                  <c:v>15.661930629528875</c:v>
                </c:pt>
                <c:pt idx="6" formatCode="0.0">
                  <c:v>14.147706159599551</c:v>
                </c:pt>
                <c:pt idx="7" formatCode="0.0">
                  <c:v>29.877587111019047</c:v>
                </c:pt>
                <c:pt idx="8" formatCode="0.0">
                  <c:v>14.172356849409415</c:v>
                </c:pt>
                <c:pt idx="9" formatCode="0.0">
                  <c:v>9.0645994470561781</c:v>
                </c:pt>
                <c:pt idx="10" formatCode="0.0">
                  <c:v>10.546777233247672</c:v>
                </c:pt>
                <c:pt idx="11" formatCode="0.0">
                  <c:v>7.7768056619197328</c:v>
                </c:pt>
                <c:pt idx="12" formatCode="0.0">
                  <c:v>14.434568351421868</c:v>
                </c:pt>
                <c:pt idx="13" formatCode="0.0">
                  <c:v>7.3414604837781878</c:v>
                </c:pt>
                <c:pt idx="14" formatCode="0.0">
                  <c:v>4.2515021713535424</c:v>
                </c:pt>
                <c:pt idx="15" formatCode="0.0">
                  <c:v>5.2091571749307031</c:v>
                </c:pt>
                <c:pt idx="16" formatCode="0.0">
                  <c:v>1.3871382336560341</c:v>
                </c:pt>
              </c:numCache>
            </c:numRef>
          </c:val>
        </c:ser>
        <c:ser>
          <c:idx val="2"/>
          <c:order val="2"/>
          <c:tx>
            <c:strRef>
              <c:f>Sheet1!$D$1</c:f>
              <c:strCache>
                <c:ptCount val="1"/>
                <c:pt idx="0">
                  <c:v>cercano</c:v>
                </c:pt>
              </c:strCache>
            </c:strRef>
          </c:tx>
          <c:spPr>
            <a:gradFill rotWithShape="0">
              <a:gsLst>
                <a:gs pos="0">
                  <a:srgbClr val="FF0000">
                    <a:gamma/>
                    <a:shade val="46275"/>
                    <a:invGamma/>
                  </a:srgbClr>
                </a:gs>
                <a:gs pos="100000">
                  <a:srgbClr val="FF0000"/>
                </a:gs>
              </a:gsLst>
              <a:lin ang="5400000" scaled="1"/>
            </a:gradFill>
            <a:ln w="40795">
              <a:noFill/>
            </a:ln>
          </c:spPr>
          <c:invertIfNegative val="0"/>
          <c:dLbls>
            <c:dLbl>
              <c:idx val="0"/>
              <c:layout/>
              <c:tx>
                <c:rich>
                  <a:bodyPr/>
                  <a:lstStyle/>
                  <a:p>
                    <a:r>
                      <a:rPr lang="en-US" smtClean="0"/>
                      <a:t>28.5</a:t>
                    </a:r>
                    <a:endParaRPr lang="en-US"/>
                  </a:p>
                </c:rich>
              </c:tx>
              <c:showLegendKey val="0"/>
              <c:showVal val="1"/>
              <c:showCatName val="0"/>
              <c:showSerName val="0"/>
              <c:showPercent val="0"/>
              <c:showBubbleSize val="0"/>
            </c:dLbl>
            <c:dLbl>
              <c:idx val="2"/>
              <c:layout/>
              <c:tx>
                <c:rich>
                  <a:bodyPr/>
                  <a:lstStyle/>
                  <a:p>
                    <a:r>
                      <a:rPr lang="en-US" smtClean="0"/>
                      <a:t>31.7</a:t>
                    </a:r>
                    <a:endParaRPr lang="en-US"/>
                  </a:p>
                </c:rich>
              </c:tx>
              <c:showLegendKey val="0"/>
              <c:showVal val="1"/>
              <c:showCatName val="0"/>
              <c:showSerName val="0"/>
              <c:showPercent val="0"/>
              <c:showBubbleSize val="0"/>
            </c:dLbl>
            <c:dLbl>
              <c:idx val="3"/>
              <c:layout/>
              <c:tx>
                <c:rich>
                  <a:bodyPr/>
                  <a:lstStyle/>
                  <a:p>
                    <a:r>
                      <a:rPr lang="en-US" smtClean="0"/>
                      <a:t>35.7</a:t>
                    </a:r>
                    <a:endParaRPr lang="en-US"/>
                  </a:p>
                </c:rich>
              </c:tx>
              <c:showLegendKey val="0"/>
              <c:showVal val="1"/>
              <c:showCatName val="0"/>
              <c:showSerName val="0"/>
              <c:showPercent val="0"/>
              <c:showBubbleSize val="0"/>
            </c:dLbl>
            <c:dLbl>
              <c:idx val="4"/>
              <c:layout/>
              <c:tx>
                <c:rich>
                  <a:bodyPr/>
                  <a:lstStyle/>
                  <a:p>
                    <a:r>
                      <a:rPr lang="en-US" smtClean="0"/>
                      <a:t>30.0</a:t>
                    </a:r>
                    <a:endParaRPr lang="en-US"/>
                  </a:p>
                </c:rich>
              </c:tx>
              <c:showLegendKey val="0"/>
              <c:showVal val="1"/>
              <c:showCatName val="0"/>
              <c:showSerName val="0"/>
              <c:showPercent val="0"/>
              <c:showBubbleSize val="0"/>
            </c:dLbl>
            <c:dLbl>
              <c:idx val="5"/>
              <c:layout/>
              <c:tx>
                <c:rich>
                  <a:bodyPr/>
                  <a:lstStyle/>
                  <a:p>
                    <a:r>
                      <a:rPr lang="en-US" smtClean="0"/>
                      <a:t>35.8</a:t>
                    </a:r>
                    <a:endParaRPr lang="en-US"/>
                  </a:p>
                </c:rich>
              </c:tx>
              <c:showLegendKey val="0"/>
              <c:showVal val="1"/>
              <c:showCatName val="0"/>
              <c:showSerName val="0"/>
              <c:showPercent val="0"/>
              <c:showBubbleSize val="0"/>
            </c:dLbl>
            <c:dLbl>
              <c:idx val="6"/>
              <c:layout/>
              <c:tx>
                <c:rich>
                  <a:bodyPr/>
                  <a:lstStyle/>
                  <a:p>
                    <a:r>
                      <a:rPr lang="en-US" smtClean="0"/>
                      <a:t>35.7</a:t>
                    </a:r>
                    <a:endParaRPr lang="en-US"/>
                  </a:p>
                </c:rich>
              </c:tx>
              <c:showLegendKey val="0"/>
              <c:showVal val="1"/>
              <c:showCatName val="0"/>
              <c:showSerName val="0"/>
              <c:showPercent val="0"/>
              <c:showBubbleSize val="0"/>
            </c:dLbl>
            <c:dLbl>
              <c:idx val="7"/>
              <c:layout/>
              <c:tx>
                <c:rich>
                  <a:bodyPr/>
                  <a:lstStyle/>
                  <a:p>
                    <a:r>
                      <a:rPr lang="en-US" smtClean="0"/>
                      <a:t>18.6</a:t>
                    </a:r>
                    <a:endParaRPr lang="en-US"/>
                  </a:p>
                </c:rich>
              </c:tx>
              <c:showLegendKey val="0"/>
              <c:showVal val="1"/>
              <c:showCatName val="0"/>
              <c:showSerName val="0"/>
              <c:showPercent val="0"/>
              <c:showBubbleSize val="0"/>
            </c:dLbl>
            <c:dLbl>
              <c:idx val="8"/>
              <c:layout/>
              <c:tx>
                <c:rich>
                  <a:bodyPr/>
                  <a:lstStyle/>
                  <a:p>
                    <a:r>
                      <a:rPr lang="en-US" smtClean="0"/>
                      <a:t>28.9</a:t>
                    </a:r>
                    <a:endParaRPr lang="en-US"/>
                  </a:p>
                </c:rich>
              </c:tx>
              <c:showLegendKey val="0"/>
              <c:showVal val="1"/>
              <c:showCatName val="0"/>
              <c:showSerName val="0"/>
              <c:showPercent val="0"/>
              <c:showBubbleSize val="0"/>
            </c:dLbl>
            <c:dLbl>
              <c:idx val="9"/>
              <c:layout/>
              <c:tx>
                <c:rich>
                  <a:bodyPr/>
                  <a:lstStyle/>
                  <a:p>
                    <a:r>
                      <a:rPr lang="en-US" smtClean="0"/>
                      <a:t>33.9</a:t>
                    </a:r>
                    <a:endParaRPr lang="en-US"/>
                  </a:p>
                </c:rich>
              </c:tx>
              <c:showLegendKey val="0"/>
              <c:showVal val="1"/>
              <c:showCatName val="0"/>
              <c:showSerName val="0"/>
              <c:showPercent val="0"/>
              <c:showBubbleSize val="0"/>
            </c:dLbl>
            <c:dLbl>
              <c:idx val="10"/>
              <c:layout/>
              <c:tx>
                <c:rich>
                  <a:bodyPr/>
                  <a:lstStyle/>
                  <a:p>
                    <a:r>
                      <a:rPr lang="en-US" smtClean="0"/>
                      <a:t>31.1</a:t>
                    </a:r>
                    <a:endParaRPr lang="en-US"/>
                  </a:p>
                </c:rich>
              </c:tx>
              <c:showLegendKey val="0"/>
              <c:showVal val="1"/>
              <c:showCatName val="0"/>
              <c:showSerName val="0"/>
              <c:showPercent val="0"/>
              <c:showBubbleSize val="0"/>
            </c:dLbl>
            <c:dLbl>
              <c:idx val="11"/>
              <c:layout/>
              <c:tx>
                <c:rich>
                  <a:bodyPr/>
                  <a:lstStyle/>
                  <a:p>
                    <a:r>
                      <a:rPr lang="en-US" smtClean="0"/>
                      <a:t>32.9</a:t>
                    </a:r>
                    <a:endParaRPr lang="en-US"/>
                  </a:p>
                </c:rich>
              </c:tx>
              <c:showLegendKey val="0"/>
              <c:showVal val="1"/>
              <c:showCatName val="0"/>
              <c:showSerName val="0"/>
              <c:showPercent val="0"/>
              <c:showBubbleSize val="0"/>
            </c:dLbl>
            <c:dLbl>
              <c:idx val="12"/>
              <c:layout/>
              <c:tx>
                <c:rich>
                  <a:bodyPr/>
                  <a:lstStyle/>
                  <a:p>
                    <a:r>
                      <a:rPr lang="en-US" smtClean="0"/>
                      <a:t>20.4</a:t>
                    </a:r>
                    <a:endParaRPr lang="en-US"/>
                  </a:p>
                </c:rich>
              </c:tx>
              <c:showLegendKey val="0"/>
              <c:showVal val="1"/>
              <c:showCatName val="0"/>
              <c:showSerName val="0"/>
              <c:showPercent val="0"/>
              <c:showBubbleSize val="0"/>
            </c:dLbl>
            <c:dLbl>
              <c:idx val="13"/>
              <c:layout/>
              <c:tx>
                <c:rich>
                  <a:bodyPr/>
                  <a:lstStyle/>
                  <a:p>
                    <a:r>
                      <a:rPr lang="en-US" smtClean="0"/>
                      <a:t>25.2</a:t>
                    </a:r>
                    <a:endParaRPr lang="en-US"/>
                  </a:p>
                </c:rich>
              </c:tx>
              <c:showLegendKey val="0"/>
              <c:showVal val="1"/>
              <c:showCatName val="0"/>
              <c:showSerName val="0"/>
              <c:showPercent val="0"/>
              <c:showBubbleSize val="0"/>
            </c:dLbl>
            <c:dLbl>
              <c:idx val="14"/>
              <c:layout/>
              <c:tx>
                <c:rich>
                  <a:bodyPr/>
                  <a:lstStyle/>
                  <a:p>
                    <a:r>
                      <a:rPr lang="en-US" smtClean="0"/>
                      <a:t>26.1</a:t>
                    </a:r>
                    <a:endParaRPr lang="en-US"/>
                  </a:p>
                </c:rich>
              </c:tx>
              <c:showLegendKey val="0"/>
              <c:showVal val="1"/>
              <c:showCatName val="0"/>
              <c:showSerName val="0"/>
              <c:showPercent val="0"/>
              <c:showBubbleSize val="0"/>
            </c:dLbl>
            <c:dLbl>
              <c:idx val="15"/>
              <c:layout/>
              <c:tx>
                <c:rich>
                  <a:bodyPr/>
                  <a:lstStyle/>
                  <a:p>
                    <a:r>
                      <a:rPr lang="en-US" smtClean="0"/>
                      <a:t>17.6</a:t>
                    </a:r>
                    <a:endParaRPr lang="en-US"/>
                  </a:p>
                </c:rich>
              </c:tx>
              <c:showLegendKey val="0"/>
              <c:showVal val="1"/>
              <c:showCatName val="0"/>
              <c:showSerName val="0"/>
              <c:showPercent val="0"/>
              <c:showBubbleSize val="0"/>
            </c:dLbl>
            <c:dLbl>
              <c:idx val="16"/>
              <c:delete val="1"/>
            </c:dLbl>
            <c:txPr>
              <a:bodyPr/>
              <a:lstStyle/>
              <a:p>
                <a:pPr>
                  <a:defRPr sz="1200" b="1">
                    <a:solidFill>
                      <a:schemeClr val="bg1"/>
                    </a:solidFill>
                  </a:defRPr>
                </a:pPr>
                <a:endParaRPr lang="sr-Latn-RS"/>
              </a:p>
            </c:txPr>
            <c:showLegendKey val="0"/>
            <c:showVal val="1"/>
            <c:showCatName val="0"/>
            <c:showSerName val="0"/>
            <c:showPercent val="0"/>
            <c:showBubbleSize val="0"/>
            <c:showLeaderLines val="0"/>
          </c:dLbls>
          <c:cat>
            <c:strRef>
              <c:f>Sheet1!$A$2:$A$18</c:f>
              <c:strCache>
                <c:ptCount val="17"/>
                <c:pt idx="0">
                  <c:v>TOTAL</c:v>
                </c:pt>
                <c:pt idx="2">
                  <c:v>law</c:v>
                </c:pt>
                <c:pt idx="3">
                  <c:v>geo-biology</c:v>
                </c:pt>
                <c:pt idx="4">
                  <c:v>chemistry-pharmacology</c:v>
                </c:pt>
                <c:pt idx="5">
                  <c:v>psycology</c:v>
                </c:pt>
                <c:pt idx="6">
                  <c:v>arts-humanities</c:v>
                </c:pt>
                <c:pt idx="7">
                  <c:v>sciences</c:v>
                </c:pt>
                <c:pt idx="8">
                  <c:v>economic-statistics</c:v>
                </c:pt>
                <c:pt idx="9">
                  <c:v>social-political sciences</c:v>
                </c:pt>
                <c:pt idx="10">
                  <c:v>agriculture</c:v>
                </c:pt>
                <c:pt idx="11">
                  <c:v>foreign languages</c:v>
                </c:pt>
                <c:pt idx="12">
                  <c:v>engineering</c:v>
                </c:pt>
                <c:pt idx="13">
                  <c:v>architecture</c:v>
                </c:pt>
                <c:pt idx="14">
                  <c:v>education science</c:v>
                </c:pt>
                <c:pt idx="15">
                  <c:v>physical education</c:v>
                </c:pt>
                <c:pt idx="16">
                  <c:v>medical/healthcare professions</c:v>
                </c:pt>
              </c:strCache>
            </c:strRef>
          </c:cat>
          <c:val>
            <c:numRef>
              <c:f>Sheet1!$D$2:$D$18</c:f>
              <c:numCache>
                <c:formatCode>General</c:formatCode>
                <c:ptCount val="17"/>
                <c:pt idx="0" formatCode="0.0">
                  <c:v>28.475004141844114</c:v>
                </c:pt>
                <c:pt idx="2" formatCode="0.0">
                  <c:v>31.679956933405325</c:v>
                </c:pt>
                <c:pt idx="3" formatCode="0.0">
                  <c:v>35.656717351322854</c:v>
                </c:pt>
                <c:pt idx="4" formatCode="0.0">
                  <c:v>29.956159162473437</c:v>
                </c:pt>
                <c:pt idx="5" formatCode="0.0">
                  <c:v>35.75415649177959</c:v>
                </c:pt>
                <c:pt idx="6" formatCode="0.0">
                  <c:v>35.739447441611944</c:v>
                </c:pt>
                <c:pt idx="7" formatCode="0.0">
                  <c:v>18.61490617247124</c:v>
                </c:pt>
                <c:pt idx="8" formatCode="0.0">
                  <c:v>28.93486662791873</c:v>
                </c:pt>
                <c:pt idx="9" formatCode="0.0">
                  <c:v>33.852413204886105</c:v>
                </c:pt>
                <c:pt idx="10" formatCode="0.0">
                  <c:v>31.081992562538229</c:v>
                </c:pt>
                <c:pt idx="11" formatCode="0.0">
                  <c:v>32.874118504655712</c:v>
                </c:pt>
                <c:pt idx="12" formatCode="0.0">
                  <c:v>20.425410710213519</c:v>
                </c:pt>
                <c:pt idx="13" formatCode="0.0">
                  <c:v>25.196281257091631</c:v>
                </c:pt>
                <c:pt idx="14" formatCode="0.0">
                  <c:v>26.065249112481766</c:v>
                </c:pt>
                <c:pt idx="15" formatCode="0.0">
                  <c:v>17.594533804397809</c:v>
                </c:pt>
                <c:pt idx="16" formatCode="0.0">
                  <c:v>3.6485961775245244</c:v>
                </c:pt>
              </c:numCache>
            </c:numRef>
          </c:val>
        </c:ser>
        <c:dLbls>
          <c:showLegendKey val="0"/>
          <c:showVal val="0"/>
          <c:showCatName val="0"/>
          <c:showSerName val="0"/>
          <c:showPercent val="0"/>
          <c:showBubbleSize val="0"/>
        </c:dLbls>
        <c:gapWidth val="30"/>
        <c:overlap val="100"/>
        <c:axId val="196830336"/>
        <c:axId val="196831872"/>
      </c:barChart>
      <c:catAx>
        <c:axId val="196830336"/>
        <c:scaling>
          <c:orientation val="minMax"/>
        </c:scaling>
        <c:delete val="0"/>
        <c:axPos val="l"/>
        <c:numFmt formatCode="General" sourceLinked="1"/>
        <c:majorTickMark val="none"/>
        <c:minorTickMark val="none"/>
        <c:tickLblPos val="nextTo"/>
        <c:spPr>
          <a:ln w="5099">
            <a:solidFill>
              <a:srgbClr val="C0C0C0"/>
            </a:solidFill>
            <a:prstDash val="solid"/>
          </a:ln>
        </c:spPr>
        <c:txPr>
          <a:bodyPr rot="0" vert="horz"/>
          <a:lstStyle/>
          <a:p>
            <a:pPr>
              <a:defRPr sz="1200" b="1" i="0" u="none" strike="noStrike" baseline="0">
                <a:solidFill>
                  <a:srgbClr val="000080"/>
                </a:solidFill>
                <a:latin typeface="Verdana"/>
                <a:ea typeface="Verdana"/>
                <a:cs typeface="Verdana"/>
              </a:defRPr>
            </a:pPr>
            <a:endParaRPr lang="sr-Latn-RS"/>
          </a:p>
        </c:txPr>
        <c:crossAx val="196831872"/>
        <c:crosses val="autoZero"/>
        <c:auto val="1"/>
        <c:lblAlgn val="ctr"/>
        <c:lblOffset val="100"/>
        <c:tickLblSkip val="1"/>
        <c:tickMarkSkip val="1"/>
        <c:noMultiLvlLbl val="0"/>
      </c:catAx>
      <c:valAx>
        <c:axId val="196831872"/>
        <c:scaling>
          <c:orientation val="minMax"/>
        </c:scaling>
        <c:delete val="0"/>
        <c:axPos val="b"/>
        <c:numFmt formatCode="0%" sourceLinked="1"/>
        <c:majorTickMark val="none"/>
        <c:minorTickMark val="none"/>
        <c:tickLblPos val="nextTo"/>
        <c:spPr>
          <a:ln w="5099">
            <a:solidFill>
              <a:srgbClr val="C0C0C0"/>
            </a:solidFill>
            <a:prstDash val="solid"/>
          </a:ln>
        </c:spPr>
        <c:txPr>
          <a:bodyPr rot="0" vert="horz"/>
          <a:lstStyle/>
          <a:p>
            <a:pPr>
              <a:defRPr sz="1000" b="0" i="1" u="none" strike="noStrike" baseline="0">
                <a:solidFill>
                  <a:srgbClr val="000080"/>
                </a:solidFill>
                <a:latin typeface="Verdana"/>
                <a:ea typeface="Verdana"/>
                <a:cs typeface="Verdana"/>
              </a:defRPr>
            </a:pPr>
            <a:endParaRPr lang="sr-Latn-RS"/>
          </a:p>
        </c:txPr>
        <c:crossAx val="196830336"/>
        <c:crosses val="autoZero"/>
        <c:crossBetween val="between"/>
        <c:majorUnit val="0.2"/>
      </c:valAx>
      <c:spPr>
        <a:noFill/>
        <a:ln w="5099">
          <a:solidFill>
            <a:srgbClr val="C0C0C0"/>
          </a:solidFill>
          <a:prstDash val="solid"/>
        </a:ln>
      </c:spPr>
    </c:plotArea>
    <c:plotVisOnly val="1"/>
    <c:dispBlanksAs val="gap"/>
    <c:showDLblsOverMax val="0"/>
  </c:chart>
  <c:spPr>
    <a:noFill/>
    <a:ln>
      <a:noFill/>
    </a:ln>
  </c:spPr>
  <c:txPr>
    <a:bodyPr/>
    <a:lstStyle/>
    <a:p>
      <a:pPr>
        <a:defRPr sz="1285" b="0" i="0" u="none" strike="noStrike" baseline="0">
          <a:solidFill>
            <a:srgbClr val="000000"/>
          </a:solidFill>
          <a:latin typeface="Verdana"/>
          <a:ea typeface="Verdana"/>
          <a:cs typeface="Verdana"/>
        </a:defRPr>
      </a:pPr>
      <a:endParaRPr lang="sr-Latn-RS"/>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hr-H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37960742204403997"/>
          <c:y val="2.2099499736938307E-2"/>
          <c:w val="0.44234404536862032"/>
          <c:h val="0.91436464088397751"/>
        </c:manualLayout>
      </c:layout>
      <c:barChart>
        <c:barDir val="bar"/>
        <c:grouping val="clustered"/>
        <c:varyColors val="0"/>
        <c:ser>
          <c:idx val="0"/>
          <c:order val="0"/>
          <c:tx>
            <c:strRef>
              <c:f>Sheet1!$B$1</c:f>
              <c:strCache>
                <c:ptCount val="1"/>
                <c:pt idx="0">
                  <c:v>OCCUPATI secondo def. ISTAT</c:v>
                </c:pt>
              </c:strCache>
            </c:strRef>
          </c:tx>
          <c:spPr>
            <a:gradFill rotWithShape="0">
              <a:gsLst>
                <a:gs pos="0">
                  <a:srgbClr val="CC99FF">
                    <a:gamma/>
                    <a:shade val="56078"/>
                    <a:invGamma/>
                  </a:srgbClr>
                </a:gs>
                <a:gs pos="100000">
                  <a:srgbClr val="CC99FF"/>
                </a:gs>
              </a:gsLst>
              <a:lin ang="5400000" scaled="1"/>
            </a:gradFill>
            <a:ln w="40922">
              <a:noFill/>
            </a:ln>
          </c:spPr>
          <c:invertIfNegative val="0"/>
          <c:dLbls>
            <c:dLbl>
              <c:idx val="0"/>
              <c:layout/>
              <c:tx>
                <c:rich>
                  <a:bodyPr/>
                  <a:lstStyle/>
                  <a:p>
                    <a:r>
                      <a:rPr lang="en-US" smtClean="0"/>
                      <a:t>74.1</a:t>
                    </a:r>
                    <a:endParaRPr lang="en-US"/>
                  </a:p>
                </c:rich>
              </c:tx>
              <c:showLegendKey val="0"/>
              <c:showVal val="1"/>
              <c:showCatName val="0"/>
              <c:showSerName val="0"/>
              <c:showPercent val="0"/>
              <c:showBubbleSize val="0"/>
            </c:dLbl>
            <c:dLbl>
              <c:idx val="2"/>
              <c:layout/>
              <c:tx>
                <c:rich>
                  <a:bodyPr/>
                  <a:lstStyle/>
                  <a:p>
                    <a:r>
                      <a:rPr lang="en-US" smtClean="0"/>
                      <a:t>51.2</a:t>
                    </a:r>
                    <a:endParaRPr lang="en-US"/>
                  </a:p>
                </c:rich>
              </c:tx>
              <c:showLegendKey val="0"/>
              <c:showVal val="1"/>
              <c:showCatName val="0"/>
              <c:showSerName val="0"/>
              <c:showPercent val="0"/>
              <c:showBubbleSize val="0"/>
            </c:dLbl>
            <c:dLbl>
              <c:idx val="3"/>
              <c:layout/>
              <c:tx>
                <c:rich>
                  <a:bodyPr/>
                  <a:lstStyle/>
                  <a:p>
                    <a:r>
                      <a:rPr lang="en-US" smtClean="0"/>
                      <a:t>57.1</a:t>
                    </a:r>
                    <a:endParaRPr lang="en-US"/>
                  </a:p>
                </c:rich>
              </c:tx>
              <c:showLegendKey val="0"/>
              <c:showVal val="1"/>
              <c:showCatName val="0"/>
              <c:showSerName val="0"/>
              <c:showPercent val="0"/>
              <c:showBubbleSize val="0"/>
            </c:dLbl>
            <c:dLbl>
              <c:idx val="4"/>
              <c:layout/>
              <c:tx>
                <c:rich>
                  <a:bodyPr/>
                  <a:lstStyle/>
                  <a:p>
                    <a:r>
                      <a:rPr lang="en-US" smtClean="0"/>
                      <a:t>64.1</a:t>
                    </a:r>
                    <a:endParaRPr lang="en-US"/>
                  </a:p>
                </c:rich>
              </c:tx>
              <c:showLegendKey val="0"/>
              <c:showVal val="1"/>
              <c:showCatName val="0"/>
              <c:showSerName val="0"/>
              <c:showPercent val="0"/>
              <c:showBubbleSize val="0"/>
            </c:dLbl>
            <c:dLbl>
              <c:idx val="5"/>
              <c:layout/>
              <c:tx>
                <c:rich>
                  <a:bodyPr/>
                  <a:lstStyle/>
                  <a:p>
                    <a:r>
                      <a:rPr lang="en-US" smtClean="0"/>
                      <a:t>69.7</a:t>
                    </a:r>
                    <a:endParaRPr lang="en-US"/>
                  </a:p>
                </c:rich>
              </c:tx>
              <c:showLegendKey val="0"/>
              <c:showVal val="1"/>
              <c:showCatName val="0"/>
              <c:showSerName val="0"/>
              <c:showPercent val="0"/>
              <c:showBubbleSize val="0"/>
            </c:dLbl>
            <c:dLbl>
              <c:idx val="6"/>
              <c:layout/>
              <c:tx>
                <c:rich>
                  <a:bodyPr/>
                  <a:lstStyle/>
                  <a:p>
                    <a:r>
                      <a:rPr lang="en-US" smtClean="0"/>
                      <a:t>70.7</a:t>
                    </a:r>
                    <a:endParaRPr lang="en-US"/>
                  </a:p>
                </c:rich>
              </c:tx>
              <c:showLegendKey val="0"/>
              <c:showVal val="1"/>
              <c:showCatName val="0"/>
              <c:showSerName val="0"/>
              <c:showPercent val="0"/>
              <c:showBubbleSize val="0"/>
            </c:dLbl>
            <c:dLbl>
              <c:idx val="7"/>
              <c:layout/>
              <c:tx>
                <c:rich>
                  <a:bodyPr/>
                  <a:lstStyle/>
                  <a:p>
                    <a:r>
                      <a:rPr lang="en-US" smtClean="0"/>
                      <a:t>70.8</a:t>
                    </a:r>
                    <a:endParaRPr lang="en-US"/>
                  </a:p>
                </c:rich>
              </c:tx>
              <c:showLegendKey val="0"/>
              <c:showVal val="1"/>
              <c:showCatName val="0"/>
              <c:showSerName val="0"/>
              <c:showPercent val="0"/>
              <c:showBubbleSize val="0"/>
            </c:dLbl>
            <c:dLbl>
              <c:idx val="8"/>
              <c:layout/>
              <c:tx>
                <c:rich>
                  <a:bodyPr/>
                  <a:lstStyle/>
                  <a:p>
                    <a:r>
                      <a:rPr lang="en-US" smtClean="0"/>
                      <a:t>75.1</a:t>
                    </a:r>
                    <a:endParaRPr lang="en-US"/>
                  </a:p>
                </c:rich>
              </c:tx>
              <c:showLegendKey val="0"/>
              <c:showVal val="1"/>
              <c:showCatName val="0"/>
              <c:showSerName val="0"/>
              <c:showPercent val="0"/>
              <c:showBubbleSize val="0"/>
            </c:dLbl>
            <c:dLbl>
              <c:idx val="9"/>
              <c:layout/>
              <c:tx>
                <c:rich>
                  <a:bodyPr/>
                  <a:lstStyle/>
                  <a:p>
                    <a:r>
                      <a:rPr lang="en-US" smtClean="0"/>
                      <a:t>76.6</a:t>
                    </a:r>
                    <a:endParaRPr lang="en-US"/>
                  </a:p>
                </c:rich>
              </c:tx>
              <c:showLegendKey val="0"/>
              <c:showVal val="1"/>
              <c:showCatName val="0"/>
              <c:showSerName val="0"/>
              <c:showPercent val="0"/>
              <c:showBubbleSize val="0"/>
            </c:dLbl>
            <c:dLbl>
              <c:idx val="10"/>
              <c:layout/>
              <c:tx>
                <c:rich>
                  <a:bodyPr/>
                  <a:lstStyle/>
                  <a:p>
                    <a:r>
                      <a:rPr lang="en-US" smtClean="0"/>
                      <a:t>77.3</a:t>
                    </a:r>
                    <a:endParaRPr lang="en-US"/>
                  </a:p>
                </c:rich>
              </c:tx>
              <c:showLegendKey val="0"/>
              <c:showVal val="1"/>
              <c:showCatName val="0"/>
              <c:showSerName val="0"/>
              <c:showPercent val="0"/>
              <c:showBubbleSize val="0"/>
            </c:dLbl>
            <c:dLbl>
              <c:idx val="11"/>
              <c:layout/>
              <c:tx>
                <c:rich>
                  <a:bodyPr/>
                  <a:lstStyle/>
                  <a:p>
                    <a:r>
                      <a:rPr lang="en-US" smtClean="0"/>
                      <a:t>78.0</a:t>
                    </a:r>
                    <a:endParaRPr lang="en-US"/>
                  </a:p>
                </c:rich>
              </c:tx>
              <c:showLegendKey val="0"/>
              <c:showVal val="1"/>
              <c:showCatName val="0"/>
              <c:showSerName val="0"/>
              <c:showPercent val="0"/>
              <c:showBubbleSize val="0"/>
            </c:dLbl>
            <c:dLbl>
              <c:idx val="12"/>
              <c:layout/>
              <c:tx>
                <c:rich>
                  <a:bodyPr/>
                  <a:lstStyle/>
                  <a:p>
                    <a:r>
                      <a:rPr lang="en-US" smtClean="0"/>
                      <a:t>80.7</a:t>
                    </a:r>
                    <a:endParaRPr lang="en-US"/>
                  </a:p>
                </c:rich>
              </c:tx>
              <c:showLegendKey val="0"/>
              <c:showVal val="1"/>
              <c:showCatName val="0"/>
              <c:showSerName val="0"/>
              <c:showPercent val="0"/>
              <c:showBubbleSize val="0"/>
            </c:dLbl>
            <c:dLbl>
              <c:idx val="13"/>
              <c:layout/>
              <c:tx>
                <c:rich>
                  <a:bodyPr/>
                  <a:lstStyle/>
                  <a:p>
                    <a:r>
                      <a:rPr lang="en-US" dirty="0" smtClean="0"/>
                      <a:t>84.3</a:t>
                    </a:r>
                    <a:endParaRPr lang="en-US" dirty="0"/>
                  </a:p>
                </c:rich>
              </c:tx>
              <c:showLegendKey val="0"/>
              <c:showVal val="1"/>
              <c:showCatName val="0"/>
              <c:showSerName val="0"/>
              <c:showPercent val="0"/>
              <c:showBubbleSize val="0"/>
            </c:dLbl>
            <c:dLbl>
              <c:idx val="14"/>
              <c:layout/>
              <c:tx>
                <c:rich>
                  <a:bodyPr/>
                  <a:lstStyle/>
                  <a:p>
                    <a:r>
                      <a:rPr lang="en-US" smtClean="0"/>
                      <a:t>87.0</a:t>
                    </a:r>
                    <a:endParaRPr lang="en-US"/>
                  </a:p>
                </c:rich>
              </c:tx>
              <c:showLegendKey val="0"/>
              <c:showVal val="1"/>
              <c:showCatName val="0"/>
              <c:showSerName val="0"/>
              <c:showPercent val="0"/>
              <c:showBubbleSize val="0"/>
            </c:dLbl>
            <c:dLbl>
              <c:idx val="15"/>
              <c:layout/>
              <c:tx>
                <c:rich>
                  <a:bodyPr/>
                  <a:lstStyle/>
                  <a:p>
                    <a:r>
                      <a:rPr lang="en-US" smtClean="0"/>
                      <a:t>87.8</a:t>
                    </a:r>
                    <a:endParaRPr lang="en-US"/>
                  </a:p>
                </c:rich>
              </c:tx>
              <c:showLegendKey val="0"/>
              <c:showVal val="1"/>
              <c:showCatName val="0"/>
              <c:showSerName val="0"/>
              <c:showPercent val="0"/>
              <c:showBubbleSize val="0"/>
            </c:dLbl>
            <c:dLbl>
              <c:idx val="16"/>
              <c:layout/>
              <c:tx>
                <c:rich>
                  <a:bodyPr/>
                  <a:lstStyle/>
                  <a:p>
                    <a:r>
                      <a:rPr lang="en-US" smtClean="0"/>
                      <a:t>96.3</a:t>
                    </a:r>
                    <a:endParaRPr lang="en-US"/>
                  </a:p>
                </c:rich>
              </c:tx>
              <c:showLegendKey val="0"/>
              <c:showVal val="1"/>
              <c:showCatName val="0"/>
              <c:showSerName val="0"/>
              <c:showPercent val="0"/>
              <c:showBubbleSize val="0"/>
            </c:dLbl>
            <c:numFmt formatCode="0.0" sourceLinked="0"/>
            <c:spPr>
              <a:noFill/>
              <a:ln w="40922">
                <a:noFill/>
              </a:ln>
            </c:spPr>
            <c:txPr>
              <a:bodyPr/>
              <a:lstStyle/>
              <a:p>
                <a:pPr>
                  <a:defRPr sz="1200" b="1" i="0" u="none" strike="noStrike" baseline="0">
                    <a:solidFill>
                      <a:srgbClr val="000080"/>
                    </a:solidFill>
                    <a:latin typeface="Verdana"/>
                    <a:ea typeface="Verdana"/>
                    <a:cs typeface="Verdana"/>
                  </a:defRPr>
                </a:pPr>
                <a:endParaRPr lang="sr-Latn-RS"/>
              </a:p>
            </c:txPr>
            <c:showLegendKey val="0"/>
            <c:showVal val="1"/>
            <c:showCatName val="0"/>
            <c:showSerName val="0"/>
            <c:showPercent val="0"/>
            <c:showBubbleSize val="0"/>
            <c:showLeaderLines val="0"/>
          </c:dLbls>
          <c:cat>
            <c:strRef>
              <c:f>Sheet1!$A$2:$A$19</c:f>
              <c:strCache>
                <c:ptCount val="17"/>
                <c:pt idx="0">
                  <c:v>TOTAL</c:v>
                </c:pt>
                <c:pt idx="2">
                  <c:v>law</c:v>
                </c:pt>
                <c:pt idx="3">
                  <c:v>psycology</c:v>
                </c:pt>
                <c:pt idx="4">
                  <c:v>arts-humanities</c:v>
                </c:pt>
                <c:pt idx="5">
                  <c:v>foreign languages</c:v>
                </c:pt>
                <c:pt idx="6">
                  <c:v>geo-biology</c:v>
                </c:pt>
                <c:pt idx="7">
                  <c:v>social-political sciences</c:v>
                </c:pt>
                <c:pt idx="8">
                  <c:v>education science</c:v>
                </c:pt>
                <c:pt idx="9">
                  <c:v>architecture</c:v>
                </c:pt>
                <c:pt idx="10">
                  <c:v>economic-statistics</c:v>
                </c:pt>
                <c:pt idx="11">
                  <c:v>agriculture</c:v>
                </c:pt>
                <c:pt idx="12">
                  <c:v>physical education</c:v>
                </c:pt>
                <c:pt idx="13">
                  <c:v>sciences</c:v>
                </c:pt>
                <c:pt idx="14">
                  <c:v>chemistry-pharmacology</c:v>
                </c:pt>
                <c:pt idx="15">
                  <c:v>engineering</c:v>
                </c:pt>
                <c:pt idx="16">
                  <c:v>medical/healthcare professions</c:v>
                </c:pt>
              </c:strCache>
            </c:strRef>
          </c:cat>
          <c:val>
            <c:numRef>
              <c:f>Sheet1!$B$2:$B$19</c:f>
              <c:numCache>
                <c:formatCode>General</c:formatCode>
                <c:ptCount val="17"/>
                <c:pt idx="0" formatCode="0.0">
                  <c:v>74.099999999999994</c:v>
                </c:pt>
                <c:pt idx="2" formatCode="0.0">
                  <c:v>51.235929880000256</c:v>
                </c:pt>
                <c:pt idx="3" formatCode="0.0">
                  <c:v>57.068024770000001</c:v>
                </c:pt>
                <c:pt idx="4" formatCode="0.0">
                  <c:v>64.107600430000005</c:v>
                </c:pt>
                <c:pt idx="5" formatCode="0.0">
                  <c:v>69.657523760000629</c:v>
                </c:pt>
                <c:pt idx="6" formatCode="0.0">
                  <c:v>70.719794519999979</c:v>
                </c:pt>
                <c:pt idx="7" formatCode="0.0">
                  <c:v>70.803167959999982</c:v>
                </c:pt>
                <c:pt idx="8" formatCode="0.0">
                  <c:v>75.144287329999983</c:v>
                </c:pt>
                <c:pt idx="9" formatCode="0.0">
                  <c:v>76.583161230000002</c:v>
                </c:pt>
                <c:pt idx="10" formatCode="0.0">
                  <c:v>77.298537099999919</c:v>
                </c:pt>
                <c:pt idx="11" formatCode="0.0">
                  <c:v>77.955705519999285</c:v>
                </c:pt>
                <c:pt idx="12" formatCode="0.0">
                  <c:v>80.678799359999076</c:v>
                </c:pt>
                <c:pt idx="13" formatCode="0.0">
                  <c:v>84.345249620000644</c:v>
                </c:pt>
                <c:pt idx="14" formatCode="0.0">
                  <c:v>86.955348729999429</c:v>
                </c:pt>
                <c:pt idx="15" formatCode="0.0">
                  <c:v>87.77404645999998</c:v>
                </c:pt>
                <c:pt idx="16" formatCode="0.0">
                  <c:v>96.322404569999989</c:v>
                </c:pt>
              </c:numCache>
            </c:numRef>
          </c:val>
        </c:ser>
        <c:ser>
          <c:idx val="1"/>
          <c:order val="1"/>
          <c:tx>
            <c:strRef>
              <c:f>Sheet1!$C$1</c:f>
              <c:strCache>
                <c:ptCount val="1"/>
                <c:pt idx="0">
                  <c:v>Lavora</c:v>
                </c:pt>
              </c:strCache>
            </c:strRef>
          </c:tx>
          <c:spPr>
            <a:gradFill rotWithShape="0">
              <a:gsLst>
                <a:gs pos="0">
                  <a:srgbClr val="0000FF">
                    <a:gamma/>
                    <a:shade val="45882"/>
                    <a:invGamma/>
                  </a:srgbClr>
                </a:gs>
                <a:gs pos="100000">
                  <a:srgbClr val="0000FF"/>
                </a:gs>
              </a:gsLst>
              <a:lin ang="5400000" scaled="1"/>
            </a:gradFill>
            <a:ln w="40922">
              <a:noFill/>
            </a:ln>
          </c:spPr>
          <c:invertIfNegative val="0"/>
          <c:dLbls>
            <c:dLbl>
              <c:idx val="0"/>
              <c:layout/>
              <c:tx>
                <c:rich>
                  <a:bodyPr/>
                  <a:lstStyle/>
                  <a:p>
                    <a:r>
                      <a:rPr lang="en-US" smtClean="0"/>
                      <a:t>55.7</a:t>
                    </a:r>
                    <a:endParaRPr lang="en-US"/>
                  </a:p>
                </c:rich>
              </c:tx>
              <c:dLblPos val="inEnd"/>
              <c:showLegendKey val="0"/>
              <c:showVal val="1"/>
              <c:showCatName val="0"/>
              <c:showSerName val="0"/>
              <c:showPercent val="0"/>
              <c:showBubbleSize val="0"/>
            </c:dLbl>
            <c:dLbl>
              <c:idx val="2"/>
              <c:layout/>
              <c:tx>
                <c:rich>
                  <a:bodyPr/>
                  <a:lstStyle/>
                  <a:p>
                    <a:r>
                      <a:rPr lang="en-US" smtClean="0"/>
                      <a:t>22.8</a:t>
                    </a:r>
                    <a:endParaRPr lang="en-US"/>
                  </a:p>
                </c:rich>
              </c:tx>
              <c:dLblPos val="inEnd"/>
              <c:showLegendKey val="0"/>
              <c:showVal val="1"/>
              <c:showCatName val="0"/>
              <c:showSerName val="0"/>
              <c:showPercent val="0"/>
              <c:showBubbleSize val="0"/>
            </c:dLbl>
            <c:dLbl>
              <c:idx val="3"/>
              <c:layout/>
              <c:tx>
                <c:rich>
                  <a:bodyPr/>
                  <a:lstStyle/>
                  <a:p>
                    <a:r>
                      <a:rPr lang="en-US" smtClean="0"/>
                      <a:t>48.6</a:t>
                    </a:r>
                    <a:endParaRPr lang="en-US"/>
                  </a:p>
                </c:rich>
              </c:tx>
              <c:dLblPos val="inEnd"/>
              <c:showLegendKey val="0"/>
              <c:showVal val="1"/>
              <c:showCatName val="0"/>
              <c:showSerName val="0"/>
              <c:showPercent val="0"/>
              <c:showBubbleSize val="0"/>
            </c:dLbl>
            <c:dLbl>
              <c:idx val="4"/>
              <c:layout/>
              <c:tx>
                <c:rich>
                  <a:bodyPr/>
                  <a:lstStyle/>
                  <a:p>
                    <a:r>
                      <a:rPr lang="en-US" smtClean="0"/>
                      <a:t>50.1</a:t>
                    </a:r>
                    <a:endParaRPr lang="en-US"/>
                  </a:p>
                </c:rich>
              </c:tx>
              <c:dLblPos val="inEnd"/>
              <c:showLegendKey val="0"/>
              <c:showVal val="1"/>
              <c:showCatName val="0"/>
              <c:showSerName val="0"/>
              <c:showPercent val="0"/>
              <c:showBubbleSize val="0"/>
            </c:dLbl>
            <c:dLbl>
              <c:idx val="5"/>
              <c:layout/>
              <c:tx>
                <c:rich>
                  <a:bodyPr/>
                  <a:lstStyle/>
                  <a:p>
                    <a:r>
                      <a:rPr lang="en-US" smtClean="0"/>
                      <a:t>59.3</a:t>
                    </a:r>
                    <a:endParaRPr lang="en-US"/>
                  </a:p>
                </c:rich>
              </c:tx>
              <c:dLblPos val="inEnd"/>
              <c:showLegendKey val="0"/>
              <c:showVal val="1"/>
              <c:showCatName val="0"/>
              <c:showSerName val="0"/>
              <c:showPercent val="0"/>
              <c:showBubbleSize val="0"/>
            </c:dLbl>
            <c:dLbl>
              <c:idx val="6"/>
              <c:layout/>
              <c:tx>
                <c:rich>
                  <a:bodyPr/>
                  <a:lstStyle/>
                  <a:p>
                    <a:r>
                      <a:rPr lang="en-US" smtClean="0"/>
                      <a:t>35.3</a:t>
                    </a:r>
                    <a:endParaRPr lang="en-US"/>
                  </a:p>
                </c:rich>
              </c:tx>
              <c:dLblPos val="inEnd"/>
              <c:showLegendKey val="0"/>
              <c:showVal val="1"/>
              <c:showCatName val="0"/>
              <c:showSerName val="0"/>
              <c:showPercent val="0"/>
              <c:showBubbleSize val="0"/>
            </c:dLbl>
            <c:dLbl>
              <c:idx val="7"/>
              <c:layout/>
              <c:tx>
                <c:rich>
                  <a:bodyPr/>
                  <a:lstStyle/>
                  <a:p>
                    <a:r>
                      <a:rPr lang="en-US" smtClean="0"/>
                      <a:t>57.1</a:t>
                    </a:r>
                    <a:endParaRPr lang="en-US"/>
                  </a:p>
                </c:rich>
              </c:tx>
              <c:dLblPos val="inEnd"/>
              <c:showLegendKey val="0"/>
              <c:showVal val="1"/>
              <c:showCatName val="0"/>
              <c:showSerName val="0"/>
              <c:showPercent val="0"/>
              <c:showBubbleSize val="0"/>
            </c:dLbl>
            <c:dLbl>
              <c:idx val="8"/>
              <c:layout/>
              <c:tx>
                <c:rich>
                  <a:bodyPr/>
                  <a:lstStyle/>
                  <a:p>
                    <a:r>
                      <a:rPr lang="en-US" smtClean="0"/>
                      <a:t>69.7</a:t>
                    </a:r>
                    <a:endParaRPr lang="en-US"/>
                  </a:p>
                </c:rich>
              </c:tx>
              <c:dLblPos val="inEnd"/>
              <c:showLegendKey val="0"/>
              <c:showVal val="1"/>
              <c:showCatName val="0"/>
              <c:showSerName val="0"/>
              <c:showPercent val="0"/>
              <c:showBubbleSize val="0"/>
            </c:dLbl>
            <c:dLbl>
              <c:idx val="9"/>
              <c:layout/>
              <c:tx>
                <c:rich>
                  <a:bodyPr/>
                  <a:lstStyle/>
                  <a:p>
                    <a:r>
                      <a:rPr lang="en-US" smtClean="0"/>
                      <a:t>67.5</a:t>
                    </a:r>
                    <a:endParaRPr lang="en-US"/>
                  </a:p>
                </c:rich>
              </c:tx>
              <c:dLblPos val="inEnd"/>
              <c:showLegendKey val="0"/>
              <c:showVal val="1"/>
              <c:showCatName val="0"/>
              <c:showSerName val="0"/>
              <c:showPercent val="0"/>
              <c:showBubbleSize val="0"/>
            </c:dLbl>
            <c:dLbl>
              <c:idx val="10"/>
              <c:layout/>
              <c:tx>
                <c:rich>
                  <a:bodyPr/>
                  <a:lstStyle/>
                  <a:p>
                    <a:r>
                      <a:rPr lang="en-US" smtClean="0"/>
                      <a:t>56.9</a:t>
                    </a:r>
                    <a:endParaRPr lang="en-US"/>
                  </a:p>
                </c:rich>
              </c:tx>
              <c:dLblPos val="inEnd"/>
              <c:showLegendKey val="0"/>
              <c:showVal val="1"/>
              <c:showCatName val="0"/>
              <c:showSerName val="0"/>
              <c:showPercent val="0"/>
              <c:showBubbleSize val="0"/>
            </c:dLbl>
            <c:dLbl>
              <c:idx val="11"/>
              <c:layout/>
              <c:tx>
                <c:rich>
                  <a:bodyPr/>
                  <a:lstStyle/>
                  <a:p>
                    <a:r>
                      <a:rPr lang="en-US" smtClean="0"/>
                      <a:t>58.4</a:t>
                    </a:r>
                    <a:endParaRPr lang="en-US"/>
                  </a:p>
                </c:rich>
              </c:tx>
              <c:dLblPos val="inEnd"/>
              <c:showLegendKey val="0"/>
              <c:showVal val="1"/>
              <c:showCatName val="0"/>
              <c:showSerName val="0"/>
              <c:showPercent val="0"/>
              <c:showBubbleSize val="0"/>
            </c:dLbl>
            <c:dLbl>
              <c:idx val="12"/>
              <c:layout/>
              <c:tx>
                <c:rich>
                  <a:bodyPr/>
                  <a:lstStyle/>
                  <a:p>
                    <a:r>
                      <a:rPr lang="en-US" smtClean="0"/>
                      <a:t>77.2</a:t>
                    </a:r>
                    <a:endParaRPr lang="en-US"/>
                  </a:p>
                </c:rich>
              </c:tx>
              <c:dLblPos val="inEnd"/>
              <c:showLegendKey val="0"/>
              <c:showVal val="1"/>
              <c:showCatName val="0"/>
              <c:showSerName val="0"/>
              <c:showPercent val="0"/>
              <c:showBubbleSize val="0"/>
            </c:dLbl>
            <c:dLbl>
              <c:idx val="13"/>
              <c:layout/>
              <c:tx>
                <c:rich>
                  <a:bodyPr/>
                  <a:lstStyle/>
                  <a:p>
                    <a:r>
                      <a:rPr lang="en-US" smtClean="0"/>
                      <a:t>51.5</a:t>
                    </a:r>
                    <a:endParaRPr lang="en-US"/>
                  </a:p>
                </c:rich>
              </c:tx>
              <c:dLblPos val="inEnd"/>
              <c:showLegendKey val="0"/>
              <c:showVal val="1"/>
              <c:showCatName val="0"/>
              <c:showSerName val="0"/>
              <c:showPercent val="0"/>
              <c:showBubbleSize val="0"/>
            </c:dLbl>
            <c:dLbl>
              <c:idx val="14"/>
              <c:layout/>
              <c:tx>
                <c:rich>
                  <a:bodyPr/>
                  <a:lstStyle/>
                  <a:p>
                    <a:r>
                      <a:rPr lang="en-US" smtClean="0"/>
                      <a:t>40.2</a:t>
                    </a:r>
                    <a:endParaRPr lang="en-US"/>
                  </a:p>
                </c:rich>
              </c:tx>
              <c:dLblPos val="inEnd"/>
              <c:showLegendKey val="0"/>
              <c:showVal val="1"/>
              <c:showCatName val="0"/>
              <c:showSerName val="0"/>
              <c:showPercent val="0"/>
              <c:showBubbleSize val="0"/>
            </c:dLbl>
            <c:dLbl>
              <c:idx val="15"/>
              <c:layout/>
              <c:tx>
                <c:rich>
                  <a:bodyPr/>
                  <a:lstStyle/>
                  <a:p>
                    <a:r>
                      <a:rPr lang="en-US" smtClean="0"/>
                      <a:t>65.1</a:t>
                    </a:r>
                    <a:endParaRPr lang="en-US"/>
                  </a:p>
                </c:rich>
              </c:tx>
              <c:dLblPos val="inEnd"/>
              <c:showLegendKey val="0"/>
              <c:showVal val="1"/>
              <c:showCatName val="0"/>
              <c:showSerName val="0"/>
              <c:showPercent val="0"/>
              <c:showBubbleSize val="0"/>
            </c:dLbl>
            <c:dLbl>
              <c:idx val="16"/>
              <c:layout/>
              <c:tx>
                <c:rich>
                  <a:bodyPr/>
                  <a:lstStyle/>
                  <a:p>
                    <a:r>
                      <a:rPr lang="en-US" smtClean="0"/>
                      <a:t>95.0</a:t>
                    </a:r>
                    <a:endParaRPr lang="en-US"/>
                  </a:p>
                </c:rich>
              </c:tx>
              <c:dLblPos val="inEnd"/>
              <c:showLegendKey val="0"/>
              <c:showVal val="1"/>
              <c:showCatName val="0"/>
              <c:showSerName val="0"/>
              <c:showPercent val="0"/>
              <c:showBubbleSize val="0"/>
            </c:dLbl>
            <c:numFmt formatCode="0.0" sourceLinked="0"/>
            <c:spPr>
              <a:noFill/>
              <a:ln w="40922">
                <a:noFill/>
              </a:ln>
            </c:spPr>
            <c:txPr>
              <a:bodyPr/>
              <a:lstStyle/>
              <a:p>
                <a:pPr>
                  <a:defRPr sz="1200" b="1" i="0" u="none" strike="noStrike" baseline="0">
                    <a:solidFill>
                      <a:srgbClr val="FFFFFF"/>
                    </a:solidFill>
                    <a:latin typeface="Verdana"/>
                    <a:ea typeface="Verdana"/>
                    <a:cs typeface="Verdana"/>
                  </a:defRPr>
                </a:pPr>
                <a:endParaRPr lang="sr-Latn-RS"/>
              </a:p>
            </c:txPr>
            <c:dLblPos val="inEnd"/>
            <c:showLegendKey val="0"/>
            <c:showVal val="1"/>
            <c:showCatName val="0"/>
            <c:showSerName val="0"/>
            <c:showPercent val="0"/>
            <c:showBubbleSize val="0"/>
            <c:showLeaderLines val="0"/>
          </c:dLbls>
          <c:cat>
            <c:strRef>
              <c:f>Sheet1!$A$2:$A$19</c:f>
              <c:strCache>
                <c:ptCount val="17"/>
                <c:pt idx="0">
                  <c:v>TOTAL</c:v>
                </c:pt>
                <c:pt idx="2">
                  <c:v>law</c:v>
                </c:pt>
                <c:pt idx="3">
                  <c:v>psycology</c:v>
                </c:pt>
                <c:pt idx="4">
                  <c:v>arts-humanities</c:v>
                </c:pt>
                <c:pt idx="5">
                  <c:v>foreign languages</c:v>
                </c:pt>
                <c:pt idx="6">
                  <c:v>geo-biology</c:v>
                </c:pt>
                <c:pt idx="7">
                  <c:v>social-political sciences</c:v>
                </c:pt>
                <c:pt idx="8">
                  <c:v>education science</c:v>
                </c:pt>
                <c:pt idx="9">
                  <c:v>architecture</c:v>
                </c:pt>
                <c:pt idx="10">
                  <c:v>economic-statistics</c:v>
                </c:pt>
                <c:pt idx="11">
                  <c:v>agriculture</c:v>
                </c:pt>
                <c:pt idx="12">
                  <c:v>physical education</c:v>
                </c:pt>
                <c:pt idx="13">
                  <c:v>sciences</c:v>
                </c:pt>
                <c:pt idx="14">
                  <c:v>chemistry-pharmacology</c:v>
                </c:pt>
                <c:pt idx="15">
                  <c:v>engineering</c:v>
                </c:pt>
                <c:pt idx="16">
                  <c:v>medical/healthcare professions</c:v>
                </c:pt>
              </c:strCache>
            </c:strRef>
          </c:cat>
          <c:val>
            <c:numRef>
              <c:f>Sheet1!$C$2:$C$19</c:f>
              <c:numCache>
                <c:formatCode>General</c:formatCode>
                <c:ptCount val="17"/>
                <c:pt idx="0" formatCode="0.0">
                  <c:v>55.7</c:v>
                </c:pt>
                <c:pt idx="2" formatCode="0.0">
                  <c:v>22.780415579999776</c:v>
                </c:pt>
                <c:pt idx="3" formatCode="0.0">
                  <c:v>48.583912880000113</c:v>
                </c:pt>
                <c:pt idx="4" formatCode="0.0">
                  <c:v>50.112846400000002</c:v>
                </c:pt>
                <c:pt idx="5" formatCode="0.0">
                  <c:v>59.349075830000011</c:v>
                </c:pt>
                <c:pt idx="6" formatCode="0.0">
                  <c:v>35.257424659999714</c:v>
                </c:pt>
                <c:pt idx="7" formatCode="0.0">
                  <c:v>57.082987350000003</c:v>
                </c:pt>
                <c:pt idx="8" formatCode="0.0">
                  <c:v>69.683248719999256</c:v>
                </c:pt>
                <c:pt idx="9" formatCode="0.0">
                  <c:v>67.462258259999999</c:v>
                </c:pt>
                <c:pt idx="10" formatCode="0.0">
                  <c:v>56.892776520000012</c:v>
                </c:pt>
                <c:pt idx="11" formatCode="0.0">
                  <c:v>58.371230199999999</c:v>
                </c:pt>
                <c:pt idx="12" formatCode="0.0">
                  <c:v>77.196309020000001</c:v>
                </c:pt>
                <c:pt idx="13" formatCode="0.0">
                  <c:v>51.507506720000002</c:v>
                </c:pt>
                <c:pt idx="14" formatCode="0.0">
                  <c:v>40.174742070000001</c:v>
                </c:pt>
                <c:pt idx="15" formatCode="0.0">
                  <c:v>65.140020939999999</c:v>
                </c:pt>
                <c:pt idx="16" formatCode="0.0">
                  <c:v>94.964265590000835</c:v>
                </c:pt>
              </c:numCache>
            </c:numRef>
          </c:val>
        </c:ser>
        <c:dLbls>
          <c:showLegendKey val="0"/>
          <c:showVal val="0"/>
          <c:showCatName val="0"/>
          <c:showSerName val="0"/>
          <c:showPercent val="0"/>
          <c:showBubbleSize val="0"/>
        </c:dLbls>
        <c:gapWidth val="40"/>
        <c:overlap val="100"/>
        <c:axId val="219015424"/>
        <c:axId val="219070464"/>
      </c:barChart>
      <c:catAx>
        <c:axId val="219015424"/>
        <c:scaling>
          <c:orientation val="minMax"/>
        </c:scaling>
        <c:delete val="0"/>
        <c:axPos val="l"/>
        <c:numFmt formatCode="General" sourceLinked="1"/>
        <c:majorTickMark val="none"/>
        <c:minorTickMark val="none"/>
        <c:tickLblPos val="nextTo"/>
        <c:spPr>
          <a:ln w="5115">
            <a:solidFill>
              <a:srgbClr val="C0C0C0"/>
            </a:solidFill>
            <a:prstDash val="solid"/>
          </a:ln>
        </c:spPr>
        <c:txPr>
          <a:bodyPr rot="0" vert="horz"/>
          <a:lstStyle/>
          <a:p>
            <a:pPr>
              <a:defRPr sz="1200" b="1" i="0" u="none" strike="noStrike" baseline="0">
                <a:solidFill>
                  <a:srgbClr val="000080"/>
                </a:solidFill>
                <a:latin typeface="Verdana"/>
                <a:ea typeface="Verdana"/>
                <a:cs typeface="Verdana"/>
              </a:defRPr>
            </a:pPr>
            <a:endParaRPr lang="sr-Latn-RS"/>
          </a:p>
        </c:txPr>
        <c:crossAx val="219070464"/>
        <c:crosses val="autoZero"/>
        <c:auto val="1"/>
        <c:lblAlgn val="ctr"/>
        <c:lblOffset val="100"/>
        <c:tickLblSkip val="1"/>
        <c:tickMarkSkip val="1"/>
        <c:noMultiLvlLbl val="0"/>
      </c:catAx>
      <c:valAx>
        <c:axId val="219070464"/>
        <c:scaling>
          <c:orientation val="minMax"/>
          <c:max val="100"/>
        </c:scaling>
        <c:delete val="0"/>
        <c:axPos val="b"/>
        <c:numFmt formatCode="0" sourceLinked="0"/>
        <c:majorTickMark val="none"/>
        <c:minorTickMark val="none"/>
        <c:tickLblPos val="nextTo"/>
        <c:spPr>
          <a:ln w="5115">
            <a:solidFill>
              <a:srgbClr val="C0C0C0"/>
            </a:solidFill>
            <a:prstDash val="solid"/>
          </a:ln>
        </c:spPr>
        <c:txPr>
          <a:bodyPr rot="0" vert="horz"/>
          <a:lstStyle/>
          <a:p>
            <a:pPr>
              <a:defRPr sz="1000" b="0" i="1" u="none" strike="noStrike" baseline="0">
                <a:solidFill>
                  <a:srgbClr val="000080"/>
                </a:solidFill>
                <a:latin typeface="Verdana"/>
                <a:ea typeface="Verdana"/>
                <a:cs typeface="Verdana"/>
              </a:defRPr>
            </a:pPr>
            <a:endParaRPr lang="sr-Latn-RS"/>
          </a:p>
        </c:txPr>
        <c:crossAx val="219015424"/>
        <c:crosses val="autoZero"/>
        <c:crossBetween val="between"/>
        <c:majorUnit val="20"/>
      </c:valAx>
      <c:spPr>
        <a:noFill/>
        <a:ln w="40922">
          <a:noFill/>
        </a:ln>
      </c:spPr>
    </c:plotArea>
    <c:plotVisOnly val="1"/>
    <c:dispBlanksAs val="gap"/>
    <c:showDLblsOverMax val="0"/>
  </c:chart>
  <c:spPr>
    <a:noFill/>
    <a:ln>
      <a:noFill/>
    </a:ln>
  </c:spPr>
  <c:txPr>
    <a:bodyPr/>
    <a:lstStyle/>
    <a:p>
      <a:pPr>
        <a:defRPr sz="1289" b="0" i="0" u="none" strike="noStrike" baseline="0">
          <a:solidFill>
            <a:srgbClr val="000000"/>
          </a:solidFill>
          <a:latin typeface="Verdana"/>
          <a:ea typeface="Verdana"/>
          <a:cs typeface="Verdana"/>
        </a:defRPr>
      </a:pPr>
      <a:endParaRPr lang="sr-Latn-RS"/>
    </a:p>
  </c:txPr>
  <c:externalData r:id="rId1">
    <c:autoUpdate val="0"/>
  </c:externalData>
  <c:userShapes r:id="rId2"/>
</c:chartSpace>
</file>

<file path=ppt/charts/chart5.xml><?xml version="1.0" encoding="utf-8"?>
<c:chartSpace xmlns:c="http://schemas.openxmlformats.org/drawingml/2006/chart" xmlns:a="http://schemas.openxmlformats.org/drawingml/2006/main" xmlns:r="http://schemas.openxmlformats.org/officeDocument/2006/relationships">
  <c:date1904 val="0"/>
  <c:lang val="hr-H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42179350963443651"/>
          <c:y val="2.9925144598577591E-2"/>
          <c:w val="0.48842105263157876"/>
          <c:h val="0.91271820448881003"/>
        </c:manualLayout>
      </c:layout>
      <c:barChart>
        <c:barDir val="bar"/>
        <c:grouping val="stacked"/>
        <c:varyColors val="0"/>
        <c:ser>
          <c:idx val="2"/>
          <c:order val="0"/>
          <c:tx>
            <c:strRef>
              <c:f>Sheet1!$B$1</c:f>
              <c:strCache>
                <c:ptCount val="1"/>
                <c:pt idx="0">
                  <c:v>Erasmus - altro programma U.E.</c:v>
                </c:pt>
              </c:strCache>
            </c:strRef>
          </c:tx>
          <c:spPr>
            <a:gradFill rotWithShape="0">
              <a:gsLst>
                <a:gs pos="0">
                  <a:srgbClr val="8064A2">
                    <a:lumMod val="60000"/>
                    <a:lumOff val="40000"/>
                  </a:srgbClr>
                </a:gs>
                <a:gs pos="100000">
                  <a:schemeClr val="accent4">
                    <a:lumMod val="50000"/>
                  </a:schemeClr>
                </a:gs>
              </a:gsLst>
              <a:lin ang="0" scaled="1"/>
            </a:gradFill>
            <a:ln w="39200">
              <a:noFill/>
            </a:ln>
          </c:spPr>
          <c:invertIfNegative val="0"/>
          <c:dLbls>
            <c:dLbl>
              <c:idx val="0"/>
              <c:layout>
                <c:manualLayout>
                  <c:x val="0.10536161561487455"/>
                  <c:y val="0"/>
                </c:manualLayout>
              </c:layout>
              <c:tx>
                <c:rich>
                  <a:bodyPr/>
                  <a:lstStyle/>
                  <a:p>
                    <a:r>
                      <a:rPr lang="en-US" smtClean="0"/>
                      <a:t>12.5</a:t>
                    </a:r>
                    <a:endParaRPr lang="en-US" dirty="0"/>
                  </a:p>
                </c:rich>
              </c:tx>
              <c:dLblPos val="ctr"/>
              <c:showLegendKey val="0"/>
              <c:showVal val="1"/>
              <c:showCatName val="0"/>
              <c:showSerName val="0"/>
              <c:showPercent val="0"/>
              <c:showBubbleSize val="0"/>
            </c:dLbl>
            <c:dLbl>
              <c:idx val="2"/>
              <c:layout>
                <c:manualLayout>
                  <c:x val="3.0720576084081321E-2"/>
                  <c:y val="0"/>
                </c:manualLayout>
              </c:layout>
              <c:tx>
                <c:rich>
                  <a:bodyPr/>
                  <a:lstStyle/>
                  <a:p>
                    <a:r>
                      <a:rPr lang="en-US" smtClean="0"/>
                      <a:t>0.9</a:t>
                    </a:r>
                    <a:endParaRPr lang="en-US" dirty="0"/>
                  </a:p>
                </c:rich>
              </c:tx>
              <c:showLegendKey val="0"/>
              <c:showVal val="1"/>
              <c:showCatName val="0"/>
              <c:showSerName val="0"/>
              <c:showPercent val="0"/>
              <c:showBubbleSize val="0"/>
            </c:dLbl>
            <c:dLbl>
              <c:idx val="3"/>
              <c:layout>
                <c:manualLayout>
                  <c:x val="4.3512942696805557E-2"/>
                  <c:y val="0"/>
                </c:manualLayout>
              </c:layout>
              <c:tx>
                <c:rich>
                  <a:bodyPr/>
                  <a:lstStyle/>
                  <a:p>
                    <a:r>
                      <a:rPr lang="en-US" smtClean="0"/>
                      <a:t>3.2</a:t>
                    </a:r>
                    <a:endParaRPr lang="en-US" dirty="0"/>
                  </a:p>
                </c:rich>
              </c:tx>
              <c:dLblPos val="ctr"/>
              <c:showLegendKey val="0"/>
              <c:showVal val="1"/>
              <c:showCatName val="0"/>
              <c:showSerName val="0"/>
              <c:showPercent val="0"/>
              <c:showBubbleSize val="0"/>
            </c:dLbl>
            <c:dLbl>
              <c:idx val="4"/>
              <c:layout>
                <c:manualLayout>
                  <c:x val="4.2825536012867683E-2"/>
                  <c:y val="-7.6928919221183436E-17"/>
                </c:manualLayout>
              </c:layout>
              <c:tx>
                <c:rich>
                  <a:bodyPr/>
                  <a:lstStyle/>
                  <a:p>
                    <a:r>
                      <a:rPr lang="en-US" smtClean="0"/>
                      <a:t>3.4</a:t>
                    </a:r>
                    <a:endParaRPr lang="en-US" dirty="0"/>
                  </a:p>
                </c:rich>
              </c:tx>
              <c:dLblPos val="ctr"/>
              <c:showLegendKey val="0"/>
              <c:showVal val="1"/>
              <c:showCatName val="0"/>
              <c:showSerName val="0"/>
              <c:showPercent val="0"/>
              <c:showBubbleSize val="0"/>
            </c:dLbl>
            <c:dLbl>
              <c:idx val="5"/>
              <c:layout>
                <c:manualLayout>
                  <c:x val="5.7868088777484707E-2"/>
                  <c:y val="0"/>
                </c:manualLayout>
              </c:layout>
              <c:tx>
                <c:rich>
                  <a:bodyPr/>
                  <a:lstStyle/>
                  <a:p>
                    <a:r>
                      <a:rPr lang="en-US" smtClean="0"/>
                      <a:t>5.5</a:t>
                    </a:r>
                    <a:endParaRPr lang="en-US" dirty="0"/>
                  </a:p>
                </c:rich>
              </c:tx>
              <c:dLblPos val="ctr"/>
              <c:showLegendKey val="0"/>
              <c:showVal val="1"/>
              <c:showCatName val="0"/>
              <c:showSerName val="0"/>
              <c:showPercent val="0"/>
              <c:showBubbleSize val="0"/>
            </c:dLbl>
            <c:dLbl>
              <c:idx val="6"/>
              <c:layout>
                <c:manualLayout>
                  <c:x val="6.0166084626294122E-2"/>
                  <c:y val="7.6928919221183436E-17"/>
                </c:manualLayout>
              </c:layout>
              <c:tx>
                <c:rich>
                  <a:bodyPr/>
                  <a:lstStyle/>
                  <a:p>
                    <a:r>
                      <a:rPr lang="en-US" smtClean="0"/>
                      <a:t>5.9</a:t>
                    </a:r>
                    <a:endParaRPr lang="en-US" dirty="0"/>
                  </a:p>
                </c:rich>
              </c:tx>
              <c:dLblPos val="ctr"/>
              <c:showLegendKey val="0"/>
              <c:showVal val="1"/>
              <c:showCatName val="0"/>
              <c:showSerName val="0"/>
              <c:showPercent val="0"/>
              <c:showBubbleSize val="0"/>
            </c:dLbl>
            <c:dLbl>
              <c:idx val="7"/>
              <c:layout>
                <c:manualLayout>
                  <c:x val="6.7996060822472698E-2"/>
                  <c:y val="0"/>
                </c:manualLayout>
              </c:layout>
              <c:tx>
                <c:rich>
                  <a:bodyPr/>
                  <a:lstStyle/>
                  <a:p>
                    <a:r>
                      <a:rPr lang="en-US" smtClean="0"/>
                      <a:t>6.9</a:t>
                    </a:r>
                    <a:endParaRPr lang="en-US" dirty="0"/>
                  </a:p>
                </c:rich>
              </c:tx>
              <c:dLblPos val="ctr"/>
              <c:showLegendKey val="0"/>
              <c:showVal val="1"/>
              <c:showCatName val="0"/>
              <c:showSerName val="0"/>
              <c:showPercent val="0"/>
              <c:showBubbleSize val="0"/>
            </c:dLbl>
            <c:dLbl>
              <c:idx val="8"/>
              <c:layout>
                <c:manualLayout>
                  <c:x val="6.8162114144797822E-2"/>
                  <c:y val="0"/>
                </c:manualLayout>
              </c:layout>
              <c:tx>
                <c:rich>
                  <a:bodyPr/>
                  <a:lstStyle/>
                  <a:p>
                    <a:r>
                      <a:rPr lang="en-US" smtClean="0"/>
                      <a:t>7.2</a:t>
                    </a:r>
                    <a:endParaRPr lang="en-US" dirty="0"/>
                  </a:p>
                </c:rich>
              </c:tx>
              <c:dLblPos val="ctr"/>
              <c:showLegendKey val="0"/>
              <c:showVal val="1"/>
              <c:showCatName val="0"/>
              <c:showSerName val="0"/>
              <c:showPercent val="0"/>
              <c:showBubbleSize val="0"/>
            </c:dLbl>
            <c:dLbl>
              <c:idx val="9"/>
              <c:layout>
                <c:manualLayout>
                  <c:x val="7.6692303193730438E-2"/>
                  <c:y val="0"/>
                </c:manualLayout>
              </c:layout>
              <c:tx>
                <c:rich>
                  <a:bodyPr/>
                  <a:lstStyle/>
                  <a:p>
                    <a:r>
                      <a:rPr lang="en-US" smtClean="0"/>
                      <a:t>8.6</a:t>
                    </a:r>
                    <a:endParaRPr lang="en-US" dirty="0"/>
                  </a:p>
                </c:rich>
              </c:tx>
              <c:dLblPos val="ctr"/>
              <c:showLegendKey val="0"/>
              <c:showVal val="1"/>
              <c:showCatName val="0"/>
              <c:showSerName val="0"/>
              <c:showPercent val="0"/>
              <c:showBubbleSize val="0"/>
            </c:dLbl>
            <c:dLbl>
              <c:idx val="10"/>
              <c:layout>
                <c:manualLayout>
                  <c:x val="0.10641271749321272"/>
                  <c:y val="0"/>
                </c:manualLayout>
              </c:layout>
              <c:tx>
                <c:rich>
                  <a:bodyPr/>
                  <a:lstStyle/>
                  <a:p>
                    <a:r>
                      <a:rPr lang="en-US" smtClean="0"/>
                      <a:t>12.4</a:t>
                    </a:r>
                    <a:endParaRPr lang="en-US" dirty="0"/>
                  </a:p>
                </c:rich>
              </c:tx>
              <c:dLblPos val="ctr"/>
              <c:showLegendKey val="0"/>
              <c:showVal val="1"/>
              <c:showCatName val="0"/>
              <c:showSerName val="0"/>
              <c:showPercent val="0"/>
              <c:showBubbleSize val="0"/>
            </c:dLbl>
            <c:dLbl>
              <c:idx val="11"/>
              <c:layout>
                <c:manualLayout>
                  <c:x val="0.10906074862301783"/>
                  <c:y val="0"/>
                </c:manualLayout>
              </c:layout>
              <c:tx>
                <c:rich>
                  <a:bodyPr/>
                  <a:lstStyle/>
                  <a:p>
                    <a:r>
                      <a:rPr lang="en-US" smtClean="0"/>
                      <a:t>12.8</a:t>
                    </a:r>
                    <a:endParaRPr lang="en-US" dirty="0"/>
                  </a:p>
                </c:rich>
              </c:tx>
              <c:dLblPos val="ctr"/>
              <c:showLegendKey val="0"/>
              <c:showVal val="1"/>
              <c:showCatName val="0"/>
              <c:showSerName val="0"/>
              <c:showPercent val="0"/>
              <c:showBubbleSize val="0"/>
            </c:dLbl>
            <c:dLbl>
              <c:idx val="12"/>
              <c:layout>
                <c:manualLayout>
                  <c:x val="0.10934191517392992"/>
                  <c:y val="0"/>
                </c:manualLayout>
              </c:layout>
              <c:tx>
                <c:rich>
                  <a:bodyPr/>
                  <a:lstStyle/>
                  <a:p>
                    <a:r>
                      <a:rPr lang="en-US" smtClean="0"/>
                      <a:t>13.5</a:t>
                    </a:r>
                    <a:endParaRPr lang="en-US" dirty="0"/>
                  </a:p>
                </c:rich>
              </c:tx>
              <c:dLblPos val="ctr"/>
              <c:showLegendKey val="0"/>
              <c:showVal val="1"/>
              <c:showCatName val="0"/>
              <c:showSerName val="0"/>
              <c:showPercent val="0"/>
              <c:showBubbleSize val="0"/>
            </c:dLbl>
            <c:dLbl>
              <c:idx val="13"/>
              <c:layout>
                <c:manualLayout>
                  <c:x val="0.12386724100910997"/>
                  <c:y val="0"/>
                </c:manualLayout>
              </c:layout>
              <c:tx>
                <c:rich>
                  <a:bodyPr/>
                  <a:lstStyle/>
                  <a:p>
                    <a:r>
                      <a:rPr lang="en-US" smtClean="0"/>
                      <a:t>14.4</a:t>
                    </a:r>
                    <a:endParaRPr lang="en-US" dirty="0"/>
                  </a:p>
                </c:rich>
              </c:tx>
              <c:dLblPos val="ctr"/>
              <c:showLegendKey val="0"/>
              <c:showVal val="1"/>
              <c:showCatName val="0"/>
              <c:showSerName val="0"/>
              <c:showPercent val="0"/>
              <c:showBubbleSize val="0"/>
            </c:dLbl>
            <c:dLbl>
              <c:idx val="14"/>
              <c:layout>
                <c:manualLayout>
                  <c:x val="0.13072181401373367"/>
                  <c:y val="-1.6520359608580242E-7"/>
                </c:manualLayout>
              </c:layout>
              <c:tx>
                <c:rich>
                  <a:bodyPr/>
                  <a:lstStyle/>
                  <a:p>
                    <a:r>
                      <a:rPr lang="en-US" smtClean="0"/>
                      <a:t>16.1</a:t>
                    </a:r>
                    <a:endParaRPr lang="en-US" dirty="0"/>
                  </a:p>
                </c:rich>
              </c:tx>
              <c:dLblPos val="ctr"/>
              <c:showLegendKey val="0"/>
              <c:showVal val="1"/>
              <c:showCatName val="0"/>
              <c:showSerName val="0"/>
              <c:showPercent val="0"/>
              <c:showBubbleSize val="0"/>
            </c:dLbl>
            <c:dLbl>
              <c:idx val="15"/>
              <c:layout>
                <c:manualLayout>
                  <c:x val="0.13878472019161445"/>
                  <c:y val="0"/>
                </c:manualLayout>
              </c:layout>
              <c:tx>
                <c:rich>
                  <a:bodyPr/>
                  <a:lstStyle/>
                  <a:p>
                    <a:r>
                      <a:rPr lang="en-US" smtClean="0"/>
                      <a:t>16.8</a:t>
                    </a:r>
                    <a:endParaRPr lang="en-US" dirty="0"/>
                  </a:p>
                </c:rich>
              </c:tx>
              <c:dLblPos val="ctr"/>
              <c:showLegendKey val="0"/>
              <c:showVal val="1"/>
              <c:showCatName val="0"/>
              <c:showSerName val="0"/>
              <c:showPercent val="0"/>
              <c:showBubbleSize val="0"/>
            </c:dLbl>
            <c:dLbl>
              <c:idx val="16"/>
              <c:layout>
                <c:manualLayout>
                  <c:x val="0.25666465040652814"/>
                  <c:y val="0"/>
                </c:manualLayout>
              </c:layout>
              <c:tx>
                <c:rich>
                  <a:bodyPr/>
                  <a:lstStyle/>
                  <a:p>
                    <a:r>
                      <a:rPr lang="en-US" smtClean="0"/>
                      <a:t>36.1</a:t>
                    </a:r>
                    <a:endParaRPr lang="en-US" dirty="0"/>
                  </a:p>
                </c:rich>
              </c:tx>
              <c:dLblPos val="ctr"/>
              <c:showLegendKey val="0"/>
              <c:showVal val="1"/>
              <c:showCatName val="0"/>
              <c:showSerName val="0"/>
              <c:showPercent val="0"/>
              <c:showBubbleSize val="0"/>
            </c:dLbl>
            <c:numFmt formatCode="0.0" sourceLinked="0"/>
            <c:spPr>
              <a:noFill/>
              <a:ln w="39200">
                <a:noFill/>
              </a:ln>
            </c:spPr>
            <c:txPr>
              <a:bodyPr/>
              <a:lstStyle/>
              <a:p>
                <a:pPr>
                  <a:defRPr sz="1200" b="1" i="0" u="none" strike="noStrike" baseline="0">
                    <a:solidFill>
                      <a:srgbClr val="000080"/>
                    </a:solidFill>
                    <a:latin typeface="Verdana"/>
                    <a:ea typeface="Verdana"/>
                    <a:cs typeface="Verdana"/>
                  </a:defRPr>
                </a:pPr>
                <a:endParaRPr lang="sr-Latn-RS"/>
              </a:p>
            </c:txPr>
            <c:dLblPos val="inEnd"/>
            <c:showLegendKey val="0"/>
            <c:showVal val="1"/>
            <c:showCatName val="0"/>
            <c:showSerName val="0"/>
            <c:showPercent val="0"/>
            <c:showBubbleSize val="0"/>
            <c:showLeaderLines val="0"/>
          </c:dLbls>
          <c:cat>
            <c:strRef>
              <c:f>Sheet1!$A$2:$A$18</c:f>
              <c:strCache>
                <c:ptCount val="17"/>
                <c:pt idx="0">
                  <c:v>TOTAL</c:v>
                </c:pt>
                <c:pt idx="2">
                  <c:v>medical/healthcare professions</c:v>
                </c:pt>
                <c:pt idx="3">
                  <c:v>physical education</c:v>
                </c:pt>
                <c:pt idx="4">
                  <c:v>education science</c:v>
                </c:pt>
                <c:pt idx="5">
                  <c:v>chemistry-pharmacology</c:v>
                </c:pt>
                <c:pt idx="6">
                  <c:v>psycology</c:v>
                </c:pt>
                <c:pt idx="7">
                  <c:v>law</c:v>
                </c:pt>
                <c:pt idx="8">
                  <c:v>geo-biology</c:v>
                </c:pt>
                <c:pt idx="9">
                  <c:v>sciences</c:v>
                </c:pt>
                <c:pt idx="10">
                  <c:v>economic-statistics</c:v>
                </c:pt>
                <c:pt idx="11">
                  <c:v>arts-humanities</c:v>
                </c:pt>
                <c:pt idx="12">
                  <c:v>engineering</c:v>
                </c:pt>
                <c:pt idx="13">
                  <c:v>architecture</c:v>
                </c:pt>
                <c:pt idx="14">
                  <c:v>social-political sciences</c:v>
                </c:pt>
                <c:pt idx="15">
                  <c:v>agriculture</c:v>
                </c:pt>
                <c:pt idx="16">
                  <c:v>foreign languages</c:v>
                </c:pt>
              </c:strCache>
            </c:strRef>
          </c:cat>
          <c:val>
            <c:numRef>
              <c:f>Sheet1!$B$2:$B$18</c:f>
              <c:numCache>
                <c:formatCode>General</c:formatCode>
                <c:ptCount val="17"/>
                <c:pt idx="0" formatCode="0.0">
                  <c:v>12.510585298352479</c:v>
                </c:pt>
                <c:pt idx="2" formatCode="0.0">
                  <c:v>0.87027198832189545</c:v>
                </c:pt>
                <c:pt idx="3" formatCode="0.0">
                  <c:v>3.189714388217761</c:v>
                </c:pt>
                <c:pt idx="4" formatCode="0.0">
                  <c:v>3.3731143664728602</c:v>
                </c:pt>
                <c:pt idx="5" formatCode="0.0">
                  <c:v>5.5409783459369875</c:v>
                </c:pt>
                <c:pt idx="6" formatCode="0.0">
                  <c:v>5.9173913225046579</c:v>
                </c:pt>
                <c:pt idx="7" formatCode="0.0">
                  <c:v>6.9038983189418834</c:v>
                </c:pt>
                <c:pt idx="8" formatCode="0.0">
                  <c:v>7.2270671694265545</c:v>
                </c:pt>
                <c:pt idx="9" formatCode="0.0">
                  <c:v>8.6242692783852206</c:v>
                </c:pt>
                <c:pt idx="10" formatCode="0.0">
                  <c:v>12.386742264932376</c:v>
                </c:pt>
                <c:pt idx="11" formatCode="0.0">
                  <c:v>12.820489647591376</c:v>
                </c:pt>
                <c:pt idx="12" formatCode="0.0">
                  <c:v>13.458520462799683</c:v>
                </c:pt>
                <c:pt idx="13" formatCode="0.0">
                  <c:v>14.357717480578151</c:v>
                </c:pt>
                <c:pt idx="14" formatCode="0.0">
                  <c:v>16.072433861250889</c:v>
                </c:pt>
                <c:pt idx="15" formatCode="0.0">
                  <c:v>16.801105209691091</c:v>
                </c:pt>
                <c:pt idx="16" formatCode="0.0">
                  <c:v>36.109016031370032</c:v>
                </c:pt>
              </c:numCache>
            </c:numRef>
          </c:val>
        </c:ser>
        <c:dLbls>
          <c:showLegendKey val="0"/>
          <c:showVal val="0"/>
          <c:showCatName val="0"/>
          <c:showSerName val="0"/>
          <c:showPercent val="0"/>
          <c:showBubbleSize val="0"/>
        </c:dLbls>
        <c:gapWidth val="40"/>
        <c:overlap val="100"/>
        <c:axId val="219939200"/>
        <c:axId val="219940736"/>
      </c:barChart>
      <c:catAx>
        <c:axId val="219939200"/>
        <c:scaling>
          <c:orientation val="minMax"/>
        </c:scaling>
        <c:delete val="0"/>
        <c:axPos val="l"/>
        <c:numFmt formatCode="General" sourceLinked="1"/>
        <c:majorTickMark val="none"/>
        <c:minorTickMark val="none"/>
        <c:tickLblPos val="nextTo"/>
        <c:spPr>
          <a:ln w="4900">
            <a:solidFill>
              <a:srgbClr val="C0C0C0"/>
            </a:solidFill>
            <a:prstDash val="solid"/>
          </a:ln>
        </c:spPr>
        <c:txPr>
          <a:bodyPr rot="0" vert="horz"/>
          <a:lstStyle/>
          <a:p>
            <a:pPr>
              <a:defRPr sz="1200" b="1" i="0" u="none" strike="noStrike" baseline="0">
                <a:solidFill>
                  <a:srgbClr val="000080"/>
                </a:solidFill>
                <a:latin typeface="Verdana"/>
                <a:ea typeface="Verdana"/>
                <a:cs typeface="Verdana"/>
              </a:defRPr>
            </a:pPr>
            <a:endParaRPr lang="sr-Latn-RS"/>
          </a:p>
        </c:txPr>
        <c:crossAx val="219940736"/>
        <c:crosses val="autoZero"/>
        <c:auto val="0"/>
        <c:lblAlgn val="ctr"/>
        <c:lblOffset val="100"/>
        <c:tickLblSkip val="1"/>
        <c:tickMarkSkip val="1"/>
        <c:noMultiLvlLbl val="0"/>
      </c:catAx>
      <c:valAx>
        <c:axId val="219940736"/>
        <c:scaling>
          <c:orientation val="minMax"/>
          <c:max val="40"/>
          <c:min val="0"/>
        </c:scaling>
        <c:delete val="0"/>
        <c:axPos val="b"/>
        <c:numFmt formatCode="0" sourceLinked="0"/>
        <c:majorTickMark val="none"/>
        <c:minorTickMark val="none"/>
        <c:tickLblPos val="nextTo"/>
        <c:spPr>
          <a:ln w="4900">
            <a:solidFill>
              <a:srgbClr val="C0C0C0"/>
            </a:solidFill>
            <a:prstDash val="solid"/>
          </a:ln>
        </c:spPr>
        <c:txPr>
          <a:bodyPr rot="0" vert="horz"/>
          <a:lstStyle/>
          <a:p>
            <a:pPr>
              <a:defRPr sz="1000" b="0" i="1" u="none" strike="noStrike" baseline="0">
                <a:solidFill>
                  <a:srgbClr val="000080"/>
                </a:solidFill>
                <a:latin typeface="Verdana"/>
                <a:ea typeface="Verdana"/>
                <a:cs typeface="Verdana"/>
              </a:defRPr>
            </a:pPr>
            <a:endParaRPr lang="sr-Latn-RS"/>
          </a:p>
        </c:txPr>
        <c:crossAx val="219939200"/>
        <c:crosses val="autoZero"/>
        <c:crossBetween val="between"/>
        <c:majorUnit val="10"/>
        <c:minorUnit val="1"/>
      </c:valAx>
      <c:spPr>
        <a:noFill/>
        <a:ln w="39200">
          <a:noFill/>
        </a:ln>
      </c:spPr>
    </c:plotArea>
    <c:plotVisOnly val="1"/>
    <c:dispBlanksAs val="gap"/>
    <c:showDLblsOverMax val="0"/>
  </c:chart>
  <c:spPr>
    <a:noFill/>
    <a:ln>
      <a:noFill/>
    </a:ln>
  </c:spPr>
  <c:txPr>
    <a:bodyPr/>
    <a:lstStyle/>
    <a:p>
      <a:pPr>
        <a:defRPr sz="1235" b="1" i="0" u="none" strike="noStrike" baseline="0">
          <a:solidFill>
            <a:srgbClr val="000080"/>
          </a:solidFill>
          <a:latin typeface="Verdana"/>
          <a:ea typeface="Verdana"/>
          <a:cs typeface="Verdana"/>
        </a:defRPr>
      </a:pPr>
      <a:endParaRPr lang="sr-Latn-RS"/>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hr-H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42939038519530237"/>
          <c:y val="0"/>
          <c:w val="0.57060961480471506"/>
          <c:h val="0.95246093765952333"/>
        </c:manualLayout>
      </c:layout>
      <c:barChart>
        <c:barDir val="bar"/>
        <c:grouping val="clustered"/>
        <c:varyColors val="0"/>
        <c:ser>
          <c:idx val="1"/>
          <c:order val="0"/>
          <c:tx>
            <c:strRef>
              <c:f>Foglio1!$B$1</c:f>
              <c:strCache>
                <c:ptCount val="1"/>
                <c:pt idx="0">
                  <c:v>Rilevazione 2010</c:v>
                </c:pt>
              </c:strCache>
            </c:strRef>
          </c:tx>
          <c:spPr>
            <a:gradFill>
              <a:gsLst>
                <a:gs pos="0">
                  <a:srgbClr val="FF6600"/>
                </a:gs>
                <a:gs pos="100000">
                  <a:srgbClr val="762F00"/>
                </a:gs>
              </a:gsLst>
              <a:lin ang="0" scaled="1"/>
            </a:gradFill>
          </c:spPr>
          <c:invertIfNegative val="0"/>
          <c:dLbls>
            <c:dLbl>
              <c:idx val="0"/>
              <c:layout/>
              <c:tx>
                <c:rich>
                  <a:bodyPr/>
                  <a:lstStyle/>
                  <a:p>
                    <a:r>
                      <a:rPr lang="en-US" smtClean="0"/>
                      <a:t>1,054</a:t>
                    </a:r>
                    <a:endParaRPr lang="en-US"/>
                  </a:p>
                </c:rich>
              </c:tx>
              <c:dLblPos val="inEnd"/>
              <c:showLegendKey val="0"/>
              <c:showVal val="1"/>
              <c:showCatName val="0"/>
              <c:showSerName val="0"/>
              <c:showPercent val="0"/>
              <c:showBubbleSize val="0"/>
            </c:dLbl>
            <c:dLbl>
              <c:idx val="1"/>
              <c:layout/>
              <c:tx>
                <c:rich>
                  <a:bodyPr/>
                  <a:lstStyle/>
                  <a:p>
                    <a:r>
                      <a:rPr lang="en-US" smtClean="0"/>
                      <a:t>1,568</a:t>
                    </a:r>
                    <a:endParaRPr lang="en-US"/>
                  </a:p>
                </c:rich>
              </c:tx>
              <c:dLblPos val="inEnd"/>
              <c:showLegendKey val="0"/>
              <c:showVal val="1"/>
              <c:showCatName val="0"/>
              <c:showSerName val="0"/>
              <c:showPercent val="0"/>
              <c:showBubbleSize val="0"/>
            </c:dLbl>
            <c:dLbl>
              <c:idx val="3"/>
              <c:layout/>
              <c:tx>
                <c:rich>
                  <a:bodyPr/>
                  <a:lstStyle/>
                  <a:p>
                    <a:r>
                      <a:rPr lang="en-US" smtClean="0"/>
                      <a:t>1,212</a:t>
                    </a:r>
                    <a:endParaRPr lang="en-US"/>
                  </a:p>
                </c:rich>
              </c:tx>
              <c:dLblPos val="inEnd"/>
              <c:showLegendKey val="0"/>
              <c:showVal val="1"/>
              <c:showCatName val="0"/>
              <c:showSerName val="0"/>
              <c:showPercent val="0"/>
              <c:showBubbleSize val="0"/>
            </c:dLbl>
            <c:dLbl>
              <c:idx val="4"/>
              <c:layout/>
              <c:tx>
                <c:rich>
                  <a:bodyPr/>
                  <a:lstStyle/>
                  <a:p>
                    <a:r>
                      <a:rPr lang="en-US" smtClean="0"/>
                      <a:t>2,053</a:t>
                    </a:r>
                    <a:endParaRPr lang="en-US"/>
                  </a:p>
                </c:rich>
              </c:tx>
              <c:dLblPos val="inEnd"/>
              <c:showLegendKey val="0"/>
              <c:showVal val="1"/>
              <c:showCatName val="0"/>
              <c:showSerName val="0"/>
              <c:showPercent val="0"/>
              <c:showBubbleSize val="0"/>
            </c:dLbl>
            <c:numFmt formatCode="#,##0" sourceLinked="0"/>
            <c:txPr>
              <a:bodyPr/>
              <a:lstStyle/>
              <a:p>
                <a:pPr>
                  <a:defRPr sz="1400" b="1">
                    <a:solidFill>
                      <a:schemeClr val="bg1"/>
                    </a:solidFill>
                    <a:latin typeface="Verdana" pitchFamily="34" charset="0"/>
                  </a:defRPr>
                </a:pPr>
                <a:endParaRPr lang="sr-Latn-RS"/>
              </a:p>
            </c:txPr>
            <c:dLblPos val="inEnd"/>
            <c:showLegendKey val="0"/>
            <c:showVal val="1"/>
            <c:showCatName val="0"/>
            <c:showSerName val="0"/>
            <c:showPercent val="0"/>
            <c:showBubbleSize val="0"/>
            <c:showLeaderLines val="0"/>
          </c:dLbls>
          <c:cat>
            <c:strRef>
              <c:f>Foglio1!$A$2:$A$10</c:f>
              <c:strCache>
                <c:ptCount val="5"/>
                <c:pt idx="0">
                  <c:v>Employed in Italy</c:v>
                </c:pt>
                <c:pt idx="1">
                  <c:v>Employed abroad</c:v>
                </c:pt>
                <c:pt idx="3">
                  <c:v>Employed in Italy</c:v>
                </c:pt>
                <c:pt idx="4">
                  <c:v>Employed abroad</c:v>
                </c:pt>
              </c:strCache>
            </c:strRef>
          </c:cat>
          <c:val>
            <c:numRef>
              <c:f>Foglio1!$B$2:$B$10</c:f>
              <c:numCache>
                <c:formatCode>#,##0</c:formatCode>
                <c:ptCount val="5"/>
                <c:pt idx="0">
                  <c:v>1054.0082295122484</c:v>
                </c:pt>
                <c:pt idx="1">
                  <c:v>1567.8973165667999</c:v>
                </c:pt>
                <c:pt idx="3">
                  <c:v>1211.9686157334031</c:v>
                </c:pt>
                <c:pt idx="4">
                  <c:v>2052.7755474639407</c:v>
                </c:pt>
              </c:numCache>
            </c:numRef>
          </c:val>
        </c:ser>
        <c:dLbls>
          <c:showLegendKey val="0"/>
          <c:showVal val="0"/>
          <c:showCatName val="0"/>
          <c:showSerName val="0"/>
          <c:showPercent val="0"/>
          <c:showBubbleSize val="0"/>
        </c:dLbls>
        <c:gapWidth val="128"/>
        <c:axId val="228742272"/>
        <c:axId val="228743808"/>
      </c:barChart>
      <c:catAx>
        <c:axId val="228742272"/>
        <c:scaling>
          <c:orientation val="minMax"/>
        </c:scaling>
        <c:delete val="0"/>
        <c:axPos val="l"/>
        <c:numFmt formatCode="General" sourceLinked="1"/>
        <c:majorTickMark val="none"/>
        <c:minorTickMark val="none"/>
        <c:tickLblPos val="nextTo"/>
        <c:spPr>
          <a:ln>
            <a:noFill/>
          </a:ln>
        </c:spPr>
        <c:txPr>
          <a:bodyPr/>
          <a:lstStyle/>
          <a:p>
            <a:pPr>
              <a:defRPr sz="1200" b="1">
                <a:solidFill>
                  <a:srgbClr val="000080"/>
                </a:solidFill>
                <a:latin typeface="Verdana" pitchFamily="34" charset="0"/>
              </a:defRPr>
            </a:pPr>
            <a:endParaRPr lang="sr-Latn-RS"/>
          </a:p>
        </c:txPr>
        <c:crossAx val="228743808"/>
        <c:crossesAt val="0"/>
        <c:auto val="1"/>
        <c:lblAlgn val="ctr"/>
        <c:lblOffset val="100"/>
        <c:noMultiLvlLbl val="0"/>
      </c:catAx>
      <c:valAx>
        <c:axId val="228743808"/>
        <c:scaling>
          <c:orientation val="minMax"/>
          <c:max val="2100"/>
          <c:min val="500"/>
        </c:scaling>
        <c:delete val="1"/>
        <c:axPos val="b"/>
        <c:numFmt formatCode="#,##0" sourceLinked="1"/>
        <c:majorTickMark val="none"/>
        <c:minorTickMark val="none"/>
        <c:tickLblPos val="none"/>
        <c:crossAx val="228742272"/>
        <c:crosses val="autoZero"/>
        <c:crossBetween val="between"/>
        <c:majorUnit val="200"/>
      </c:valAx>
    </c:plotArea>
    <c:plotVisOnly val="1"/>
    <c:dispBlanksAs val="gap"/>
    <c:showDLblsOverMax val="0"/>
  </c:chart>
  <c:txPr>
    <a:bodyPr/>
    <a:lstStyle/>
    <a:p>
      <a:pPr>
        <a:defRPr sz="1800"/>
      </a:pPr>
      <a:endParaRPr lang="sr-Latn-RS"/>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hr-H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46589381583001382"/>
          <c:y val="7.4583802266817698E-2"/>
          <c:w val="0.4670231337199674"/>
          <c:h val="0.72663583777626661"/>
        </c:manualLayout>
      </c:layout>
      <c:barChart>
        <c:barDir val="bar"/>
        <c:grouping val="percentStacked"/>
        <c:varyColors val="0"/>
        <c:ser>
          <c:idx val="0"/>
          <c:order val="0"/>
          <c:tx>
            <c:strRef>
              <c:f>Sheet1!$B$1</c:f>
              <c:strCache>
                <c:ptCount val="1"/>
                <c:pt idx="0">
                  <c:v>molto eff./efficace</c:v>
                </c:pt>
              </c:strCache>
            </c:strRef>
          </c:tx>
          <c:spPr>
            <a:gradFill rotWithShape="0">
              <a:gsLst>
                <a:gs pos="0">
                  <a:srgbClr val="008000">
                    <a:gamma/>
                    <a:shade val="50196"/>
                    <a:invGamma/>
                  </a:srgbClr>
                </a:gs>
                <a:gs pos="50000">
                  <a:srgbClr val="008000"/>
                </a:gs>
                <a:gs pos="100000">
                  <a:srgbClr val="008000">
                    <a:gamma/>
                    <a:shade val="50196"/>
                    <a:invGamma/>
                  </a:srgbClr>
                </a:gs>
              </a:gsLst>
              <a:lin ang="5400000" scaled="1"/>
            </a:gradFill>
            <a:ln w="42917">
              <a:noFill/>
            </a:ln>
          </c:spPr>
          <c:invertIfNegative val="0"/>
          <c:dLbls>
            <c:dLbl>
              <c:idx val="0"/>
              <c:layout/>
              <c:tx>
                <c:rich>
                  <a:bodyPr/>
                  <a:lstStyle/>
                  <a:p>
                    <a:r>
                      <a:rPr lang="en-US" smtClean="0"/>
                      <a:t>44.3</a:t>
                    </a:r>
                    <a:endParaRPr lang="en-US"/>
                  </a:p>
                </c:rich>
              </c:tx>
              <c:showLegendKey val="0"/>
              <c:showVal val="1"/>
              <c:showCatName val="0"/>
              <c:showSerName val="0"/>
              <c:showPercent val="0"/>
              <c:showBubbleSize val="0"/>
            </c:dLbl>
            <c:dLbl>
              <c:idx val="1"/>
              <c:layout/>
              <c:tx>
                <c:rich>
                  <a:bodyPr/>
                  <a:lstStyle/>
                  <a:p>
                    <a:r>
                      <a:rPr lang="en-US" smtClean="0"/>
                      <a:t>49.9</a:t>
                    </a:r>
                    <a:endParaRPr lang="en-US"/>
                  </a:p>
                </c:rich>
              </c:tx>
              <c:showLegendKey val="0"/>
              <c:showVal val="1"/>
              <c:showCatName val="0"/>
              <c:showSerName val="0"/>
              <c:showPercent val="0"/>
              <c:showBubbleSize val="0"/>
            </c:dLbl>
            <c:dLbl>
              <c:idx val="3"/>
              <c:layout/>
              <c:tx>
                <c:rich>
                  <a:bodyPr/>
                  <a:lstStyle/>
                  <a:p>
                    <a:r>
                      <a:rPr lang="en-US" smtClean="0"/>
                      <a:t>54.9</a:t>
                    </a:r>
                    <a:endParaRPr lang="en-US"/>
                  </a:p>
                </c:rich>
              </c:tx>
              <c:showLegendKey val="0"/>
              <c:showVal val="1"/>
              <c:showCatName val="0"/>
              <c:showSerName val="0"/>
              <c:showPercent val="0"/>
              <c:showBubbleSize val="0"/>
            </c:dLbl>
            <c:dLbl>
              <c:idx val="4"/>
              <c:layout/>
              <c:tx>
                <c:rich>
                  <a:bodyPr/>
                  <a:lstStyle/>
                  <a:p>
                    <a:r>
                      <a:rPr lang="en-US" smtClean="0"/>
                      <a:t>64.0</a:t>
                    </a:r>
                    <a:endParaRPr lang="en-US"/>
                  </a:p>
                </c:rich>
              </c:tx>
              <c:showLegendKey val="0"/>
              <c:showVal val="1"/>
              <c:showCatName val="0"/>
              <c:showSerName val="0"/>
              <c:showPercent val="0"/>
              <c:showBubbleSize val="0"/>
            </c:dLbl>
            <c:txPr>
              <a:bodyPr/>
              <a:lstStyle/>
              <a:p>
                <a:pPr>
                  <a:defRPr sz="1200">
                    <a:solidFill>
                      <a:schemeClr val="bg1"/>
                    </a:solidFill>
                  </a:defRPr>
                </a:pPr>
                <a:endParaRPr lang="sr-Latn-RS"/>
              </a:p>
            </c:txPr>
            <c:showLegendKey val="0"/>
            <c:showVal val="1"/>
            <c:showCatName val="0"/>
            <c:showSerName val="0"/>
            <c:showPercent val="0"/>
            <c:showBubbleSize val="0"/>
            <c:showLeaderLines val="0"/>
          </c:dLbls>
          <c:cat>
            <c:strRef>
              <c:f>Sheet1!$A$2:$A$10</c:f>
              <c:strCache>
                <c:ptCount val="5"/>
                <c:pt idx="0">
                  <c:v>Employed in Italy</c:v>
                </c:pt>
                <c:pt idx="1">
                  <c:v>Employed abroad</c:v>
                </c:pt>
                <c:pt idx="3">
                  <c:v>Employed in Italy</c:v>
                </c:pt>
                <c:pt idx="4">
                  <c:v>Employed abroad</c:v>
                </c:pt>
              </c:strCache>
            </c:strRef>
          </c:cat>
          <c:val>
            <c:numRef>
              <c:f>Sheet1!$B$2:$B$10</c:f>
              <c:numCache>
                <c:formatCode>####.0</c:formatCode>
                <c:ptCount val="5"/>
                <c:pt idx="0">
                  <c:v>44.318331033884284</c:v>
                </c:pt>
                <c:pt idx="1">
                  <c:v>49.889968153189429</c:v>
                </c:pt>
                <c:pt idx="3">
                  <c:v>54.851866776457136</c:v>
                </c:pt>
                <c:pt idx="4">
                  <c:v>64.01246320039256</c:v>
                </c:pt>
              </c:numCache>
            </c:numRef>
          </c:val>
        </c:ser>
        <c:ser>
          <c:idx val="1"/>
          <c:order val="1"/>
          <c:tx>
            <c:strRef>
              <c:f>Sheet1!$C$1</c:f>
              <c:strCache>
                <c:ptCount val="1"/>
                <c:pt idx="0">
                  <c:v>abb. efficace</c:v>
                </c:pt>
              </c:strCache>
            </c:strRef>
          </c:tx>
          <c:spPr>
            <a:gradFill rotWithShape="0">
              <a:gsLst>
                <a:gs pos="0">
                  <a:srgbClr val="00FF00">
                    <a:gamma/>
                    <a:shade val="50196"/>
                    <a:invGamma/>
                  </a:srgbClr>
                </a:gs>
                <a:gs pos="50000">
                  <a:srgbClr val="00FF00"/>
                </a:gs>
                <a:gs pos="100000">
                  <a:srgbClr val="00FF00">
                    <a:gamma/>
                    <a:shade val="50196"/>
                    <a:invGamma/>
                  </a:srgbClr>
                </a:gs>
              </a:gsLst>
              <a:lin ang="5400000" scaled="1"/>
            </a:gradFill>
            <a:ln w="42917">
              <a:noFill/>
            </a:ln>
          </c:spPr>
          <c:invertIfNegative val="0"/>
          <c:dLbls>
            <c:dLbl>
              <c:idx val="0"/>
              <c:layout/>
              <c:tx>
                <c:rich>
                  <a:bodyPr/>
                  <a:lstStyle/>
                  <a:p>
                    <a:r>
                      <a:rPr lang="en-US" smtClean="0"/>
                      <a:t>33.5</a:t>
                    </a:r>
                    <a:endParaRPr lang="en-US"/>
                  </a:p>
                </c:rich>
              </c:tx>
              <c:showLegendKey val="0"/>
              <c:showVal val="1"/>
              <c:showCatName val="0"/>
              <c:showSerName val="0"/>
              <c:showPercent val="0"/>
              <c:showBubbleSize val="0"/>
            </c:dLbl>
            <c:dLbl>
              <c:idx val="1"/>
              <c:layout/>
              <c:tx>
                <c:rich>
                  <a:bodyPr/>
                  <a:lstStyle/>
                  <a:p>
                    <a:r>
                      <a:rPr lang="en-US" smtClean="0"/>
                      <a:t>30.9</a:t>
                    </a:r>
                    <a:endParaRPr lang="en-US"/>
                  </a:p>
                </c:rich>
              </c:tx>
              <c:showLegendKey val="0"/>
              <c:showVal val="1"/>
              <c:showCatName val="0"/>
              <c:showSerName val="0"/>
              <c:showPercent val="0"/>
              <c:showBubbleSize val="0"/>
            </c:dLbl>
            <c:dLbl>
              <c:idx val="3"/>
              <c:layout/>
              <c:tx>
                <c:rich>
                  <a:bodyPr/>
                  <a:lstStyle/>
                  <a:p>
                    <a:r>
                      <a:rPr lang="en-US" smtClean="0"/>
                      <a:t>35.8</a:t>
                    </a:r>
                    <a:endParaRPr lang="en-US"/>
                  </a:p>
                </c:rich>
              </c:tx>
              <c:showLegendKey val="0"/>
              <c:showVal val="1"/>
              <c:showCatName val="0"/>
              <c:showSerName val="0"/>
              <c:showPercent val="0"/>
              <c:showBubbleSize val="0"/>
            </c:dLbl>
            <c:dLbl>
              <c:idx val="4"/>
              <c:layout/>
              <c:tx>
                <c:rich>
                  <a:bodyPr/>
                  <a:lstStyle/>
                  <a:p>
                    <a:r>
                      <a:rPr lang="en-US" smtClean="0"/>
                      <a:t>27.9</a:t>
                    </a:r>
                    <a:endParaRPr lang="en-US"/>
                  </a:p>
                </c:rich>
              </c:tx>
              <c:showLegendKey val="0"/>
              <c:showVal val="1"/>
              <c:showCatName val="0"/>
              <c:showSerName val="0"/>
              <c:showPercent val="0"/>
              <c:showBubbleSize val="0"/>
            </c:dLbl>
            <c:txPr>
              <a:bodyPr/>
              <a:lstStyle/>
              <a:p>
                <a:pPr>
                  <a:defRPr sz="1200">
                    <a:solidFill>
                      <a:schemeClr val="bg1"/>
                    </a:solidFill>
                  </a:defRPr>
                </a:pPr>
                <a:endParaRPr lang="sr-Latn-RS"/>
              </a:p>
            </c:txPr>
            <c:showLegendKey val="0"/>
            <c:showVal val="1"/>
            <c:showCatName val="0"/>
            <c:showSerName val="0"/>
            <c:showPercent val="0"/>
            <c:showBubbleSize val="0"/>
            <c:showLeaderLines val="0"/>
          </c:dLbls>
          <c:cat>
            <c:strRef>
              <c:f>Sheet1!$A$2:$A$10</c:f>
              <c:strCache>
                <c:ptCount val="5"/>
                <c:pt idx="0">
                  <c:v>Employed in Italy</c:v>
                </c:pt>
                <c:pt idx="1">
                  <c:v>Employed abroad</c:v>
                </c:pt>
                <c:pt idx="3">
                  <c:v>Employed in Italy</c:v>
                </c:pt>
                <c:pt idx="4">
                  <c:v>Employed abroad</c:v>
                </c:pt>
              </c:strCache>
            </c:strRef>
          </c:cat>
          <c:val>
            <c:numRef>
              <c:f>Sheet1!$C$2:$C$10</c:f>
              <c:numCache>
                <c:formatCode>####.0</c:formatCode>
                <c:ptCount val="5"/>
                <c:pt idx="0">
                  <c:v>33.506400308788763</c:v>
                </c:pt>
                <c:pt idx="1">
                  <c:v>30.853348707443239</c:v>
                </c:pt>
                <c:pt idx="3">
                  <c:v>35.786511745775357</c:v>
                </c:pt>
                <c:pt idx="4">
                  <c:v>27.942722720396279</c:v>
                </c:pt>
              </c:numCache>
            </c:numRef>
          </c:val>
        </c:ser>
        <c:ser>
          <c:idx val="2"/>
          <c:order val="2"/>
          <c:tx>
            <c:strRef>
              <c:f>Sheet1!$D$1</c:f>
              <c:strCache>
                <c:ptCount val="1"/>
                <c:pt idx="0">
                  <c:v>poco/per nulla eff.</c:v>
                </c:pt>
              </c:strCache>
            </c:strRef>
          </c:tx>
          <c:spPr>
            <a:gradFill rotWithShape="0">
              <a:gsLst>
                <a:gs pos="0">
                  <a:srgbClr val="FF6600">
                    <a:gamma/>
                    <a:shade val="50196"/>
                    <a:invGamma/>
                  </a:srgbClr>
                </a:gs>
                <a:gs pos="50000">
                  <a:srgbClr val="FF6600"/>
                </a:gs>
                <a:gs pos="100000">
                  <a:srgbClr val="FF6600">
                    <a:gamma/>
                    <a:shade val="50196"/>
                    <a:invGamma/>
                  </a:srgbClr>
                </a:gs>
              </a:gsLst>
              <a:lin ang="5400000" scaled="1"/>
            </a:gradFill>
            <a:ln w="42917">
              <a:noFill/>
            </a:ln>
          </c:spPr>
          <c:invertIfNegative val="0"/>
          <c:dLbls>
            <c:delete val="1"/>
          </c:dLbls>
          <c:cat>
            <c:strRef>
              <c:f>Sheet1!$A$2:$A$10</c:f>
              <c:strCache>
                <c:ptCount val="5"/>
                <c:pt idx="0">
                  <c:v>Employed in Italy</c:v>
                </c:pt>
                <c:pt idx="1">
                  <c:v>Employed abroad</c:v>
                </c:pt>
                <c:pt idx="3">
                  <c:v>Employed in Italy</c:v>
                </c:pt>
                <c:pt idx="4">
                  <c:v>Employed abroad</c:v>
                </c:pt>
              </c:strCache>
            </c:strRef>
          </c:cat>
          <c:val>
            <c:numRef>
              <c:f>Sheet1!$D$2:$D$10</c:f>
              <c:numCache>
                <c:formatCode>####.0</c:formatCode>
                <c:ptCount val="5"/>
                <c:pt idx="0">
                  <c:v>22.175268657323059</c:v>
                </c:pt>
                <c:pt idx="1">
                  <c:v>19.256683139367016</c:v>
                </c:pt>
                <c:pt idx="3">
                  <c:v>9.3616214777681837</c:v>
                </c:pt>
                <c:pt idx="4">
                  <c:v>8.0448140792115179</c:v>
                </c:pt>
              </c:numCache>
            </c:numRef>
          </c:val>
        </c:ser>
        <c:dLbls>
          <c:showLegendKey val="0"/>
          <c:showVal val="1"/>
          <c:showCatName val="0"/>
          <c:showSerName val="0"/>
          <c:showPercent val="0"/>
          <c:showBubbleSize val="0"/>
        </c:dLbls>
        <c:gapWidth val="130"/>
        <c:overlap val="100"/>
        <c:axId val="228717696"/>
        <c:axId val="228719232"/>
      </c:barChart>
      <c:catAx>
        <c:axId val="228717696"/>
        <c:scaling>
          <c:orientation val="minMax"/>
        </c:scaling>
        <c:delete val="0"/>
        <c:axPos val="l"/>
        <c:numFmt formatCode="General" sourceLinked="1"/>
        <c:majorTickMark val="none"/>
        <c:minorTickMark val="none"/>
        <c:tickLblPos val="nextTo"/>
        <c:spPr>
          <a:ln w="5365">
            <a:solidFill>
              <a:srgbClr val="C0C0C0"/>
            </a:solidFill>
            <a:prstDash val="solid"/>
          </a:ln>
        </c:spPr>
        <c:txPr>
          <a:bodyPr rot="0" vert="horz"/>
          <a:lstStyle/>
          <a:p>
            <a:pPr>
              <a:defRPr sz="1200" b="1" i="0" u="none" strike="noStrike" baseline="0">
                <a:solidFill>
                  <a:srgbClr val="000080"/>
                </a:solidFill>
                <a:latin typeface="Verdana"/>
                <a:ea typeface="Verdana"/>
                <a:cs typeface="Verdana"/>
              </a:defRPr>
            </a:pPr>
            <a:endParaRPr lang="sr-Latn-RS"/>
          </a:p>
        </c:txPr>
        <c:crossAx val="228719232"/>
        <c:crosses val="autoZero"/>
        <c:auto val="1"/>
        <c:lblAlgn val="ctr"/>
        <c:lblOffset val="100"/>
        <c:tickLblSkip val="1"/>
        <c:tickMarkSkip val="1"/>
        <c:noMultiLvlLbl val="0"/>
      </c:catAx>
      <c:valAx>
        <c:axId val="228719232"/>
        <c:scaling>
          <c:orientation val="minMax"/>
        </c:scaling>
        <c:delete val="0"/>
        <c:axPos val="b"/>
        <c:numFmt formatCode="0%" sourceLinked="1"/>
        <c:majorTickMark val="none"/>
        <c:minorTickMark val="none"/>
        <c:tickLblPos val="nextTo"/>
        <c:spPr>
          <a:ln w="5365">
            <a:solidFill>
              <a:srgbClr val="C0C0C0"/>
            </a:solidFill>
            <a:prstDash val="solid"/>
          </a:ln>
        </c:spPr>
        <c:txPr>
          <a:bodyPr rot="0" vert="horz"/>
          <a:lstStyle/>
          <a:p>
            <a:pPr>
              <a:defRPr sz="1000" b="0" i="1" u="none" strike="noStrike" baseline="0">
                <a:solidFill>
                  <a:srgbClr val="000080"/>
                </a:solidFill>
                <a:latin typeface="Verdana"/>
                <a:ea typeface="Verdana"/>
                <a:cs typeface="Verdana"/>
              </a:defRPr>
            </a:pPr>
            <a:endParaRPr lang="sr-Latn-RS"/>
          </a:p>
        </c:txPr>
        <c:crossAx val="228717696"/>
        <c:crosses val="autoZero"/>
        <c:crossBetween val="between"/>
        <c:majorUnit val="0.2"/>
        <c:minorUnit val="4.0000000000000022E-2"/>
      </c:valAx>
      <c:spPr>
        <a:noFill/>
        <a:ln w="5365">
          <a:solidFill>
            <a:srgbClr val="C0C0C0"/>
          </a:solidFill>
          <a:prstDash val="solid"/>
        </a:ln>
      </c:spPr>
    </c:plotArea>
    <c:plotVisOnly val="1"/>
    <c:dispBlanksAs val="gap"/>
    <c:showDLblsOverMax val="0"/>
  </c:chart>
  <c:spPr>
    <a:noFill/>
    <a:ln>
      <a:noFill/>
    </a:ln>
  </c:spPr>
  <c:txPr>
    <a:bodyPr/>
    <a:lstStyle/>
    <a:p>
      <a:pPr>
        <a:defRPr sz="1267" b="1" i="0" u="none" strike="noStrike" baseline="0">
          <a:solidFill>
            <a:srgbClr val="000000"/>
          </a:solidFill>
          <a:latin typeface="Verdana"/>
          <a:ea typeface="Verdana"/>
          <a:cs typeface="Verdana"/>
        </a:defRPr>
      </a:pPr>
      <a:endParaRPr lang="sr-Latn-RS"/>
    </a:p>
  </c:txPr>
  <c:externalData r:id="rId1">
    <c:autoUpdate val="0"/>
  </c:externalData>
  <c:userShapes r:id="rId2"/>
</c:chartSpace>
</file>

<file path=ppt/charts/chart8.xml><?xml version="1.0" encoding="utf-8"?>
<c:chartSpace xmlns:c="http://schemas.openxmlformats.org/drawingml/2006/chart" xmlns:a="http://schemas.openxmlformats.org/drawingml/2006/main" xmlns:r="http://schemas.openxmlformats.org/officeDocument/2006/relationships">
  <c:date1904 val="0"/>
  <c:lang val="hr-H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35475817424241274"/>
          <c:y val="2.2099447513813451E-2"/>
          <c:w val="0.61523854248042165"/>
          <c:h val="0.91436464088397751"/>
        </c:manualLayout>
      </c:layout>
      <c:barChart>
        <c:barDir val="bar"/>
        <c:grouping val="clustered"/>
        <c:varyColors val="0"/>
        <c:ser>
          <c:idx val="0"/>
          <c:order val="0"/>
          <c:tx>
            <c:strRef>
              <c:f>Sheet1!$C$1</c:f>
              <c:strCache>
                <c:ptCount val="1"/>
                <c:pt idx="0">
                  <c:v>OCCUPATI secondo def. ISTAT</c:v>
                </c:pt>
              </c:strCache>
            </c:strRef>
          </c:tx>
          <c:spPr>
            <a:gradFill rotWithShape="0">
              <a:gsLst>
                <a:gs pos="0">
                  <a:srgbClr val="CC99FF">
                    <a:gamma/>
                    <a:shade val="56078"/>
                    <a:invGamma/>
                  </a:srgbClr>
                </a:gs>
                <a:gs pos="100000">
                  <a:srgbClr val="CC99FF"/>
                </a:gs>
              </a:gsLst>
              <a:lin ang="5400000" scaled="1"/>
            </a:gradFill>
            <a:ln w="40922">
              <a:noFill/>
            </a:ln>
          </c:spPr>
          <c:invertIfNegative val="0"/>
          <c:dLbls>
            <c:dLbl>
              <c:idx val="0"/>
              <c:layout/>
              <c:tx>
                <c:rich>
                  <a:bodyPr/>
                  <a:lstStyle/>
                  <a:p>
                    <a:r>
                      <a:rPr lang="en-US" smtClean="0"/>
                      <a:t>85.6</a:t>
                    </a:r>
                    <a:endParaRPr lang="en-US"/>
                  </a:p>
                </c:rich>
              </c:tx>
              <c:showLegendKey val="0"/>
              <c:showVal val="1"/>
              <c:showCatName val="0"/>
              <c:showSerName val="0"/>
              <c:showPercent val="0"/>
              <c:showBubbleSize val="0"/>
            </c:dLbl>
            <c:dLbl>
              <c:idx val="1"/>
              <c:layout/>
              <c:tx>
                <c:rich>
                  <a:bodyPr/>
                  <a:lstStyle/>
                  <a:p>
                    <a:r>
                      <a:rPr lang="en-US" smtClean="0"/>
                      <a:t>81.2</a:t>
                    </a:r>
                    <a:endParaRPr lang="en-US"/>
                  </a:p>
                </c:rich>
              </c:tx>
              <c:showLegendKey val="0"/>
              <c:showVal val="1"/>
              <c:showCatName val="0"/>
              <c:showSerName val="0"/>
              <c:showPercent val="0"/>
              <c:showBubbleSize val="0"/>
            </c:dLbl>
            <c:dLbl>
              <c:idx val="2"/>
              <c:layout/>
              <c:tx>
                <c:rich>
                  <a:bodyPr/>
                  <a:lstStyle/>
                  <a:p>
                    <a:r>
                      <a:rPr lang="en-US" smtClean="0"/>
                      <a:t>67.5</a:t>
                    </a:r>
                    <a:endParaRPr lang="en-US"/>
                  </a:p>
                </c:rich>
              </c:tx>
              <c:showLegendKey val="0"/>
              <c:showVal val="1"/>
              <c:showCatName val="0"/>
              <c:showSerName val="0"/>
              <c:showPercent val="0"/>
              <c:showBubbleSize val="0"/>
            </c:dLbl>
            <c:dLbl>
              <c:idx val="4"/>
              <c:layout/>
              <c:tx>
                <c:rich>
                  <a:bodyPr/>
                  <a:lstStyle/>
                  <a:p>
                    <a:r>
                      <a:rPr lang="en-US" smtClean="0"/>
                      <a:t>91.1</a:t>
                    </a:r>
                    <a:endParaRPr lang="en-US"/>
                  </a:p>
                </c:rich>
              </c:tx>
              <c:showLegendKey val="0"/>
              <c:showVal val="1"/>
              <c:showCatName val="0"/>
              <c:showSerName val="0"/>
              <c:showPercent val="0"/>
              <c:showBubbleSize val="0"/>
            </c:dLbl>
            <c:dLbl>
              <c:idx val="5"/>
              <c:layout/>
              <c:tx>
                <c:rich>
                  <a:bodyPr/>
                  <a:lstStyle/>
                  <a:p>
                    <a:r>
                      <a:rPr lang="en-US" smtClean="0"/>
                      <a:t>90.0</a:t>
                    </a:r>
                    <a:endParaRPr lang="en-US"/>
                  </a:p>
                </c:rich>
              </c:tx>
              <c:showLegendKey val="0"/>
              <c:showVal val="1"/>
              <c:showCatName val="0"/>
              <c:showSerName val="0"/>
              <c:showPercent val="0"/>
              <c:showBubbleSize val="0"/>
            </c:dLbl>
            <c:dLbl>
              <c:idx val="8"/>
              <c:layout/>
              <c:tx>
                <c:rich>
                  <a:bodyPr/>
                  <a:lstStyle/>
                  <a:p>
                    <a:r>
                      <a:rPr lang="en-US" smtClean="0"/>
                      <a:t>91.2</a:t>
                    </a:r>
                    <a:endParaRPr lang="en-US"/>
                  </a:p>
                </c:rich>
              </c:tx>
              <c:showLegendKey val="0"/>
              <c:showVal val="1"/>
              <c:showCatName val="0"/>
              <c:showSerName val="0"/>
              <c:showPercent val="0"/>
              <c:showBubbleSize val="0"/>
            </c:dLbl>
            <c:dLbl>
              <c:idx val="9"/>
              <c:layout/>
              <c:tx>
                <c:rich>
                  <a:bodyPr/>
                  <a:lstStyle/>
                  <a:p>
                    <a:r>
                      <a:rPr lang="en-US" smtClean="0"/>
                      <a:t>79.5</a:t>
                    </a:r>
                    <a:endParaRPr lang="en-US"/>
                  </a:p>
                </c:rich>
              </c:tx>
              <c:showLegendKey val="0"/>
              <c:showVal val="1"/>
              <c:showCatName val="0"/>
              <c:showSerName val="0"/>
              <c:showPercent val="0"/>
              <c:showBubbleSize val="0"/>
            </c:dLbl>
            <c:dLbl>
              <c:idx val="11"/>
              <c:layout/>
              <c:tx>
                <c:rich>
                  <a:bodyPr/>
                  <a:lstStyle/>
                  <a:p>
                    <a:r>
                      <a:rPr lang="en-US" smtClean="0"/>
                      <a:t>87.6</a:t>
                    </a:r>
                    <a:endParaRPr lang="en-US"/>
                  </a:p>
                </c:rich>
              </c:tx>
              <c:showLegendKey val="0"/>
              <c:showVal val="1"/>
              <c:showCatName val="0"/>
              <c:showSerName val="0"/>
              <c:showPercent val="0"/>
              <c:showBubbleSize val="0"/>
            </c:dLbl>
            <c:dLbl>
              <c:idx val="12"/>
              <c:layout/>
              <c:tx>
                <c:rich>
                  <a:bodyPr/>
                  <a:lstStyle/>
                  <a:p>
                    <a:r>
                      <a:rPr lang="en-US" smtClean="0"/>
                      <a:t>80.5</a:t>
                    </a:r>
                    <a:endParaRPr lang="en-US"/>
                  </a:p>
                </c:rich>
              </c:tx>
              <c:showLegendKey val="0"/>
              <c:showVal val="1"/>
              <c:showCatName val="0"/>
              <c:showSerName val="0"/>
              <c:showPercent val="0"/>
              <c:showBubbleSize val="0"/>
            </c:dLbl>
            <c:dLbl>
              <c:idx val="14"/>
              <c:layout/>
              <c:tx>
                <c:rich>
                  <a:bodyPr/>
                  <a:lstStyle/>
                  <a:p>
                    <a:r>
                      <a:rPr lang="en-US" smtClean="0"/>
                      <a:t>85.5</a:t>
                    </a:r>
                    <a:endParaRPr lang="en-US"/>
                  </a:p>
                </c:rich>
              </c:tx>
              <c:showLegendKey val="0"/>
              <c:showVal val="1"/>
              <c:showCatName val="0"/>
              <c:showSerName val="0"/>
              <c:showPercent val="0"/>
              <c:showBubbleSize val="0"/>
            </c:dLbl>
            <c:dLbl>
              <c:idx val="15"/>
              <c:layout/>
              <c:tx>
                <c:rich>
                  <a:bodyPr/>
                  <a:lstStyle/>
                  <a:p>
                    <a:r>
                      <a:rPr lang="en-US" smtClean="0"/>
                      <a:t>81.9</a:t>
                    </a:r>
                    <a:endParaRPr lang="en-US"/>
                  </a:p>
                </c:rich>
              </c:tx>
              <c:showLegendKey val="0"/>
              <c:showVal val="1"/>
              <c:showCatName val="0"/>
              <c:showSerName val="0"/>
              <c:showPercent val="0"/>
              <c:showBubbleSize val="0"/>
            </c:dLbl>
            <c:numFmt formatCode="0.0" sourceLinked="0"/>
            <c:spPr>
              <a:noFill/>
              <a:ln w="40922">
                <a:noFill/>
              </a:ln>
            </c:spPr>
            <c:txPr>
              <a:bodyPr/>
              <a:lstStyle/>
              <a:p>
                <a:pPr>
                  <a:defRPr sz="1200" b="1" i="0" u="none" strike="noStrike" baseline="0">
                    <a:solidFill>
                      <a:srgbClr val="000080"/>
                    </a:solidFill>
                    <a:latin typeface="Verdana"/>
                    <a:ea typeface="Verdana"/>
                    <a:cs typeface="Verdana"/>
                  </a:defRPr>
                </a:pPr>
                <a:endParaRPr lang="sr-Latn-RS"/>
              </a:p>
            </c:txPr>
            <c:showLegendKey val="0"/>
            <c:showVal val="1"/>
            <c:showCatName val="0"/>
            <c:showSerName val="0"/>
            <c:showPercent val="0"/>
            <c:showBubbleSize val="0"/>
            <c:showLeaderLines val="0"/>
          </c:dLbls>
          <c:cat>
            <c:strRef>
              <c:f>Sheet1!$B$2:$B$17</c:f>
              <c:strCache>
                <c:ptCount val="16"/>
                <c:pt idx="0">
                  <c:v>5 years</c:v>
                </c:pt>
                <c:pt idx="1">
                  <c:v>3 yers</c:v>
                </c:pt>
                <c:pt idx="2">
                  <c:v>1 year</c:v>
                </c:pt>
                <c:pt idx="4">
                  <c:v>5 years</c:v>
                </c:pt>
                <c:pt idx="5">
                  <c:v>3 years</c:v>
                </c:pt>
                <c:pt idx="6">
                  <c:v>1 year*</c:v>
                </c:pt>
                <c:pt idx="8">
                  <c:v>3 years</c:v>
                </c:pt>
                <c:pt idx="9">
                  <c:v>1 year</c:v>
                </c:pt>
                <c:pt idx="11">
                  <c:v>3 years</c:v>
                </c:pt>
                <c:pt idx="12">
                  <c:v>1 year</c:v>
                </c:pt>
                <c:pt idx="14">
                  <c:v>3 years</c:v>
                </c:pt>
                <c:pt idx="15">
                  <c:v>1 year</c:v>
                </c:pt>
              </c:strCache>
            </c:strRef>
          </c:cat>
          <c:val>
            <c:numRef>
              <c:f>Sheet1!$C$2:$C$17</c:f>
              <c:numCache>
                <c:formatCode>####.0</c:formatCode>
                <c:ptCount val="16"/>
                <c:pt idx="0">
                  <c:v>85.6</c:v>
                </c:pt>
                <c:pt idx="1">
                  <c:v>81.2</c:v>
                </c:pt>
                <c:pt idx="2">
                  <c:v>67.5</c:v>
                </c:pt>
                <c:pt idx="4">
                  <c:v>91.1</c:v>
                </c:pt>
                <c:pt idx="5">
                  <c:v>90</c:v>
                </c:pt>
                <c:pt idx="8">
                  <c:v>91.2</c:v>
                </c:pt>
                <c:pt idx="9">
                  <c:v>79.5</c:v>
                </c:pt>
                <c:pt idx="11">
                  <c:v>87.6</c:v>
                </c:pt>
                <c:pt idx="12">
                  <c:v>80.5</c:v>
                </c:pt>
                <c:pt idx="14">
                  <c:v>85.5</c:v>
                </c:pt>
                <c:pt idx="15">
                  <c:v>81.900000000000006</c:v>
                </c:pt>
              </c:numCache>
            </c:numRef>
          </c:val>
        </c:ser>
        <c:ser>
          <c:idx val="1"/>
          <c:order val="1"/>
          <c:tx>
            <c:strRef>
              <c:f>Sheet1!$D$1</c:f>
              <c:strCache>
                <c:ptCount val="1"/>
                <c:pt idx="0">
                  <c:v>Lavora</c:v>
                </c:pt>
              </c:strCache>
            </c:strRef>
          </c:tx>
          <c:spPr>
            <a:gradFill rotWithShape="0">
              <a:gsLst>
                <a:gs pos="0">
                  <a:srgbClr val="0000FF">
                    <a:gamma/>
                    <a:shade val="45882"/>
                    <a:invGamma/>
                  </a:srgbClr>
                </a:gs>
                <a:gs pos="100000">
                  <a:srgbClr val="0000FF"/>
                </a:gs>
              </a:gsLst>
              <a:lin ang="5400000" scaled="1"/>
            </a:gradFill>
            <a:ln w="40922">
              <a:noFill/>
            </a:ln>
          </c:spPr>
          <c:invertIfNegative val="0"/>
          <c:dLbls>
            <c:dLbl>
              <c:idx val="0"/>
              <c:layout/>
              <c:tx>
                <c:rich>
                  <a:bodyPr/>
                  <a:lstStyle/>
                  <a:p>
                    <a:r>
                      <a:rPr lang="en-US" smtClean="0"/>
                      <a:t>80.6</a:t>
                    </a:r>
                    <a:endParaRPr lang="en-US"/>
                  </a:p>
                </c:rich>
              </c:tx>
              <c:dLblPos val="inEnd"/>
              <c:showLegendKey val="0"/>
              <c:showVal val="1"/>
              <c:showCatName val="0"/>
              <c:showSerName val="0"/>
              <c:showPercent val="0"/>
              <c:showBubbleSize val="0"/>
            </c:dLbl>
            <c:dLbl>
              <c:idx val="1"/>
              <c:layout/>
              <c:tx>
                <c:rich>
                  <a:bodyPr/>
                  <a:lstStyle/>
                  <a:p>
                    <a:r>
                      <a:rPr lang="en-US" smtClean="0"/>
                      <a:t>71.4</a:t>
                    </a:r>
                    <a:endParaRPr lang="en-US"/>
                  </a:p>
                </c:rich>
              </c:tx>
              <c:dLblPos val="inEnd"/>
              <c:showLegendKey val="0"/>
              <c:showVal val="1"/>
              <c:showCatName val="0"/>
              <c:showSerName val="0"/>
              <c:showPercent val="0"/>
              <c:showBubbleSize val="0"/>
            </c:dLbl>
            <c:dLbl>
              <c:idx val="2"/>
              <c:layout/>
              <c:tx>
                <c:rich>
                  <a:bodyPr/>
                  <a:lstStyle/>
                  <a:p>
                    <a:r>
                      <a:rPr lang="en-US" smtClean="0"/>
                      <a:t>52.6</a:t>
                    </a:r>
                    <a:endParaRPr lang="en-US"/>
                  </a:p>
                </c:rich>
              </c:tx>
              <c:dLblPos val="inEnd"/>
              <c:showLegendKey val="0"/>
              <c:showVal val="1"/>
              <c:showCatName val="0"/>
              <c:showSerName val="0"/>
              <c:showPercent val="0"/>
              <c:showBubbleSize val="0"/>
            </c:dLbl>
            <c:dLbl>
              <c:idx val="4"/>
              <c:layout/>
              <c:tx>
                <c:rich>
                  <a:bodyPr/>
                  <a:lstStyle/>
                  <a:p>
                    <a:r>
                      <a:rPr lang="en-US" smtClean="0"/>
                      <a:t>90.6</a:t>
                    </a:r>
                    <a:endParaRPr lang="en-US"/>
                  </a:p>
                </c:rich>
              </c:tx>
              <c:dLblPos val="inEnd"/>
              <c:showLegendKey val="0"/>
              <c:showVal val="1"/>
              <c:showCatName val="0"/>
              <c:showSerName val="0"/>
              <c:showPercent val="0"/>
              <c:showBubbleSize val="0"/>
            </c:dLbl>
            <c:dLbl>
              <c:idx val="5"/>
              <c:layout/>
              <c:tx>
                <c:rich>
                  <a:bodyPr/>
                  <a:lstStyle/>
                  <a:p>
                    <a:r>
                      <a:rPr lang="en-US" smtClean="0"/>
                      <a:t>89.1</a:t>
                    </a:r>
                    <a:endParaRPr lang="en-US"/>
                  </a:p>
                </c:rich>
              </c:tx>
              <c:dLblPos val="inEnd"/>
              <c:showLegendKey val="0"/>
              <c:showVal val="1"/>
              <c:showCatName val="0"/>
              <c:showSerName val="0"/>
              <c:showPercent val="0"/>
              <c:showBubbleSize val="0"/>
            </c:dLbl>
            <c:dLbl>
              <c:idx val="6"/>
              <c:layout/>
              <c:tx>
                <c:rich>
                  <a:bodyPr/>
                  <a:lstStyle/>
                  <a:p>
                    <a:r>
                      <a:rPr lang="en-US" smtClean="0"/>
                      <a:t>80.2</a:t>
                    </a:r>
                    <a:endParaRPr lang="en-US"/>
                  </a:p>
                </c:rich>
              </c:tx>
              <c:dLblPos val="inEnd"/>
              <c:showLegendKey val="0"/>
              <c:showVal val="1"/>
              <c:showCatName val="0"/>
              <c:showSerName val="0"/>
              <c:showPercent val="0"/>
              <c:showBubbleSize val="0"/>
            </c:dLbl>
            <c:dLbl>
              <c:idx val="8"/>
              <c:layout/>
              <c:tx>
                <c:rich>
                  <a:bodyPr/>
                  <a:lstStyle/>
                  <a:p>
                    <a:r>
                      <a:rPr lang="en-US" smtClean="0"/>
                      <a:t>48.5</a:t>
                    </a:r>
                    <a:endParaRPr lang="en-US"/>
                  </a:p>
                </c:rich>
              </c:tx>
              <c:dLblPos val="inEnd"/>
              <c:showLegendKey val="0"/>
              <c:showVal val="1"/>
              <c:showCatName val="0"/>
              <c:showSerName val="0"/>
              <c:showPercent val="0"/>
              <c:showBubbleSize val="0"/>
            </c:dLbl>
            <c:dLbl>
              <c:idx val="9"/>
              <c:layout/>
              <c:tx>
                <c:rich>
                  <a:bodyPr/>
                  <a:lstStyle/>
                  <a:p>
                    <a:r>
                      <a:rPr lang="en-US" smtClean="0"/>
                      <a:t>45.6</a:t>
                    </a:r>
                    <a:endParaRPr lang="en-US"/>
                  </a:p>
                </c:rich>
              </c:tx>
              <c:dLblPos val="inEnd"/>
              <c:showLegendKey val="0"/>
              <c:showVal val="1"/>
              <c:showCatName val="0"/>
              <c:showSerName val="0"/>
              <c:showPercent val="0"/>
              <c:showBubbleSize val="0"/>
            </c:dLbl>
            <c:dLbl>
              <c:idx val="11"/>
              <c:layout/>
              <c:tx>
                <c:rich>
                  <a:bodyPr/>
                  <a:lstStyle/>
                  <a:p>
                    <a:r>
                      <a:rPr lang="en-US" smtClean="0"/>
                      <a:t>75.4</a:t>
                    </a:r>
                    <a:endParaRPr lang="en-US"/>
                  </a:p>
                </c:rich>
              </c:tx>
              <c:dLblPos val="inEnd"/>
              <c:showLegendKey val="0"/>
              <c:showVal val="1"/>
              <c:showCatName val="0"/>
              <c:showSerName val="0"/>
              <c:showPercent val="0"/>
              <c:showBubbleSize val="0"/>
            </c:dLbl>
            <c:dLbl>
              <c:idx val="12"/>
              <c:layout/>
              <c:tx>
                <c:rich>
                  <a:bodyPr/>
                  <a:lstStyle/>
                  <a:p>
                    <a:r>
                      <a:rPr lang="en-US" smtClean="0"/>
                      <a:t>62.8</a:t>
                    </a:r>
                    <a:endParaRPr lang="en-US"/>
                  </a:p>
                </c:rich>
              </c:tx>
              <c:dLblPos val="inEnd"/>
              <c:showLegendKey val="0"/>
              <c:showVal val="1"/>
              <c:showCatName val="0"/>
              <c:showSerName val="0"/>
              <c:showPercent val="0"/>
              <c:showBubbleSize val="0"/>
            </c:dLbl>
            <c:dLbl>
              <c:idx val="14"/>
              <c:layout/>
              <c:tx>
                <c:rich>
                  <a:bodyPr/>
                  <a:lstStyle/>
                  <a:p>
                    <a:r>
                      <a:rPr lang="en-US" smtClean="0"/>
                      <a:t>84.3</a:t>
                    </a:r>
                    <a:endParaRPr lang="en-US"/>
                  </a:p>
                </c:rich>
              </c:tx>
              <c:dLblPos val="inEnd"/>
              <c:showLegendKey val="0"/>
              <c:showVal val="1"/>
              <c:showCatName val="0"/>
              <c:showSerName val="0"/>
              <c:showPercent val="0"/>
              <c:showBubbleSize val="0"/>
            </c:dLbl>
            <c:dLbl>
              <c:idx val="15"/>
              <c:layout/>
              <c:tx>
                <c:rich>
                  <a:bodyPr/>
                  <a:lstStyle/>
                  <a:p>
                    <a:r>
                      <a:rPr lang="en-US" smtClean="0"/>
                      <a:t>77.5</a:t>
                    </a:r>
                    <a:endParaRPr lang="en-US"/>
                  </a:p>
                </c:rich>
              </c:tx>
              <c:dLblPos val="inEnd"/>
              <c:showLegendKey val="0"/>
              <c:showVal val="1"/>
              <c:showCatName val="0"/>
              <c:showSerName val="0"/>
              <c:showPercent val="0"/>
              <c:showBubbleSize val="0"/>
            </c:dLbl>
            <c:numFmt formatCode="0.0" sourceLinked="0"/>
            <c:spPr>
              <a:noFill/>
              <a:ln w="40922">
                <a:noFill/>
              </a:ln>
            </c:spPr>
            <c:txPr>
              <a:bodyPr/>
              <a:lstStyle/>
              <a:p>
                <a:pPr>
                  <a:defRPr sz="1200" b="1" i="0" u="none" strike="noStrike" baseline="0">
                    <a:solidFill>
                      <a:srgbClr val="FFFFFF"/>
                    </a:solidFill>
                    <a:latin typeface="Verdana"/>
                    <a:ea typeface="Verdana"/>
                    <a:cs typeface="Verdana"/>
                  </a:defRPr>
                </a:pPr>
                <a:endParaRPr lang="sr-Latn-RS"/>
              </a:p>
            </c:txPr>
            <c:dLblPos val="inEnd"/>
            <c:showLegendKey val="0"/>
            <c:showVal val="1"/>
            <c:showCatName val="0"/>
            <c:showSerName val="0"/>
            <c:showPercent val="0"/>
            <c:showBubbleSize val="0"/>
            <c:showLeaderLines val="0"/>
          </c:dLbls>
          <c:cat>
            <c:strRef>
              <c:f>Sheet1!$B$2:$B$17</c:f>
              <c:strCache>
                <c:ptCount val="16"/>
                <c:pt idx="0">
                  <c:v>5 years</c:v>
                </c:pt>
                <c:pt idx="1">
                  <c:v>3 yers</c:v>
                </c:pt>
                <c:pt idx="2">
                  <c:v>1 year</c:v>
                </c:pt>
                <c:pt idx="4">
                  <c:v>5 years</c:v>
                </c:pt>
                <c:pt idx="5">
                  <c:v>3 years</c:v>
                </c:pt>
                <c:pt idx="6">
                  <c:v>1 year*</c:v>
                </c:pt>
                <c:pt idx="8">
                  <c:v>3 years</c:v>
                </c:pt>
                <c:pt idx="9">
                  <c:v>1 year</c:v>
                </c:pt>
                <c:pt idx="11">
                  <c:v>3 years</c:v>
                </c:pt>
                <c:pt idx="12">
                  <c:v>1 year</c:v>
                </c:pt>
                <c:pt idx="14">
                  <c:v>3 years</c:v>
                </c:pt>
                <c:pt idx="15">
                  <c:v>1 year</c:v>
                </c:pt>
              </c:strCache>
            </c:strRef>
          </c:cat>
          <c:val>
            <c:numRef>
              <c:f>Sheet1!$D$2:$D$17</c:f>
              <c:numCache>
                <c:formatCode>####.0</c:formatCode>
                <c:ptCount val="16"/>
                <c:pt idx="0">
                  <c:v>80.599999999999994</c:v>
                </c:pt>
                <c:pt idx="1">
                  <c:v>71.400000000000006</c:v>
                </c:pt>
                <c:pt idx="2">
                  <c:v>52.6</c:v>
                </c:pt>
                <c:pt idx="4">
                  <c:v>90.6</c:v>
                </c:pt>
                <c:pt idx="5">
                  <c:v>89.1</c:v>
                </c:pt>
                <c:pt idx="6">
                  <c:v>80.2</c:v>
                </c:pt>
                <c:pt idx="8">
                  <c:v>48.5</c:v>
                </c:pt>
                <c:pt idx="9">
                  <c:v>45.6</c:v>
                </c:pt>
                <c:pt idx="11">
                  <c:v>75.400000000000006</c:v>
                </c:pt>
                <c:pt idx="12">
                  <c:v>62.8</c:v>
                </c:pt>
                <c:pt idx="14">
                  <c:v>84.3</c:v>
                </c:pt>
                <c:pt idx="15">
                  <c:v>77.5</c:v>
                </c:pt>
              </c:numCache>
            </c:numRef>
          </c:val>
        </c:ser>
        <c:dLbls>
          <c:showLegendKey val="0"/>
          <c:showVal val="0"/>
          <c:showCatName val="0"/>
          <c:showSerName val="0"/>
          <c:showPercent val="0"/>
          <c:showBubbleSize val="0"/>
        </c:dLbls>
        <c:gapWidth val="45"/>
        <c:overlap val="100"/>
        <c:axId val="230454016"/>
        <c:axId val="230455552"/>
      </c:barChart>
      <c:catAx>
        <c:axId val="230454016"/>
        <c:scaling>
          <c:orientation val="minMax"/>
        </c:scaling>
        <c:delete val="0"/>
        <c:axPos val="l"/>
        <c:numFmt formatCode="General" sourceLinked="1"/>
        <c:majorTickMark val="none"/>
        <c:minorTickMark val="none"/>
        <c:tickLblPos val="nextTo"/>
        <c:spPr>
          <a:ln w="5115">
            <a:solidFill>
              <a:srgbClr val="C0C0C0"/>
            </a:solidFill>
            <a:prstDash val="solid"/>
          </a:ln>
        </c:spPr>
        <c:txPr>
          <a:bodyPr rot="0" vert="horz"/>
          <a:lstStyle/>
          <a:p>
            <a:pPr>
              <a:defRPr sz="1200" b="1" i="0" u="none" strike="noStrike" baseline="0">
                <a:solidFill>
                  <a:srgbClr val="000080"/>
                </a:solidFill>
                <a:latin typeface="Verdana"/>
                <a:ea typeface="Verdana"/>
                <a:cs typeface="Verdana"/>
              </a:defRPr>
            </a:pPr>
            <a:endParaRPr lang="sr-Latn-RS"/>
          </a:p>
        </c:txPr>
        <c:crossAx val="230455552"/>
        <c:crosses val="autoZero"/>
        <c:auto val="1"/>
        <c:lblAlgn val="ctr"/>
        <c:lblOffset val="100"/>
        <c:tickLblSkip val="1"/>
        <c:tickMarkSkip val="1"/>
        <c:noMultiLvlLbl val="0"/>
      </c:catAx>
      <c:valAx>
        <c:axId val="230455552"/>
        <c:scaling>
          <c:orientation val="minMax"/>
          <c:max val="100"/>
        </c:scaling>
        <c:delete val="0"/>
        <c:axPos val="b"/>
        <c:numFmt formatCode="0" sourceLinked="0"/>
        <c:majorTickMark val="none"/>
        <c:minorTickMark val="none"/>
        <c:tickLblPos val="nextTo"/>
        <c:spPr>
          <a:ln w="5115">
            <a:solidFill>
              <a:srgbClr val="C0C0C0"/>
            </a:solidFill>
            <a:prstDash val="solid"/>
          </a:ln>
        </c:spPr>
        <c:txPr>
          <a:bodyPr rot="0" vert="horz"/>
          <a:lstStyle/>
          <a:p>
            <a:pPr>
              <a:defRPr sz="1000" b="0" i="1" u="none" strike="noStrike" baseline="0">
                <a:solidFill>
                  <a:srgbClr val="000080"/>
                </a:solidFill>
                <a:latin typeface="Verdana"/>
                <a:ea typeface="Verdana"/>
                <a:cs typeface="Verdana"/>
              </a:defRPr>
            </a:pPr>
            <a:endParaRPr lang="sr-Latn-RS"/>
          </a:p>
        </c:txPr>
        <c:crossAx val="230454016"/>
        <c:crosses val="autoZero"/>
        <c:crossBetween val="between"/>
        <c:majorUnit val="20"/>
      </c:valAx>
      <c:spPr>
        <a:noFill/>
        <a:ln w="40922">
          <a:noFill/>
        </a:ln>
      </c:spPr>
    </c:plotArea>
    <c:plotVisOnly val="1"/>
    <c:dispBlanksAs val="gap"/>
    <c:showDLblsOverMax val="0"/>
  </c:chart>
  <c:spPr>
    <a:noFill/>
    <a:ln>
      <a:noFill/>
    </a:ln>
  </c:spPr>
  <c:txPr>
    <a:bodyPr/>
    <a:lstStyle/>
    <a:p>
      <a:pPr>
        <a:defRPr sz="1289" b="0" i="0" u="none" strike="noStrike" baseline="0">
          <a:solidFill>
            <a:srgbClr val="000000"/>
          </a:solidFill>
          <a:latin typeface="Verdana"/>
          <a:ea typeface="Verdana"/>
          <a:cs typeface="Verdana"/>
        </a:defRPr>
      </a:pPr>
      <a:endParaRPr lang="sr-Latn-RS"/>
    </a:p>
  </c:txPr>
  <c:externalData r:id="rId1">
    <c:autoUpdate val="0"/>
  </c:externalData>
  <c:userShapes r:id="rId2"/>
</c:chartSpace>
</file>

<file path=ppt/charts/chart9.xml><?xml version="1.0" encoding="utf-8"?>
<c:chartSpace xmlns:c="http://schemas.openxmlformats.org/drawingml/2006/chart" xmlns:a="http://schemas.openxmlformats.org/drawingml/2006/main" xmlns:r="http://schemas.openxmlformats.org/officeDocument/2006/relationships">
  <c:date1904 val="0"/>
  <c:lang val="hr-H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32421052631579816"/>
          <c:y val="2.9925187032418948E-2"/>
          <c:w val="0.58137252767710457"/>
          <c:h val="0.91271820448879992"/>
        </c:manualLayout>
      </c:layout>
      <c:barChart>
        <c:barDir val="bar"/>
        <c:grouping val="clustered"/>
        <c:varyColors val="0"/>
        <c:ser>
          <c:idx val="2"/>
          <c:order val="0"/>
          <c:tx>
            <c:strRef>
              <c:f>Sheet1!$C$1</c:f>
              <c:strCache>
                <c:ptCount val="1"/>
                <c:pt idx="0">
                  <c:v>tasso di disoccupazione</c:v>
                </c:pt>
              </c:strCache>
            </c:strRef>
          </c:tx>
          <c:spPr>
            <a:gradFill rotWithShape="0">
              <a:gsLst>
                <a:gs pos="0">
                  <a:srgbClr val="FF0000"/>
                </a:gs>
                <a:gs pos="100000">
                  <a:srgbClr val="FF0000">
                    <a:gamma/>
                    <a:shade val="66275"/>
                    <a:invGamma/>
                  </a:srgbClr>
                </a:gs>
              </a:gsLst>
              <a:lin ang="0" scaled="1"/>
            </a:gradFill>
            <a:ln w="39200">
              <a:noFill/>
            </a:ln>
          </c:spPr>
          <c:invertIfNegative val="0"/>
          <c:dLbls>
            <c:dLbl>
              <c:idx val="0"/>
              <c:layout/>
              <c:tx>
                <c:rich>
                  <a:bodyPr/>
                  <a:lstStyle/>
                  <a:p>
                    <a:r>
                      <a:rPr lang="en-US" smtClean="0"/>
                      <a:t>8.2</a:t>
                    </a:r>
                    <a:endParaRPr lang="en-US"/>
                  </a:p>
                </c:rich>
              </c:tx>
              <c:dLblPos val="inEnd"/>
              <c:showLegendKey val="0"/>
              <c:showVal val="1"/>
              <c:showCatName val="0"/>
              <c:showSerName val="0"/>
              <c:showPercent val="0"/>
              <c:showBubbleSize val="0"/>
            </c:dLbl>
            <c:dLbl>
              <c:idx val="1"/>
              <c:layout/>
              <c:tx>
                <c:rich>
                  <a:bodyPr/>
                  <a:lstStyle/>
                  <a:p>
                    <a:r>
                      <a:rPr lang="en-US" smtClean="0"/>
                      <a:t>10.0</a:t>
                    </a:r>
                    <a:endParaRPr lang="en-US"/>
                  </a:p>
                </c:rich>
              </c:tx>
              <c:dLblPos val="inEnd"/>
              <c:showLegendKey val="0"/>
              <c:showVal val="1"/>
              <c:showCatName val="0"/>
              <c:showSerName val="0"/>
              <c:showPercent val="0"/>
              <c:showBubbleSize val="0"/>
            </c:dLbl>
            <c:dLbl>
              <c:idx val="2"/>
              <c:layout/>
              <c:tx>
                <c:rich>
                  <a:bodyPr/>
                  <a:lstStyle/>
                  <a:p>
                    <a:r>
                      <a:rPr lang="en-US" smtClean="0"/>
                      <a:t>17.8</a:t>
                    </a:r>
                    <a:endParaRPr lang="en-US"/>
                  </a:p>
                </c:rich>
              </c:tx>
              <c:dLblPos val="inEnd"/>
              <c:showLegendKey val="0"/>
              <c:showVal val="1"/>
              <c:showCatName val="0"/>
              <c:showSerName val="0"/>
              <c:showPercent val="0"/>
              <c:showBubbleSize val="0"/>
            </c:dLbl>
            <c:dLbl>
              <c:idx val="4"/>
              <c:layout/>
              <c:tx>
                <c:rich>
                  <a:bodyPr/>
                  <a:lstStyle/>
                  <a:p>
                    <a:r>
                      <a:rPr lang="en-US" smtClean="0"/>
                      <a:t>5.4</a:t>
                    </a:r>
                    <a:endParaRPr lang="en-US"/>
                  </a:p>
                </c:rich>
              </c:tx>
              <c:dLblPos val="inEnd"/>
              <c:showLegendKey val="0"/>
              <c:showVal val="1"/>
              <c:showCatName val="0"/>
              <c:showSerName val="0"/>
              <c:showPercent val="0"/>
              <c:showBubbleSize val="0"/>
            </c:dLbl>
            <c:dLbl>
              <c:idx val="5"/>
              <c:layout/>
              <c:tx>
                <c:rich>
                  <a:bodyPr/>
                  <a:lstStyle/>
                  <a:p>
                    <a:r>
                      <a:rPr lang="en-US" smtClean="0"/>
                      <a:t>6.2</a:t>
                    </a:r>
                    <a:endParaRPr lang="en-US"/>
                  </a:p>
                </c:rich>
              </c:tx>
              <c:dLblPos val="inEnd"/>
              <c:showLegendKey val="0"/>
              <c:showVal val="1"/>
              <c:showCatName val="0"/>
              <c:showSerName val="0"/>
              <c:showPercent val="0"/>
              <c:showBubbleSize val="0"/>
            </c:dLbl>
            <c:dLbl>
              <c:idx val="8"/>
              <c:layout/>
              <c:tx>
                <c:rich>
                  <a:bodyPr/>
                  <a:lstStyle/>
                  <a:p>
                    <a:r>
                      <a:rPr lang="en-US" smtClean="0"/>
                      <a:t>3.8</a:t>
                    </a:r>
                    <a:endParaRPr lang="en-US"/>
                  </a:p>
                </c:rich>
              </c:tx>
              <c:dLblPos val="inEnd"/>
              <c:showLegendKey val="0"/>
              <c:showVal val="1"/>
              <c:showCatName val="0"/>
              <c:showSerName val="0"/>
              <c:showPercent val="0"/>
              <c:showBubbleSize val="0"/>
            </c:dLbl>
            <c:dLbl>
              <c:idx val="9"/>
              <c:layout/>
              <c:tx>
                <c:rich>
                  <a:bodyPr/>
                  <a:lstStyle/>
                  <a:p>
                    <a:r>
                      <a:rPr lang="en-US" smtClean="0"/>
                      <a:t>8.6</a:t>
                    </a:r>
                    <a:endParaRPr lang="en-US"/>
                  </a:p>
                </c:rich>
              </c:tx>
              <c:dLblPos val="inEnd"/>
              <c:showLegendKey val="0"/>
              <c:showVal val="1"/>
              <c:showCatName val="0"/>
              <c:showSerName val="0"/>
              <c:showPercent val="0"/>
              <c:showBubbleSize val="0"/>
            </c:dLbl>
            <c:dLbl>
              <c:idx val="11"/>
              <c:layout/>
              <c:tx>
                <c:rich>
                  <a:bodyPr/>
                  <a:lstStyle/>
                  <a:p>
                    <a:r>
                      <a:rPr lang="en-US" smtClean="0"/>
                      <a:t>7.3</a:t>
                    </a:r>
                    <a:endParaRPr lang="en-US"/>
                  </a:p>
                </c:rich>
              </c:tx>
              <c:dLblPos val="inEnd"/>
              <c:showLegendKey val="0"/>
              <c:showVal val="1"/>
              <c:showCatName val="0"/>
              <c:showSerName val="0"/>
              <c:showPercent val="0"/>
              <c:showBubbleSize val="0"/>
            </c:dLbl>
            <c:dLbl>
              <c:idx val="12"/>
              <c:layout/>
              <c:tx>
                <c:rich>
                  <a:bodyPr/>
                  <a:lstStyle/>
                  <a:p>
                    <a:r>
                      <a:rPr lang="en-US" smtClean="0"/>
                      <a:t>10.8</a:t>
                    </a:r>
                    <a:endParaRPr lang="en-US"/>
                  </a:p>
                </c:rich>
              </c:tx>
              <c:dLblPos val="inEnd"/>
              <c:showLegendKey val="0"/>
              <c:showVal val="1"/>
              <c:showCatName val="0"/>
              <c:showSerName val="0"/>
              <c:showPercent val="0"/>
              <c:showBubbleSize val="0"/>
            </c:dLbl>
            <c:dLbl>
              <c:idx val="14"/>
              <c:layout/>
              <c:tx>
                <c:rich>
                  <a:bodyPr/>
                  <a:lstStyle/>
                  <a:p>
                    <a:r>
                      <a:rPr lang="en-US" smtClean="0"/>
                      <a:t>9.9</a:t>
                    </a:r>
                    <a:endParaRPr lang="en-US"/>
                  </a:p>
                </c:rich>
              </c:tx>
              <c:dLblPos val="inEnd"/>
              <c:showLegendKey val="0"/>
              <c:showVal val="1"/>
              <c:showCatName val="0"/>
              <c:showSerName val="0"/>
              <c:showPercent val="0"/>
              <c:showBubbleSize val="0"/>
            </c:dLbl>
            <c:dLbl>
              <c:idx val="15"/>
              <c:layout/>
              <c:tx>
                <c:rich>
                  <a:bodyPr/>
                  <a:lstStyle/>
                  <a:p>
                    <a:r>
                      <a:rPr lang="en-US" smtClean="0"/>
                      <a:t>11.3</a:t>
                    </a:r>
                    <a:endParaRPr lang="en-US"/>
                  </a:p>
                </c:rich>
              </c:tx>
              <c:dLblPos val="inEnd"/>
              <c:showLegendKey val="0"/>
              <c:showVal val="1"/>
              <c:showCatName val="0"/>
              <c:showSerName val="0"/>
              <c:showPercent val="0"/>
              <c:showBubbleSize val="0"/>
            </c:dLbl>
            <c:numFmt formatCode="0.0" sourceLinked="0"/>
            <c:spPr>
              <a:noFill/>
              <a:ln w="39200">
                <a:noFill/>
              </a:ln>
            </c:spPr>
            <c:txPr>
              <a:bodyPr/>
              <a:lstStyle/>
              <a:p>
                <a:pPr>
                  <a:defRPr sz="1200" b="1" i="0" u="none" strike="noStrike" baseline="0">
                    <a:solidFill>
                      <a:srgbClr val="FFFFFF"/>
                    </a:solidFill>
                    <a:latin typeface="Verdana"/>
                    <a:ea typeface="Verdana"/>
                    <a:cs typeface="Verdana"/>
                  </a:defRPr>
                </a:pPr>
                <a:endParaRPr lang="sr-Latn-RS"/>
              </a:p>
            </c:txPr>
            <c:dLblPos val="inEnd"/>
            <c:showLegendKey val="0"/>
            <c:showVal val="1"/>
            <c:showCatName val="0"/>
            <c:showSerName val="0"/>
            <c:showPercent val="0"/>
            <c:showBubbleSize val="0"/>
            <c:showLeaderLines val="0"/>
          </c:dLbls>
          <c:cat>
            <c:strRef>
              <c:f>Sheet1!$B$2:$B$17</c:f>
              <c:strCache>
                <c:ptCount val="16"/>
                <c:pt idx="0">
                  <c:v>5 years</c:v>
                </c:pt>
                <c:pt idx="1">
                  <c:v>3 yers</c:v>
                </c:pt>
                <c:pt idx="2">
                  <c:v>1 year</c:v>
                </c:pt>
                <c:pt idx="4">
                  <c:v>5 years</c:v>
                </c:pt>
                <c:pt idx="5">
                  <c:v>3 years</c:v>
                </c:pt>
                <c:pt idx="6">
                  <c:v>1 year*</c:v>
                </c:pt>
                <c:pt idx="8">
                  <c:v>3 years</c:v>
                </c:pt>
                <c:pt idx="9">
                  <c:v>1 year</c:v>
                </c:pt>
                <c:pt idx="11">
                  <c:v>3 years</c:v>
                </c:pt>
                <c:pt idx="12">
                  <c:v>1 year</c:v>
                </c:pt>
                <c:pt idx="14">
                  <c:v>3 years</c:v>
                </c:pt>
                <c:pt idx="15">
                  <c:v>1 year</c:v>
                </c:pt>
              </c:strCache>
            </c:strRef>
          </c:cat>
          <c:val>
            <c:numRef>
              <c:f>Sheet1!$C$2:$C$17</c:f>
              <c:numCache>
                <c:formatCode>####.0</c:formatCode>
                <c:ptCount val="16"/>
                <c:pt idx="0">
                  <c:v>8.2000000000000011</c:v>
                </c:pt>
                <c:pt idx="1">
                  <c:v>10</c:v>
                </c:pt>
                <c:pt idx="2">
                  <c:v>17.8</c:v>
                </c:pt>
                <c:pt idx="4">
                  <c:v>5.4</c:v>
                </c:pt>
                <c:pt idx="5">
                  <c:v>6.2</c:v>
                </c:pt>
                <c:pt idx="8">
                  <c:v>3.8</c:v>
                </c:pt>
                <c:pt idx="9">
                  <c:v>8.6</c:v>
                </c:pt>
                <c:pt idx="11">
                  <c:v>7.3</c:v>
                </c:pt>
                <c:pt idx="12">
                  <c:v>10.8</c:v>
                </c:pt>
                <c:pt idx="14">
                  <c:v>9.9</c:v>
                </c:pt>
                <c:pt idx="15">
                  <c:v>11.3</c:v>
                </c:pt>
              </c:numCache>
            </c:numRef>
          </c:val>
        </c:ser>
        <c:dLbls>
          <c:showLegendKey val="0"/>
          <c:showVal val="0"/>
          <c:showCatName val="0"/>
          <c:showSerName val="0"/>
          <c:showPercent val="0"/>
          <c:showBubbleSize val="0"/>
        </c:dLbls>
        <c:gapWidth val="40"/>
        <c:axId val="230576512"/>
        <c:axId val="230578048"/>
      </c:barChart>
      <c:catAx>
        <c:axId val="230576512"/>
        <c:scaling>
          <c:orientation val="minMax"/>
        </c:scaling>
        <c:delete val="0"/>
        <c:axPos val="l"/>
        <c:numFmt formatCode="General" sourceLinked="1"/>
        <c:majorTickMark val="none"/>
        <c:minorTickMark val="none"/>
        <c:tickLblPos val="nextTo"/>
        <c:spPr>
          <a:ln w="4900">
            <a:solidFill>
              <a:srgbClr val="C0C0C0"/>
            </a:solidFill>
            <a:prstDash val="solid"/>
          </a:ln>
        </c:spPr>
        <c:txPr>
          <a:bodyPr rot="0" vert="horz"/>
          <a:lstStyle/>
          <a:p>
            <a:pPr>
              <a:defRPr sz="1200" b="1" i="0" u="none" strike="noStrike" baseline="0">
                <a:solidFill>
                  <a:srgbClr val="000080"/>
                </a:solidFill>
                <a:latin typeface="Verdana"/>
                <a:ea typeface="Verdana"/>
                <a:cs typeface="Verdana"/>
              </a:defRPr>
            </a:pPr>
            <a:endParaRPr lang="sr-Latn-RS"/>
          </a:p>
        </c:txPr>
        <c:crossAx val="230578048"/>
        <c:crosses val="autoZero"/>
        <c:auto val="0"/>
        <c:lblAlgn val="ctr"/>
        <c:lblOffset val="100"/>
        <c:tickLblSkip val="1"/>
        <c:tickMarkSkip val="1"/>
        <c:noMultiLvlLbl val="0"/>
      </c:catAx>
      <c:valAx>
        <c:axId val="230578048"/>
        <c:scaling>
          <c:orientation val="minMax"/>
          <c:max val="20"/>
          <c:min val="0"/>
        </c:scaling>
        <c:delete val="0"/>
        <c:axPos val="b"/>
        <c:numFmt formatCode="0" sourceLinked="0"/>
        <c:majorTickMark val="none"/>
        <c:minorTickMark val="none"/>
        <c:tickLblPos val="nextTo"/>
        <c:spPr>
          <a:ln w="4900">
            <a:solidFill>
              <a:srgbClr val="C0C0C0"/>
            </a:solidFill>
            <a:prstDash val="solid"/>
          </a:ln>
        </c:spPr>
        <c:txPr>
          <a:bodyPr rot="0" vert="horz"/>
          <a:lstStyle/>
          <a:p>
            <a:pPr>
              <a:defRPr sz="1000" b="0" i="1" u="none" strike="noStrike" baseline="0">
                <a:solidFill>
                  <a:srgbClr val="000080"/>
                </a:solidFill>
                <a:latin typeface="Verdana"/>
                <a:ea typeface="Verdana"/>
                <a:cs typeface="Verdana"/>
              </a:defRPr>
            </a:pPr>
            <a:endParaRPr lang="sr-Latn-RS"/>
          </a:p>
        </c:txPr>
        <c:crossAx val="230576512"/>
        <c:crosses val="autoZero"/>
        <c:crossBetween val="between"/>
        <c:majorUnit val="5"/>
        <c:minorUnit val="1"/>
      </c:valAx>
      <c:spPr>
        <a:noFill/>
        <a:ln w="39200">
          <a:noFill/>
        </a:ln>
      </c:spPr>
    </c:plotArea>
    <c:plotVisOnly val="1"/>
    <c:dispBlanksAs val="gap"/>
    <c:showDLblsOverMax val="0"/>
  </c:chart>
  <c:spPr>
    <a:noFill/>
    <a:ln>
      <a:noFill/>
    </a:ln>
  </c:spPr>
  <c:txPr>
    <a:bodyPr/>
    <a:lstStyle/>
    <a:p>
      <a:pPr>
        <a:defRPr sz="1235" b="1" i="0" u="none" strike="noStrike" baseline="0">
          <a:solidFill>
            <a:srgbClr val="000080"/>
          </a:solidFill>
          <a:latin typeface="Verdana"/>
          <a:ea typeface="Verdana"/>
          <a:cs typeface="Verdana"/>
        </a:defRPr>
      </a:pPr>
      <a:endParaRPr lang="sr-Latn-RS"/>
    </a:p>
  </c:txPr>
  <c:externalData r:id="rId1">
    <c:autoUpdate val="0"/>
  </c:externalData>
</c:chartSpace>
</file>

<file path=ppt/drawings/drawing1.xml><?xml version="1.0" encoding="utf-8"?>
<c:userShapes xmlns:c="http://schemas.openxmlformats.org/drawingml/2006/chart">
  <cdr:relSizeAnchor xmlns:cdr="http://schemas.openxmlformats.org/drawingml/2006/chartDrawing">
    <cdr:from>
      <cdr:x>0.533</cdr:x>
      <cdr:y>0.44475</cdr:y>
    </cdr:from>
    <cdr:to>
      <cdr:x>0.541</cdr:x>
      <cdr:y>0.494</cdr:y>
    </cdr:to>
    <cdr:sp macro="" textlink="">
      <cdr:nvSpPr>
        <cdr:cNvPr id="1029" name="Text Box 5"/>
        <cdr:cNvSpPr txBox="1">
          <a:spLocks xmlns:a="http://schemas.openxmlformats.org/drawingml/2006/main" noChangeArrowheads="1"/>
        </cdr:cNvSpPr>
      </cdr:nvSpPr>
      <cdr:spPr bwMode="auto">
        <a:xfrm xmlns:a="http://schemas.openxmlformats.org/drawingml/2006/main">
          <a:off x="2518105" y="1550465"/>
          <a:ext cx="37795" cy="171693"/>
        </a:xfrm>
        <a:prstGeom xmlns:a="http://schemas.openxmlformats.org/drawingml/2006/main" prst="rect">
          <a:avLst/>
        </a:prstGeom>
        <a:noFill xmlns:a="http://schemas.openxmlformats.org/drawingml/2006/main"/>
        <a:ln xmlns:a="http://schemas.openxmlformats.org/drawingml/2006/main" w="9525">
          <a:noFill/>
          <a:miter lim="800000"/>
          <a:headEnd/>
          <a:tailEnd/>
        </a:ln>
        <a:effectLst xmlns:a="http://schemas.openxmlformats.org/drawingml/2006/main"/>
      </cdr:spPr>
    </cdr:sp>
  </cdr:relSizeAnchor>
</c:userShapes>
</file>

<file path=ppt/drawings/drawing2.xml><?xml version="1.0" encoding="utf-8"?>
<c:userShapes xmlns:c="http://schemas.openxmlformats.org/drawingml/2006/chart">
  <cdr:relSizeAnchor xmlns:cdr="http://schemas.openxmlformats.org/drawingml/2006/chartDrawing">
    <cdr:from>
      <cdr:x>0.60275</cdr:x>
      <cdr:y>0.38075</cdr:y>
    </cdr:from>
    <cdr:to>
      <cdr:x>0.61025</cdr:x>
      <cdr:y>0.4305</cdr:y>
    </cdr:to>
    <cdr:sp macro="" textlink="">
      <cdr:nvSpPr>
        <cdr:cNvPr id="1029" name="Text Box 5"/>
        <cdr:cNvSpPr txBox="1">
          <a:spLocks xmlns:a="http://schemas.openxmlformats.org/drawingml/2006/main" noChangeArrowheads="1"/>
        </cdr:cNvSpPr>
      </cdr:nvSpPr>
      <cdr:spPr bwMode="auto">
        <a:xfrm xmlns:a="http://schemas.openxmlformats.org/drawingml/2006/main">
          <a:off x="3037091" y="1312845"/>
          <a:ext cx="37791" cy="171541"/>
        </a:xfrm>
        <a:prstGeom xmlns:a="http://schemas.openxmlformats.org/drawingml/2006/main" prst="rect">
          <a:avLst/>
        </a:prstGeom>
        <a:noFill xmlns:a="http://schemas.openxmlformats.org/drawingml/2006/main"/>
        <a:ln xmlns:a="http://schemas.openxmlformats.org/drawingml/2006/main" w="9525">
          <a:noFill/>
          <a:miter lim="800000"/>
          <a:headEnd/>
          <a:tailEnd/>
        </a:ln>
        <a:effectLst xmlns:a="http://schemas.openxmlformats.org/drawingml/2006/main"/>
      </cdr:spPr>
    </cdr:sp>
  </cdr:relSizeAnchor>
</c:userShapes>
</file>

<file path=ppt/drawings/drawing3.xml><?xml version="1.0" encoding="utf-8"?>
<c:userShapes xmlns:c="http://schemas.openxmlformats.org/drawingml/2006/chart">
  <cdr:relSizeAnchor xmlns:cdr="http://schemas.openxmlformats.org/drawingml/2006/chartDrawing">
    <cdr:from>
      <cdr:x>0</cdr:x>
      <cdr:y>0.43956</cdr:y>
    </cdr:from>
    <cdr:to>
      <cdr:x>0.1666</cdr:x>
      <cdr:y>0.62637</cdr:y>
    </cdr:to>
    <cdr:sp macro="" textlink="">
      <cdr:nvSpPr>
        <cdr:cNvPr id="2" name="Segnaposto testo 50"/>
        <cdr:cNvSpPr>
          <a:spLocks xmlns:a="http://schemas.openxmlformats.org/drawingml/2006/main" noGrp="1"/>
        </cdr:cNvSpPr>
      </cdr:nvSpPr>
      <cdr:spPr>
        <a:xfrm xmlns:a="http://schemas.openxmlformats.org/drawingml/2006/main">
          <a:off x="-720081" y="2880320"/>
          <a:ext cx="1331639" cy="1224112"/>
        </a:xfrm>
        <a:prstGeom xmlns:a="http://schemas.openxmlformats.org/drawingml/2006/main" prst="rect">
          <a:avLst/>
        </a:prstGeom>
      </cdr:spPr>
      <cdr:txBody>
        <a:bodyPr xmlns:a="http://schemas.openxmlformats.org/drawingml/2006/main"/>
        <a:lstStyle xmlns:a="http://schemas.openxmlformats.org/drawingml/2006/main">
          <a:lvl1pPr marL="0" indent="0" algn="l" defTabSz="914400" rtl="0" eaLnBrk="1" latinLnBrk="0" hangingPunct="1">
            <a:spcBef>
              <a:spcPts val="0"/>
            </a:spcBef>
            <a:buFont typeface="Arial" pitchFamily="34" charset="0"/>
            <a:buNone/>
            <a:defRPr sz="1000" kern="1200">
              <a:solidFill>
                <a:srgbClr val="290893"/>
              </a:solidFill>
              <a:latin typeface="Verdana" pitchFamily="34" charset="0"/>
            </a:defRPr>
          </a:lvl1pPr>
          <a:lvl2pPr marL="742950" indent="-285750" algn="l" defTabSz="914400" rtl="0" eaLnBrk="1" latinLnBrk="0" hangingPunct="1">
            <a:spcBef>
              <a:spcPct val="20000"/>
            </a:spcBef>
            <a:buFont typeface="Arial" pitchFamily="34" charset="0"/>
            <a:buChar char="–"/>
            <a:defRPr sz="1000" kern="1200">
              <a:solidFill>
                <a:sysClr val="windowText" lastClr="000000"/>
              </a:solidFill>
              <a:latin typeface="Verdana" pitchFamily="34" charset="0"/>
            </a:defRPr>
          </a:lvl2pPr>
          <a:lvl3pPr marL="1143000" indent="-228600" algn="l" defTabSz="914400" rtl="0" eaLnBrk="1" latinLnBrk="0" hangingPunct="1">
            <a:spcBef>
              <a:spcPct val="20000"/>
            </a:spcBef>
            <a:buFont typeface="Arial" pitchFamily="34" charset="0"/>
            <a:buChar char="•"/>
            <a:defRPr sz="1000" kern="1200">
              <a:solidFill>
                <a:sysClr val="windowText" lastClr="000000"/>
              </a:solidFill>
              <a:latin typeface="Verdana" pitchFamily="34" charset="0"/>
            </a:defRPr>
          </a:lvl3pPr>
          <a:lvl4pPr marL="1600200" indent="-228600" algn="l" defTabSz="914400" rtl="0" eaLnBrk="1" latinLnBrk="0" hangingPunct="1">
            <a:spcBef>
              <a:spcPct val="20000"/>
            </a:spcBef>
            <a:buFont typeface="Arial" pitchFamily="34" charset="0"/>
            <a:buChar char="–"/>
            <a:defRPr sz="1000" kern="1200">
              <a:solidFill>
                <a:sysClr val="windowText" lastClr="000000"/>
              </a:solidFill>
              <a:latin typeface="Verdana" pitchFamily="34" charset="0"/>
            </a:defRPr>
          </a:lvl4pPr>
          <a:lvl5pPr marL="2057400" indent="-228600" algn="l" defTabSz="914400" rtl="0" eaLnBrk="1" latinLnBrk="0" hangingPunct="1">
            <a:spcBef>
              <a:spcPct val="20000"/>
            </a:spcBef>
            <a:buFont typeface="Arial" pitchFamily="34" charset="0"/>
            <a:buChar char="»"/>
            <a:defRPr sz="1000" kern="1200">
              <a:solidFill>
                <a:sysClr val="windowText" lastClr="000000"/>
              </a:solidFill>
              <a:latin typeface="Verdana" pitchFamily="34" charset="0"/>
            </a:defRPr>
          </a:lvl5pPr>
          <a:lvl6pPr marL="2514600" indent="-228600" algn="l" defTabSz="914400" rtl="0" eaLnBrk="1" latinLnBrk="0" hangingPunct="1">
            <a:spcBef>
              <a:spcPct val="20000"/>
            </a:spcBef>
            <a:buFont typeface="Arial" pitchFamily="34" charset="0"/>
            <a:buChar char="•"/>
            <a:defRPr sz="2000" kern="1200">
              <a:solidFill>
                <a:sysClr val="windowText" lastClr="000000"/>
              </a:solidFill>
              <a:latin typeface="Calibri"/>
            </a:defRPr>
          </a:lvl6pPr>
          <a:lvl7pPr marL="2971800" indent="-228600" algn="l" defTabSz="914400" rtl="0" eaLnBrk="1" latinLnBrk="0" hangingPunct="1">
            <a:spcBef>
              <a:spcPct val="20000"/>
            </a:spcBef>
            <a:buFont typeface="Arial" pitchFamily="34" charset="0"/>
            <a:buChar char="•"/>
            <a:defRPr sz="2000" kern="1200">
              <a:solidFill>
                <a:sysClr val="windowText" lastClr="000000"/>
              </a:solidFill>
              <a:latin typeface="Calibri"/>
            </a:defRPr>
          </a:lvl7pPr>
          <a:lvl8pPr marL="3429000" indent="-228600" algn="l" defTabSz="914400" rtl="0" eaLnBrk="1" latinLnBrk="0" hangingPunct="1">
            <a:spcBef>
              <a:spcPct val="20000"/>
            </a:spcBef>
            <a:buFont typeface="Arial" pitchFamily="34" charset="0"/>
            <a:buChar char="•"/>
            <a:defRPr sz="2000" kern="1200">
              <a:solidFill>
                <a:sysClr val="windowText" lastClr="000000"/>
              </a:solidFill>
              <a:latin typeface="Calibri"/>
            </a:defRPr>
          </a:lvl8pPr>
          <a:lvl9pPr marL="3886200" indent="-228600" algn="l" defTabSz="914400" rtl="0" eaLnBrk="1" latinLnBrk="0" hangingPunct="1">
            <a:spcBef>
              <a:spcPct val="20000"/>
            </a:spcBef>
            <a:buFont typeface="Arial" pitchFamily="34" charset="0"/>
            <a:buChar char="•"/>
            <a:defRPr sz="2000" kern="1200">
              <a:solidFill>
                <a:sysClr val="windowText" lastClr="000000"/>
              </a:solidFill>
              <a:latin typeface="Calibri"/>
            </a:defRPr>
          </a:lvl9pPr>
        </a:lstStyle>
        <a:p xmlns:a="http://schemas.openxmlformats.org/drawingml/2006/main">
          <a:endParaRPr lang="it-IT" dirty="0"/>
        </a:p>
      </cdr:txBody>
    </cdr:sp>
  </cdr:relSizeAnchor>
</c:userShapes>
</file>

<file path=ppt/drawings/drawing4.xml><?xml version="1.0" encoding="utf-8"?>
<c:userShapes xmlns:c="http://schemas.openxmlformats.org/drawingml/2006/chart">
  <cdr:relSizeAnchor xmlns:cdr="http://schemas.openxmlformats.org/drawingml/2006/chartDrawing">
    <cdr:from>
      <cdr:x>0.60275</cdr:x>
      <cdr:y>0.38075</cdr:y>
    </cdr:from>
    <cdr:to>
      <cdr:x>0.61025</cdr:x>
      <cdr:y>0.4305</cdr:y>
    </cdr:to>
    <cdr:sp macro="" textlink="">
      <cdr:nvSpPr>
        <cdr:cNvPr id="1029" name="Text Box 5"/>
        <cdr:cNvSpPr txBox="1">
          <a:spLocks xmlns:a="http://schemas.openxmlformats.org/drawingml/2006/main" noChangeArrowheads="1"/>
        </cdr:cNvSpPr>
      </cdr:nvSpPr>
      <cdr:spPr bwMode="auto">
        <a:xfrm xmlns:a="http://schemas.openxmlformats.org/drawingml/2006/main">
          <a:off x="3037091" y="1312845"/>
          <a:ext cx="37791" cy="171541"/>
        </a:xfrm>
        <a:prstGeom xmlns:a="http://schemas.openxmlformats.org/drawingml/2006/main" prst="rect">
          <a:avLst/>
        </a:prstGeom>
        <a:noFill xmlns:a="http://schemas.openxmlformats.org/drawingml/2006/main"/>
        <a:ln xmlns:a="http://schemas.openxmlformats.org/drawingml/2006/main" w="9525">
          <a:noFill/>
          <a:miter lim="800000"/>
          <a:headEnd/>
          <a:tailEnd/>
        </a:ln>
        <a:effectLst xmlns:a="http://schemas.openxmlformats.org/drawingml/2006/main"/>
      </cdr:spPr>
    </cdr:sp>
  </cdr:relSizeAnchor>
</c:userShapes>
</file>

<file path=ppt/drawings/drawing5.xml><?xml version="1.0" encoding="utf-8"?>
<c:userShapes xmlns:c="http://schemas.openxmlformats.org/drawingml/2006/chart">
  <cdr:relSizeAnchor xmlns:cdr="http://schemas.openxmlformats.org/drawingml/2006/chartDrawing">
    <cdr:from>
      <cdr:x>0.53675</cdr:x>
      <cdr:y>0.36725</cdr:y>
    </cdr:from>
    <cdr:to>
      <cdr:x>0.54475</cdr:x>
      <cdr:y>0.4165</cdr:y>
    </cdr:to>
    <cdr:sp macro="" textlink="">
      <cdr:nvSpPr>
        <cdr:cNvPr id="1029" name="Text Box 5"/>
        <cdr:cNvSpPr txBox="1">
          <a:spLocks xmlns:a="http://schemas.openxmlformats.org/drawingml/2006/main" noChangeArrowheads="1"/>
        </cdr:cNvSpPr>
      </cdr:nvSpPr>
      <cdr:spPr bwMode="auto">
        <a:xfrm xmlns:a="http://schemas.openxmlformats.org/drawingml/2006/main">
          <a:off x="2535822" y="1280289"/>
          <a:ext cx="37795" cy="171692"/>
        </a:xfrm>
        <a:prstGeom xmlns:a="http://schemas.openxmlformats.org/drawingml/2006/main" prst="rect">
          <a:avLst/>
        </a:prstGeom>
        <a:noFill xmlns:a="http://schemas.openxmlformats.org/drawingml/2006/main"/>
        <a:ln xmlns:a="http://schemas.openxmlformats.org/drawingml/2006/main" w="9525">
          <a:noFill/>
          <a:miter lim="800000"/>
          <a:headEnd/>
          <a:tailEnd/>
        </a:ln>
        <a:effectLst xmlns:a="http://schemas.openxmlformats.org/drawingml/2006/main"/>
      </cdr:spPr>
    </cdr:sp>
  </cdr:relSizeAnchor>
</c:userShapes>
</file>

<file path=ppt/drawings/drawing6.xml><?xml version="1.0" encoding="utf-8"?>
<c:userShapes xmlns:c="http://schemas.openxmlformats.org/drawingml/2006/chart">
  <cdr:relSizeAnchor xmlns:cdr="http://schemas.openxmlformats.org/drawingml/2006/chartDrawing">
    <cdr:from>
      <cdr:x>0.50225</cdr:x>
      <cdr:y>0.571</cdr:y>
    </cdr:from>
    <cdr:to>
      <cdr:x>0.5125</cdr:x>
      <cdr:y>0.61675</cdr:y>
    </cdr:to>
    <cdr:sp macro="" textlink="">
      <cdr:nvSpPr>
        <cdr:cNvPr id="1025" name="Text Box 1"/>
        <cdr:cNvSpPr txBox="1">
          <a:spLocks xmlns:a="http://schemas.openxmlformats.org/drawingml/2006/main" noChangeArrowheads="1"/>
        </cdr:cNvSpPr>
      </cdr:nvSpPr>
      <cdr:spPr bwMode="auto">
        <a:xfrm xmlns:a="http://schemas.openxmlformats.org/drawingml/2006/main">
          <a:off x="4157236" y="3208877"/>
          <a:ext cx="84842" cy="257104"/>
        </a:xfrm>
        <a:prstGeom xmlns:a="http://schemas.openxmlformats.org/drawingml/2006/main" prst="rect">
          <a:avLst/>
        </a:prstGeom>
        <a:noFill xmlns:a="http://schemas.openxmlformats.org/drawingml/2006/main"/>
        <a:ln xmlns:a="http://schemas.openxmlformats.org/drawingml/2006/main" w="9525">
          <a:noFill/>
          <a:miter lim="800000"/>
          <a:headEnd/>
          <a:tailEnd/>
        </a:ln>
        <a:effectLst xmlns:a="http://schemas.openxmlformats.org/drawingml/2006/main"/>
      </cdr:spPr>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5602" name="Rectangle 2"/>
          <p:cNvSpPr>
            <a:spLocks noGrp="1" noChangeArrowheads="1"/>
          </p:cNvSpPr>
          <p:nvPr>
            <p:ph type="hdr" sz="quarter"/>
          </p:nvPr>
        </p:nvSpPr>
        <p:spPr bwMode="auto">
          <a:xfrm>
            <a:off x="0" y="0"/>
            <a:ext cx="2887663" cy="496888"/>
          </a:xfrm>
          <a:prstGeom prst="rect">
            <a:avLst/>
          </a:prstGeom>
          <a:noFill/>
          <a:ln w="9525">
            <a:noFill/>
            <a:miter lim="800000"/>
            <a:headEnd/>
            <a:tailEnd/>
          </a:ln>
          <a:effectLst/>
        </p:spPr>
        <p:txBody>
          <a:bodyPr vert="horz" wrap="square" lIns="91270" tIns="45635" rIns="91270" bIns="45635" numCol="1" anchor="t" anchorCtr="0" compatLnSpc="1">
            <a:prstTxWarp prst="textNoShape">
              <a:avLst/>
            </a:prstTxWarp>
          </a:bodyPr>
          <a:lstStyle>
            <a:lvl1pPr algn="l" defTabSz="911225">
              <a:defRPr sz="1200" b="0"/>
            </a:lvl1pPr>
          </a:lstStyle>
          <a:p>
            <a:pPr>
              <a:defRPr/>
            </a:pPr>
            <a:endParaRPr lang="fr-FR"/>
          </a:p>
        </p:txBody>
      </p:sp>
      <p:sp>
        <p:nvSpPr>
          <p:cNvPr id="25603" name="Rectangle 3"/>
          <p:cNvSpPr>
            <a:spLocks noGrp="1" noChangeArrowheads="1"/>
          </p:cNvSpPr>
          <p:nvPr>
            <p:ph type="dt" sz="quarter" idx="1"/>
          </p:nvPr>
        </p:nvSpPr>
        <p:spPr bwMode="auto">
          <a:xfrm>
            <a:off x="3781425" y="0"/>
            <a:ext cx="2887663" cy="496888"/>
          </a:xfrm>
          <a:prstGeom prst="rect">
            <a:avLst/>
          </a:prstGeom>
          <a:noFill/>
          <a:ln w="9525">
            <a:noFill/>
            <a:miter lim="800000"/>
            <a:headEnd/>
            <a:tailEnd/>
          </a:ln>
          <a:effectLst/>
        </p:spPr>
        <p:txBody>
          <a:bodyPr vert="horz" wrap="square" lIns="91270" tIns="45635" rIns="91270" bIns="45635" numCol="1" anchor="t" anchorCtr="0" compatLnSpc="1">
            <a:prstTxWarp prst="textNoShape">
              <a:avLst/>
            </a:prstTxWarp>
          </a:bodyPr>
          <a:lstStyle>
            <a:lvl1pPr algn="r" defTabSz="911225">
              <a:defRPr sz="1200" b="0"/>
            </a:lvl1pPr>
          </a:lstStyle>
          <a:p>
            <a:pPr>
              <a:defRPr/>
            </a:pPr>
            <a:endParaRPr lang="fr-FR"/>
          </a:p>
        </p:txBody>
      </p:sp>
      <p:sp>
        <p:nvSpPr>
          <p:cNvPr id="25604" name="Rectangle 4"/>
          <p:cNvSpPr>
            <a:spLocks noGrp="1" noChangeArrowheads="1"/>
          </p:cNvSpPr>
          <p:nvPr>
            <p:ph type="ftr" sz="quarter" idx="2"/>
          </p:nvPr>
        </p:nvSpPr>
        <p:spPr bwMode="auto">
          <a:xfrm>
            <a:off x="0" y="9431338"/>
            <a:ext cx="2887663" cy="496887"/>
          </a:xfrm>
          <a:prstGeom prst="rect">
            <a:avLst/>
          </a:prstGeom>
          <a:noFill/>
          <a:ln w="9525">
            <a:noFill/>
            <a:miter lim="800000"/>
            <a:headEnd/>
            <a:tailEnd/>
          </a:ln>
          <a:effectLst/>
        </p:spPr>
        <p:txBody>
          <a:bodyPr vert="horz" wrap="square" lIns="91270" tIns="45635" rIns="91270" bIns="45635" numCol="1" anchor="b" anchorCtr="0" compatLnSpc="1">
            <a:prstTxWarp prst="textNoShape">
              <a:avLst/>
            </a:prstTxWarp>
          </a:bodyPr>
          <a:lstStyle>
            <a:lvl1pPr algn="l" defTabSz="911225">
              <a:defRPr sz="1200" b="0"/>
            </a:lvl1pPr>
          </a:lstStyle>
          <a:p>
            <a:pPr>
              <a:defRPr/>
            </a:pPr>
            <a:endParaRPr lang="fr-FR"/>
          </a:p>
        </p:txBody>
      </p:sp>
      <p:sp>
        <p:nvSpPr>
          <p:cNvPr id="25605" name="Rectangle 5"/>
          <p:cNvSpPr>
            <a:spLocks noGrp="1" noChangeArrowheads="1"/>
          </p:cNvSpPr>
          <p:nvPr>
            <p:ph type="sldNum" sz="quarter" idx="3"/>
          </p:nvPr>
        </p:nvSpPr>
        <p:spPr bwMode="auto">
          <a:xfrm>
            <a:off x="3781425" y="9431338"/>
            <a:ext cx="2887663" cy="496887"/>
          </a:xfrm>
          <a:prstGeom prst="rect">
            <a:avLst/>
          </a:prstGeom>
          <a:noFill/>
          <a:ln w="9525">
            <a:noFill/>
            <a:miter lim="800000"/>
            <a:headEnd/>
            <a:tailEnd/>
          </a:ln>
          <a:effectLst/>
        </p:spPr>
        <p:txBody>
          <a:bodyPr vert="horz" wrap="square" lIns="91270" tIns="45635" rIns="91270" bIns="45635" numCol="1" anchor="b" anchorCtr="0" compatLnSpc="1">
            <a:prstTxWarp prst="textNoShape">
              <a:avLst/>
            </a:prstTxWarp>
          </a:bodyPr>
          <a:lstStyle>
            <a:lvl1pPr algn="r" defTabSz="911225">
              <a:defRPr sz="1200" b="0"/>
            </a:lvl1pPr>
          </a:lstStyle>
          <a:p>
            <a:pPr>
              <a:defRPr/>
            </a:pPr>
            <a:fld id="{792057B0-79FA-4D14-8D3E-3C1152171606}" type="slidenum">
              <a:rPr lang="fr-FR"/>
              <a:pPr>
                <a:defRPr/>
              </a:pPr>
              <a:t>‹#›</a:t>
            </a:fld>
            <a:endParaRPr lang="fr-FR"/>
          </a:p>
        </p:txBody>
      </p:sp>
    </p:spTree>
    <p:extLst>
      <p:ext uri="{BB962C8B-B14F-4D97-AF65-F5344CB8AC3E}">
        <p14:creationId xmlns:p14="http://schemas.microsoft.com/office/powerpoint/2010/main" val="63606035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674" name="Rectangle 2"/>
          <p:cNvSpPr>
            <a:spLocks noGrp="1" noChangeArrowheads="1"/>
          </p:cNvSpPr>
          <p:nvPr>
            <p:ph type="hdr" sz="quarter"/>
          </p:nvPr>
        </p:nvSpPr>
        <p:spPr bwMode="auto">
          <a:xfrm>
            <a:off x="0" y="0"/>
            <a:ext cx="2921000" cy="534988"/>
          </a:xfrm>
          <a:prstGeom prst="rect">
            <a:avLst/>
          </a:prstGeom>
          <a:noFill/>
          <a:ln w="9525">
            <a:noFill/>
            <a:miter lim="800000"/>
            <a:headEnd/>
            <a:tailEnd/>
          </a:ln>
          <a:effectLst/>
        </p:spPr>
        <p:txBody>
          <a:bodyPr vert="horz" wrap="square" lIns="91270" tIns="45635" rIns="91270" bIns="45635" numCol="1" anchor="t" anchorCtr="0" compatLnSpc="1">
            <a:prstTxWarp prst="textNoShape">
              <a:avLst/>
            </a:prstTxWarp>
          </a:bodyPr>
          <a:lstStyle>
            <a:lvl1pPr algn="l" defTabSz="911225">
              <a:defRPr sz="1200" b="0"/>
            </a:lvl1pPr>
          </a:lstStyle>
          <a:p>
            <a:pPr>
              <a:defRPr/>
            </a:pPr>
            <a:endParaRPr lang="fr-FR"/>
          </a:p>
        </p:txBody>
      </p:sp>
      <p:sp>
        <p:nvSpPr>
          <p:cNvPr id="28675" name="Rectangle 3"/>
          <p:cNvSpPr>
            <a:spLocks noGrp="1" noChangeArrowheads="1"/>
          </p:cNvSpPr>
          <p:nvPr>
            <p:ph type="dt" idx="1"/>
          </p:nvPr>
        </p:nvSpPr>
        <p:spPr bwMode="auto">
          <a:xfrm>
            <a:off x="3748088" y="0"/>
            <a:ext cx="2921000" cy="534988"/>
          </a:xfrm>
          <a:prstGeom prst="rect">
            <a:avLst/>
          </a:prstGeom>
          <a:noFill/>
          <a:ln w="9525">
            <a:noFill/>
            <a:miter lim="800000"/>
            <a:headEnd/>
            <a:tailEnd/>
          </a:ln>
          <a:effectLst/>
        </p:spPr>
        <p:txBody>
          <a:bodyPr vert="horz" wrap="square" lIns="91270" tIns="45635" rIns="91270" bIns="45635" numCol="1" anchor="t" anchorCtr="0" compatLnSpc="1">
            <a:prstTxWarp prst="textNoShape">
              <a:avLst/>
            </a:prstTxWarp>
          </a:bodyPr>
          <a:lstStyle>
            <a:lvl1pPr algn="r" defTabSz="911225">
              <a:defRPr sz="1200" b="0"/>
            </a:lvl1pPr>
          </a:lstStyle>
          <a:p>
            <a:pPr>
              <a:defRPr/>
            </a:pPr>
            <a:endParaRPr lang="fr-FR"/>
          </a:p>
        </p:txBody>
      </p:sp>
      <p:sp>
        <p:nvSpPr>
          <p:cNvPr id="58372" name="Rectangle 4"/>
          <p:cNvSpPr>
            <a:spLocks noGrp="1" noRot="1" noChangeAspect="1" noChangeArrowheads="1" noTextEdit="1"/>
          </p:cNvSpPr>
          <p:nvPr>
            <p:ph type="sldImg" idx="2"/>
          </p:nvPr>
        </p:nvSpPr>
        <p:spPr bwMode="auto">
          <a:xfrm>
            <a:off x="847725" y="763588"/>
            <a:ext cx="4978400" cy="3733800"/>
          </a:xfrm>
          <a:prstGeom prst="rect">
            <a:avLst/>
          </a:prstGeom>
          <a:noFill/>
          <a:ln w="9525">
            <a:solidFill>
              <a:srgbClr val="000000"/>
            </a:solidFill>
            <a:miter lim="800000"/>
            <a:headEnd/>
            <a:tailEnd/>
          </a:ln>
        </p:spPr>
      </p:sp>
      <p:sp>
        <p:nvSpPr>
          <p:cNvPr id="28677" name="Rectangle 5"/>
          <p:cNvSpPr>
            <a:spLocks noGrp="1" noChangeArrowheads="1"/>
          </p:cNvSpPr>
          <p:nvPr>
            <p:ph type="body" sz="quarter" idx="3"/>
          </p:nvPr>
        </p:nvSpPr>
        <p:spPr bwMode="auto">
          <a:xfrm>
            <a:off x="898525" y="4729163"/>
            <a:ext cx="4872038" cy="4425950"/>
          </a:xfrm>
          <a:prstGeom prst="rect">
            <a:avLst/>
          </a:prstGeom>
          <a:noFill/>
          <a:ln w="9525">
            <a:noFill/>
            <a:miter lim="800000"/>
            <a:headEnd/>
            <a:tailEnd/>
          </a:ln>
          <a:effectLst/>
        </p:spPr>
        <p:txBody>
          <a:bodyPr vert="horz" wrap="square" lIns="91270" tIns="45635" rIns="91270" bIns="45635" numCol="1" anchor="t" anchorCtr="0" compatLnSpc="1">
            <a:prstTxWarp prst="textNoShape">
              <a:avLst/>
            </a:prstTxWarp>
          </a:bodyPr>
          <a:lstStyle/>
          <a:p>
            <a:pPr lvl="0"/>
            <a:r>
              <a:rPr lang="it-IT" noProof="0" smtClean="0"/>
              <a:t>Fare clic per modificare gli stili del testo dello schema</a:t>
            </a:r>
          </a:p>
          <a:p>
            <a:pPr lvl="1"/>
            <a:r>
              <a:rPr lang="it-IT" noProof="0" smtClean="0"/>
              <a:t>Secondo livello</a:t>
            </a:r>
          </a:p>
          <a:p>
            <a:pPr lvl="2"/>
            <a:r>
              <a:rPr lang="it-IT" noProof="0" smtClean="0"/>
              <a:t>Terzo livello</a:t>
            </a:r>
          </a:p>
          <a:p>
            <a:pPr lvl="3"/>
            <a:r>
              <a:rPr lang="it-IT" noProof="0" smtClean="0"/>
              <a:t>Quarto livello</a:t>
            </a:r>
          </a:p>
          <a:p>
            <a:pPr lvl="4"/>
            <a:r>
              <a:rPr lang="it-IT" noProof="0" smtClean="0"/>
              <a:t>Quinto livello</a:t>
            </a:r>
          </a:p>
        </p:txBody>
      </p:sp>
      <p:sp>
        <p:nvSpPr>
          <p:cNvPr id="28678" name="Rectangle 6"/>
          <p:cNvSpPr>
            <a:spLocks noGrp="1" noChangeArrowheads="1"/>
          </p:cNvSpPr>
          <p:nvPr>
            <p:ph type="ftr" sz="quarter" idx="4"/>
          </p:nvPr>
        </p:nvSpPr>
        <p:spPr bwMode="auto">
          <a:xfrm>
            <a:off x="0" y="9456738"/>
            <a:ext cx="2921000" cy="460375"/>
          </a:xfrm>
          <a:prstGeom prst="rect">
            <a:avLst/>
          </a:prstGeom>
          <a:noFill/>
          <a:ln w="9525">
            <a:noFill/>
            <a:miter lim="800000"/>
            <a:headEnd/>
            <a:tailEnd/>
          </a:ln>
          <a:effectLst/>
        </p:spPr>
        <p:txBody>
          <a:bodyPr vert="horz" wrap="square" lIns="91270" tIns="45635" rIns="91270" bIns="45635" numCol="1" anchor="b" anchorCtr="0" compatLnSpc="1">
            <a:prstTxWarp prst="textNoShape">
              <a:avLst/>
            </a:prstTxWarp>
          </a:bodyPr>
          <a:lstStyle>
            <a:lvl1pPr algn="l" defTabSz="911225">
              <a:defRPr sz="1200" b="0"/>
            </a:lvl1pPr>
          </a:lstStyle>
          <a:p>
            <a:pPr>
              <a:defRPr/>
            </a:pPr>
            <a:endParaRPr lang="fr-FR"/>
          </a:p>
        </p:txBody>
      </p:sp>
      <p:sp>
        <p:nvSpPr>
          <p:cNvPr id="28679" name="Rectangle 7"/>
          <p:cNvSpPr>
            <a:spLocks noGrp="1" noChangeArrowheads="1"/>
          </p:cNvSpPr>
          <p:nvPr>
            <p:ph type="sldNum" sz="quarter" idx="5"/>
          </p:nvPr>
        </p:nvSpPr>
        <p:spPr bwMode="auto">
          <a:xfrm>
            <a:off x="3748088" y="9456738"/>
            <a:ext cx="2921000" cy="460375"/>
          </a:xfrm>
          <a:prstGeom prst="rect">
            <a:avLst/>
          </a:prstGeom>
          <a:noFill/>
          <a:ln w="9525">
            <a:noFill/>
            <a:miter lim="800000"/>
            <a:headEnd/>
            <a:tailEnd/>
          </a:ln>
          <a:effectLst/>
        </p:spPr>
        <p:txBody>
          <a:bodyPr vert="horz" wrap="square" lIns="91270" tIns="45635" rIns="91270" bIns="45635" numCol="1" anchor="b" anchorCtr="0" compatLnSpc="1">
            <a:prstTxWarp prst="textNoShape">
              <a:avLst/>
            </a:prstTxWarp>
          </a:bodyPr>
          <a:lstStyle>
            <a:lvl1pPr algn="r" defTabSz="911225">
              <a:defRPr sz="1200" b="0"/>
            </a:lvl1pPr>
          </a:lstStyle>
          <a:p>
            <a:pPr>
              <a:defRPr/>
            </a:pPr>
            <a:fld id="{57DAAFA4-375D-4F39-A524-5333034E1F19}" type="slidenum">
              <a:rPr lang="fr-FR"/>
              <a:pPr>
                <a:defRPr/>
              </a:pPr>
              <a:t>‹#›</a:t>
            </a:fld>
            <a:endParaRPr lang="fr-FR"/>
          </a:p>
        </p:txBody>
      </p:sp>
    </p:spTree>
    <p:extLst>
      <p:ext uri="{BB962C8B-B14F-4D97-AF65-F5344CB8AC3E}">
        <p14:creationId xmlns:p14="http://schemas.microsoft.com/office/powerpoint/2010/main" val="253718630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Rot="1" noChangeAspect="1" noChangeArrowheads="1" noTextEdit="1"/>
          </p:cNvSpPr>
          <p:nvPr>
            <p:ph type="sldImg"/>
          </p:nvPr>
        </p:nvSpPr>
        <p:spPr>
          <a:ln/>
        </p:spPr>
      </p:sp>
      <p:sp>
        <p:nvSpPr>
          <p:cNvPr id="60419"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195004D-6291-44E2-BF18-EF8D211B5348}" type="slidenum">
              <a:rPr lang="it-IT"/>
              <a:pPr/>
              <a:t>19</a:t>
            </a:fld>
            <a:endParaRPr lang="it-IT"/>
          </a:p>
        </p:txBody>
      </p:sp>
      <p:sp>
        <p:nvSpPr>
          <p:cNvPr id="3939330" name="Rectangle 2"/>
          <p:cNvSpPr>
            <a:spLocks noGrp="1" noRot="1" noChangeAspect="1" noChangeArrowheads="1" noTextEdit="1"/>
          </p:cNvSpPr>
          <p:nvPr>
            <p:ph type="sldImg"/>
          </p:nvPr>
        </p:nvSpPr>
        <p:spPr>
          <a:ln/>
        </p:spPr>
      </p:sp>
      <p:sp>
        <p:nvSpPr>
          <p:cNvPr id="3939331" name="Rectangle 3"/>
          <p:cNvSpPr>
            <a:spLocks noGrp="1" noChangeArrowheads="1"/>
          </p:cNvSpPr>
          <p:nvPr>
            <p:ph type="body" idx="1"/>
          </p:nvPr>
        </p:nvSpPr>
        <p:spPr/>
        <p:txBody>
          <a:bodyPr/>
          <a:lstStyle/>
          <a:p>
            <a:r>
              <a:rPr lang="it-IT" dirty="0" smtClean="0"/>
              <a:t>Il </a:t>
            </a:r>
            <a:r>
              <a:rPr lang="it-IT" b="1" dirty="0" smtClean="0"/>
              <a:t>tasso di disoccupazione</a:t>
            </a:r>
            <a:r>
              <a:rPr lang="it-IT" dirty="0" smtClean="0"/>
              <a:t> è ottenuto dal rapporto tra le persone in cerca di occupazione e le forze </a:t>
            </a:r>
            <a:r>
              <a:rPr lang="it-IT" smtClean="0"/>
              <a:t>di lavoro. </a:t>
            </a:r>
            <a:r>
              <a:rPr lang="it-IT" dirty="0" smtClean="0"/>
              <a:t>Le persone in cerca di occupazione (o disoccupati) sono tutti i non occupati che dichiarano di essere alla ricerca di </a:t>
            </a:r>
            <a:r>
              <a:rPr lang="it-IT" smtClean="0"/>
              <a:t>un lavoro. </a:t>
            </a:r>
            <a:r>
              <a:rPr lang="it-IT" dirty="0" smtClean="0"/>
              <a:t>di aver effettuato almeno un’azione di ricerca di lavoro “attiva” nei 30 giorni precedenti l’intervista e di essere immediatamente disponibili (entro due settimane) ad accettare </a:t>
            </a:r>
            <a:r>
              <a:rPr lang="it-IT" smtClean="0"/>
              <a:t>un lavoro. </a:t>
            </a:r>
            <a:r>
              <a:rPr lang="it-IT" dirty="0" smtClean="0"/>
              <a:t>qualora venga </a:t>
            </a:r>
            <a:r>
              <a:rPr lang="it-IT" smtClean="0"/>
              <a:t>loro offerto. </a:t>
            </a:r>
            <a:r>
              <a:rPr lang="it-IT" dirty="0" smtClean="0"/>
              <a:t>A questi devono essere aggiunti coloro che dichiarano di aver già trovato </a:t>
            </a:r>
            <a:r>
              <a:rPr lang="it-IT" smtClean="0"/>
              <a:t>un lavoro. </a:t>
            </a:r>
            <a:r>
              <a:rPr lang="it-IT" dirty="0" smtClean="0"/>
              <a:t>che inizieranno però </a:t>
            </a:r>
            <a:r>
              <a:rPr lang="it-IT" smtClean="0"/>
              <a:t>in futuro. </a:t>
            </a:r>
            <a:r>
              <a:rPr lang="it-IT" dirty="0" smtClean="0"/>
              <a:t>ma sono comunque disposti ad accettare un nuovo lavoro entro </a:t>
            </a:r>
            <a:r>
              <a:rPr lang="it-IT" smtClean="0"/>
              <a:t>due settimane. </a:t>
            </a:r>
            <a:r>
              <a:rPr lang="it-IT" dirty="0" smtClean="0"/>
              <a:t>qualora venga loro offerto (anticipando quindi l’inizio del </a:t>
            </a:r>
            <a:r>
              <a:rPr lang="it-IT" smtClean="0"/>
              <a:t>lavoro).</a:t>
            </a:r>
            <a:endParaRPr lang="it-IT" baseline="0" dirty="0"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FDB9093-BA51-4DB8-ACAA-5DAB5326B28B}" type="slidenum">
              <a:rPr lang="it-IT"/>
              <a:pPr/>
              <a:t>20</a:t>
            </a:fld>
            <a:endParaRPr lang="it-IT"/>
          </a:p>
        </p:txBody>
      </p:sp>
      <p:sp>
        <p:nvSpPr>
          <p:cNvPr id="4416514" name="Rectangle 2"/>
          <p:cNvSpPr>
            <a:spLocks noGrp="1" noRot="1" noChangeAspect="1" noChangeArrowheads="1" noTextEdit="1"/>
          </p:cNvSpPr>
          <p:nvPr>
            <p:ph type="sldImg"/>
          </p:nvPr>
        </p:nvSpPr>
        <p:spPr>
          <a:ln/>
        </p:spPr>
      </p:sp>
      <p:sp>
        <p:nvSpPr>
          <p:cNvPr id="4416515" name="Rectangle 3"/>
          <p:cNvSpPr>
            <a:spLocks noGrp="1" noChangeArrowheads="1"/>
          </p:cNvSpPr>
          <p:nvPr>
            <p:ph type="body" idx="1"/>
          </p:nvPr>
        </p:nvSpPr>
        <p:spPr/>
        <p:txBody>
          <a:bodyPr/>
          <a:lstStyle/>
          <a:p>
            <a:pPr defTabSz="911565">
              <a:defRPr/>
            </a:pPr>
            <a:r>
              <a:rPr lang="it-IT" dirty="0" smtClean="0"/>
              <a:t>Definizione ISTAT – Indagine sull’</a:t>
            </a:r>
            <a:r>
              <a:rPr lang="it-IT" b="1" dirty="0" smtClean="0"/>
              <a:t>Inserimento professionale dei laureati</a:t>
            </a:r>
            <a:r>
              <a:rPr lang="it-IT" dirty="0" smtClean="0"/>
              <a:t>: sono considerati “</a:t>
            </a:r>
            <a:r>
              <a:rPr lang="it-IT" b="1" dirty="0" smtClean="0"/>
              <a:t>occupati</a:t>
            </a:r>
            <a:r>
              <a:rPr lang="it-IT" dirty="0" smtClean="0"/>
              <a:t>” gli intervistati che dichiarano di svolgere un’attività </a:t>
            </a:r>
            <a:r>
              <a:rPr lang="it-IT" smtClean="0"/>
              <a:t>lavorativa retribuita. </a:t>
            </a:r>
            <a:r>
              <a:rPr lang="it-IT" dirty="0" smtClean="0"/>
              <a:t>anche non </a:t>
            </a:r>
            <a:r>
              <a:rPr lang="it-IT" smtClean="0"/>
              <a:t>in regola. </a:t>
            </a:r>
            <a:r>
              <a:rPr lang="it-IT" dirty="0" smtClean="0"/>
              <a:t>con esclusione delle attività di formazione </a:t>
            </a:r>
            <a:r>
              <a:rPr lang="it-IT" smtClean="0"/>
              <a:t>(tirocinio. praticantato. dottorato. specializzazione).</a:t>
            </a:r>
            <a:endParaRPr lang="it-IT" dirty="0" smtClean="0"/>
          </a:p>
          <a:p>
            <a:endParaRPr lang="it-IT"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8114" name="Rectangle 7"/>
          <p:cNvSpPr>
            <a:spLocks noGrp="1" noChangeArrowheads="1"/>
          </p:cNvSpPr>
          <p:nvPr>
            <p:ph type="sldNum" sz="quarter" idx="5"/>
          </p:nvPr>
        </p:nvSpPr>
        <p:spPr>
          <a:noFill/>
        </p:spPr>
        <p:txBody>
          <a:bodyPr/>
          <a:lstStyle/>
          <a:p>
            <a:fld id="{F8D8C690-3A36-4319-8217-925C47E162BA}" type="slidenum">
              <a:rPr lang="it-IT"/>
              <a:pPr/>
              <a:t>21</a:t>
            </a:fld>
            <a:endParaRPr lang="it-IT"/>
          </a:p>
        </p:txBody>
      </p:sp>
      <p:sp>
        <p:nvSpPr>
          <p:cNvPr id="218115" name="Rectangle 2"/>
          <p:cNvSpPr>
            <a:spLocks noGrp="1" noRot="1" noChangeAspect="1" noChangeArrowheads="1" noTextEdit="1"/>
          </p:cNvSpPr>
          <p:nvPr>
            <p:ph type="sldImg"/>
          </p:nvPr>
        </p:nvSpPr>
        <p:spPr>
          <a:ln/>
        </p:spPr>
      </p:sp>
      <p:sp>
        <p:nvSpPr>
          <p:cNvPr id="218116" name="Rectangle 3"/>
          <p:cNvSpPr>
            <a:spLocks noGrp="1" noChangeArrowheads="1"/>
          </p:cNvSpPr>
          <p:nvPr>
            <p:ph type="body" idx="1"/>
          </p:nvPr>
        </p:nvSpPr>
        <p:spPr>
          <a:noFill/>
          <a:ln/>
        </p:spPr>
        <p:txBody>
          <a:bodyPr/>
          <a:lstStyle/>
          <a:p>
            <a:pPr defTabSz="911565">
              <a:defRPr/>
            </a:pPr>
            <a:r>
              <a:rPr lang="it-IT" dirty="0" smtClean="0"/>
              <a:t>Il “tasso di </a:t>
            </a:r>
            <a:r>
              <a:rPr lang="it-IT" b="1" dirty="0" smtClean="0"/>
              <a:t>occupazione </a:t>
            </a:r>
            <a:r>
              <a:rPr lang="it-IT" b="0" smtClean="0"/>
              <a:t>(</a:t>
            </a:r>
            <a:r>
              <a:rPr lang="it-IT" b="1" smtClean="0"/>
              <a:t>def. </a:t>
            </a:r>
            <a:r>
              <a:rPr lang="it-IT" b="1" dirty="0" smtClean="0"/>
              <a:t>ISTAT - Forze di </a:t>
            </a:r>
            <a:r>
              <a:rPr lang="it-IT" b="1" smtClean="0"/>
              <a:t>lavoro</a:t>
            </a:r>
            <a:r>
              <a:rPr lang="it-IT" b="0" smtClean="0"/>
              <a:t>)</a:t>
            </a:r>
            <a:r>
              <a:rPr lang="it-IT" smtClean="0"/>
              <a:t>”. </a:t>
            </a:r>
            <a:r>
              <a:rPr lang="it-IT" dirty="0" smtClean="0"/>
              <a:t>ottenuto dal rapporto tra gli occupati e </a:t>
            </a:r>
            <a:r>
              <a:rPr lang="it-IT" smtClean="0"/>
              <a:t>gli intervistati. </a:t>
            </a:r>
            <a:r>
              <a:rPr lang="it-IT" dirty="0" smtClean="0"/>
              <a:t>considera occupati tutti coloro che dichiarano di </a:t>
            </a:r>
            <a:r>
              <a:rPr lang="it-IT" smtClean="0"/>
              <a:t>svolgere un’</a:t>
            </a:r>
            <a:r>
              <a:rPr lang="it-IT" b="1" smtClean="0"/>
              <a:t>attività. </a:t>
            </a:r>
            <a:r>
              <a:rPr lang="it-IT" b="1" dirty="0" smtClean="0"/>
              <a:t>anche </a:t>
            </a:r>
            <a:r>
              <a:rPr lang="it-IT" b="1" smtClean="0"/>
              <a:t>di formazione.</a:t>
            </a:r>
            <a:r>
              <a:rPr lang="it-IT" b="0" smtClean="0"/>
              <a:t> purché</a:t>
            </a:r>
            <a:r>
              <a:rPr lang="it-IT" b="1" smtClean="0"/>
              <a:t> retribuita</a:t>
            </a:r>
            <a:r>
              <a:rPr lang="it-IT" smtClean="0"/>
              <a:t>. </a:t>
            </a:r>
            <a:endParaRPr lang="it-IT" dirty="0" smtClean="0"/>
          </a:p>
          <a:p>
            <a:pPr defTabSz="911565">
              <a:defRPr/>
            </a:pPr>
            <a:endParaRPr lang="it-IT" dirty="0"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FDB9093-BA51-4DB8-ACAA-5DAB5326B28B}" type="slidenum">
              <a:rPr lang="it-IT"/>
              <a:pPr/>
              <a:t>22</a:t>
            </a:fld>
            <a:endParaRPr lang="it-IT"/>
          </a:p>
        </p:txBody>
      </p:sp>
      <p:sp>
        <p:nvSpPr>
          <p:cNvPr id="4416514" name="Rectangle 2"/>
          <p:cNvSpPr>
            <a:spLocks noGrp="1" noRot="1" noChangeAspect="1" noChangeArrowheads="1" noTextEdit="1"/>
          </p:cNvSpPr>
          <p:nvPr>
            <p:ph type="sldImg"/>
          </p:nvPr>
        </p:nvSpPr>
        <p:spPr>
          <a:ln/>
        </p:spPr>
      </p:sp>
      <p:sp>
        <p:nvSpPr>
          <p:cNvPr id="4416515" name="Rectangle 3"/>
          <p:cNvSpPr>
            <a:spLocks noGrp="1" noChangeArrowheads="1"/>
          </p:cNvSpPr>
          <p:nvPr>
            <p:ph type="body" idx="1"/>
          </p:nvPr>
        </p:nvSpPr>
        <p:spPr/>
        <p:txBody>
          <a:bodyPr/>
          <a:lstStyle/>
          <a:p>
            <a:r>
              <a:rPr lang="it-IT" b="1" dirty="0" err="1" smtClean="0"/>
              <a:t>Erasmus</a:t>
            </a:r>
            <a:r>
              <a:rPr lang="it-IT" b="1" dirty="0" smtClean="0"/>
              <a:t>:</a:t>
            </a:r>
          </a:p>
          <a:p>
            <a:endParaRPr lang="it-IT" dirty="0" smtClean="0"/>
          </a:p>
          <a:p>
            <a:r>
              <a:rPr lang="it-IT" dirty="0" smtClean="0"/>
              <a:t>	durante la</a:t>
            </a:r>
            <a:r>
              <a:rPr lang="it-IT" baseline="0" dirty="0" smtClean="0"/>
              <a:t>	     durante la	</a:t>
            </a:r>
            <a:r>
              <a:rPr lang="it-IT" dirty="0" smtClean="0"/>
              <a:t>complessivo</a:t>
            </a:r>
          </a:p>
          <a:p>
            <a:r>
              <a:rPr lang="it-IT" dirty="0" smtClean="0"/>
              <a:t>	  triennale	    specialistica	</a:t>
            </a:r>
            <a:r>
              <a:rPr lang="it-IT" baseline="0" dirty="0" smtClean="0"/>
              <a:t>    (3+2)</a:t>
            </a:r>
            <a:endParaRPr lang="it-IT" dirty="0" smtClean="0"/>
          </a:p>
          <a:p>
            <a:r>
              <a:rPr lang="it-IT" dirty="0" smtClean="0"/>
              <a:t>Ingegneria	</a:t>
            </a:r>
            <a:r>
              <a:rPr lang="it-IT" baseline="0" smtClean="0"/>
              <a:t>     </a:t>
            </a:r>
            <a:r>
              <a:rPr lang="it-IT" smtClean="0"/>
              <a:t>1.9         </a:t>
            </a:r>
            <a:r>
              <a:rPr lang="it-IT" baseline="0" smtClean="0"/>
              <a:t>         </a:t>
            </a:r>
            <a:r>
              <a:rPr lang="it-IT" smtClean="0"/>
              <a:t>11.9</a:t>
            </a:r>
            <a:r>
              <a:rPr lang="it-IT" dirty="0" smtClean="0"/>
              <a:t>		</a:t>
            </a:r>
            <a:r>
              <a:rPr lang="it-IT" smtClean="0"/>
              <a:t>     13.5</a:t>
            </a:r>
            <a:endParaRPr lang="it-IT" dirty="0" smtClean="0"/>
          </a:p>
          <a:p>
            <a:r>
              <a:rPr lang="it-IT" dirty="0" smtClean="0"/>
              <a:t>TOTALE	</a:t>
            </a:r>
            <a:r>
              <a:rPr lang="it-IT" smtClean="0"/>
              <a:t>     5.3</a:t>
            </a:r>
            <a:r>
              <a:rPr lang="it-IT" dirty="0" smtClean="0"/>
              <a:t>	</a:t>
            </a:r>
            <a:r>
              <a:rPr lang="it-IT" baseline="0" smtClean="0"/>
              <a:t>          8</a:t>
            </a:r>
            <a:r>
              <a:rPr lang="it-IT" smtClean="0"/>
              <a:t>.0</a:t>
            </a:r>
            <a:r>
              <a:rPr lang="it-IT" dirty="0" smtClean="0"/>
              <a:t>		</a:t>
            </a:r>
            <a:r>
              <a:rPr lang="it-IT" smtClean="0"/>
              <a:t>     12.5</a:t>
            </a:r>
            <a:endParaRPr lang="it-IT" dirty="0" smtClean="0"/>
          </a:p>
          <a:p>
            <a:endParaRPr lang="it-IT" dirty="0" smtClean="0"/>
          </a:p>
          <a:p>
            <a:endParaRPr lang="it-IT" dirty="0" smtClean="0"/>
          </a:p>
          <a:p>
            <a:endParaRPr lang="it-IT" dirty="0" smtClean="0"/>
          </a:p>
          <a:p>
            <a:r>
              <a:rPr lang="it-IT" b="1" dirty="0" smtClean="0"/>
              <a:t>Altre esperienze di studio all’estero </a:t>
            </a:r>
            <a:r>
              <a:rPr lang="it-IT" b="0" dirty="0" smtClean="0"/>
              <a:t>(</a:t>
            </a:r>
            <a:r>
              <a:rPr lang="it-IT" b="1" dirty="0" smtClean="0"/>
              <a:t>riconosciute dal</a:t>
            </a:r>
            <a:r>
              <a:rPr lang="it-IT" b="1" baseline="0" dirty="0" smtClean="0"/>
              <a:t> corso di studi </a:t>
            </a:r>
            <a:r>
              <a:rPr lang="it-IT" b="0" baseline="0" dirty="0" smtClean="0"/>
              <a:t>+ </a:t>
            </a:r>
            <a:r>
              <a:rPr lang="it-IT" b="1" baseline="0" dirty="0" smtClean="0"/>
              <a:t>iniziativa personale</a:t>
            </a:r>
            <a:r>
              <a:rPr lang="it-IT" b="0" baseline="0" dirty="0" smtClean="0"/>
              <a:t>)</a:t>
            </a:r>
            <a:r>
              <a:rPr lang="it-IT" b="1" dirty="0" smtClean="0"/>
              <a:t>:</a:t>
            </a:r>
          </a:p>
          <a:p>
            <a:endParaRPr lang="it-IT" dirty="0" smtClean="0"/>
          </a:p>
          <a:p>
            <a:r>
              <a:rPr lang="it-IT" dirty="0" smtClean="0"/>
              <a:t>	durante la</a:t>
            </a:r>
            <a:r>
              <a:rPr lang="it-IT" baseline="0" dirty="0" smtClean="0"/>
              <a:t>	     durante la	</a:t>
            </a:r>
            <a:r>
              <a:rPr lang="it-IT" dirty="0" smtClean="0"/>
              <a:t>complessivo</a:t>
            </a:r>
          </a:p>
          <a:p>
            <a:r>
              <a:rPr lang="it-IT" dirty="0" smtClean="0"/>
              <a:t>	  triennale	    specialistica	</a:t>
            </a:r>
            <a:r>
              <a:rPr lang="it-IT" baseline="0" dirty="0" smtClean="0"/>
              <a:t>    (3+2)</a:t>
            </a:r>
            <a:endParaRPr lang="it-IT" dirty="0" smtClean="0"/>
          </a:p>
          <a:p>
            <a:r>
              <a:rPr lang="it-IT" dirty="0" smtClean="0"/>
              <a:t>Ingegneria	</a:t>
            </a:r>
            <a:r>
              <a:rPr lang="it-IT" baseline="0" smtClean="0"/>
              <a:t>     </a:t>
            </a:r>
            <a:r>
              <a:rPr lang="it-IT" smtClean="0"/>
              <a:t>3.2         </a:t>
            </a:r>
            <a:r>
              <a:rPr lang="it-IT" baseline="0" smtClean="0"/>
              <a:t>           </a:t>
            </a:r>
            <a:r>
              <a:rPr lang="it-IT" smtClean="0"/>
              <a:t>8.0</a:t>
            </a:r>
            <a:r>
              <a:rPr lang="it-IT" dirty="0" smtClean="0"/>
              <a:t>		</a:t>
            </a:r>
            <a:r>
              <a:rPr lang="it-IT" smtClean="0"/>
              <a:t>      9.2</a:t>
            </a:r>
            <a:endParaRPr lang="it-IT" dirty="0" smtClean="0"/>
          </a:p>
          <a:p>
            <a:r>
              <a:rPr lang="it-IT" dirty="0" smtClean="0"/>
              <a:t>TOTALE	</a:t>
            </a:r>
            <a:r>
              <a:rPr lang="it-IT" smtClean="0"/>
              <a:t>     5.6</a:t>
            </a:r>
            <a:r>
              <a:rPr lang="it-IT" dirty="0" smtClean="0"/>
              <a:t>	</a:t>
            </a:r>
            <a:r>
              <a:rPr lang="it-IT" baseline="0" smtClean="0"/>
              <a:t>          6.2</a:t>
            </a:r>
            <a:r>
              <a:rPr lang="it-IT" dirty="0" smtClean="0"/>
              <a:t>		</a:t>
            </a:r>
            <a:r>
              <a:rPr lang="it-IT" smtClean="0"/>
              <a:t>      7.9</a:t>
            </a:r>
            <a:endParaRPr lang="it-IT" dirty="0" smtClean="0"/>
          </a:p>
          <a:p>
            <a:endParaRPr lang="it-IT" dirty="0" smtClean="0"/>
          </a:p>
          <a:p>
            <a:endParaRPr lang="it-IT" dirty="0" smtClean="0"/>
          </a:p>
          <a:p>
            <a:r>
              <a:rPr lang="it-IT" b="1" smtClean="0">
                <a:sym typeface="Wingdings" pitchFamily="2" charset="2"/>
              </a:rPr>
              <a:t>N.B.</a:t>
            </a:r>
            <a:r>
              <a:rPr lang="it-IT" smtClean="0">
                <a:sym typeface="Wingdings" pitchFamily="2" charset="2"/>
              </a:rPr>
              <a:t> </a:t>
            </a:r>
            <a:r>
              <a:rPr lang="it-IT" dirty="0" smtClean="0">
                <a:sym typeface="Wingdings" pitchFamily="2" charset="2"/>
              </a:rPr>
              <a:t>Il dato complessivo non corrisponde alla somma delle esperienze svolte durante la</a:t>
            </a:r>
            <a:r>
              <a:rPr lang="it-IT" baseline="0" dirty="0" smtClean="0">
                <a:sym typeface="Wingdings" pitchFamily="2" charset="2"/>
              </a:rPr>
              <a:t> triennale e quelle svolte durante la specialistica poiché alcuni laureati hanno svolto l’</a:t>
            </a:r>
            <a:r>
              <a:rPr lang="it-IT" baseline="0" dirty="0" err="1" smtClean="0">
                <a:sym typeface="Wingdings" pitchFamily="2" charset="2"/>
              </a:rPr>
              <a:t>Erasmus</a:t>
            </a:r>
            <a:r>
              <a:rPr lang="it-IT" baseline="0" dirty="0" smtClean="0">
                <a:sym typeface="Wingdings" pitchFamily="2" charset="2"/>
              </a:rPr>
              <a:t> o altre esperienze sia durante il primo livello sia durante il secondo livello</a:t>
            </a:r>
            <a:endParaRPr lang="it-IT" dirty="0"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FDB9093-BA51-4DB8-ACAA-5DAB5326B28B}" type="slidenum">
              <a:rPr lang="it-IT"/>
              <a:pPr/>
              <a:t>23</a:t>
            </a:fld>
            <a:endParaRPr lang="it-IT"/>
          </a:p>
        </p:txBody>
      </p:sp>
      <p:sp>
        <p:nvSpPr>
          <p:cNvPr id="4416514" name="Rectangle 2"/>
          <p:cNvSpPr>
            <a:spLocks noGrp="1" noRot="1" noChangeAspect="1" noChangeArrowheads="1" noTextEdit="1"/>
          </p:cNvSpPr>
          <p:nvPr>
            <p:ph type="sldImg"/>
          </p:nvPr>
        </p:nvSpPr>
        <p:spPr>
          <a:ln/>
        </p:spPr>
      </p:sp>
      <p:sp>
        <p:nvSpPr>
          <p:cNvPr id="4416515" name="Rectangle 3"/>
          <p:cNvSpPr>
            <a:spLocks noGrp="1" noChangeArrowheads="1"/>
          </p:cNvSpPr>
          <p:nvPr>
            <p:ph type="body" idx="1"/>
          </p:nvPr>
        </p:nvSpPr>
        <p:spPr/>
        <p:txBody>
          <a:bodyPr/>
          <a:lstStyle/>
          <a:p>
            <a:endParaRPr lang="it-IT"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195004D-6291-44E2-BF18-EF8D211B5348}" type="slidenum">
              <a:rPr lang="it-IT"/>
              <a:pPr/>
              <a:t>24</a:t>
            </a:fld>
            <a:endParaRPr lang="it-IT"/>
          </a:p>
        </p:txBody>
      </p:sp>
      <p:sp>
        <p:nvSpPr>
          <p:cNvPr id="3939330" name="Rectangle 2"/>
          <p:cNvSpPr>
            <a:spLocks noGrp="1" noRot="1" noChangeAspect="1" noChangeArrowheads="1" noTextEdit="1"/>
          </p:cNvSpPr>
          <p:nvPr>
            <p:ph type="sldImg"/>
          </p:nvPr>
        </p:nvSpPr>
        <p:spPr>
          <a:ln/>
        </p:spPr>
      </p:sp>
      <p:sp>
        <p:nvSpPr>
          <p:cNvPr id="3939331" name="Rectangle 3"/>
          <p:cNvSpPr>
            <a:spLocks noGrp="1" noChangeArrowheads="1"/>
          </p:cNvSpPr>
          <p:nvPr>
            <p:ph type="body" idx="1"/>
          </p:nvPr>
        </p:nvSpPr>
        <p:spPr/>
        <p:txBody>
          <a:bodyPr/>
          <a:lstStyle/>
          <a:p>
            <a:endParaRPr lang="it-IT" b="0" dirty="0">
              <a:solidFill>
                <a:srgbClr val="800000"/>
              </a:solidFill>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8114" name="Rectangle 7"/>
          <p:cNvSpPr>
            <a:spLocks noGrp="1" noChangeArrowheads="1"/>
          </p:cNvSpPr>
          <p:nvPr>
            <p:ph type="sldNum" sz="quarter" idx="5"/>
          </p:nvPr>
        </p:nvSpPr>
        <p:spPr>
          <a:noFill/>
        </p:spPr>
        <p:txBody>
          <a:bodyPr/>
          <a:lstStyle/>
          <a:p>
            <a:fld id="{F8D8C690-3A36-4319-8217-925C47E162BA}" type="slidenum">
              <a:rPr lang="it-IT"/>
              <a:pPr/>
              <a:t>26</a:t>
            </a:fld>
            <a:endParaRPr lang="it-IT"/>
          </a:p>
        </p:txBody>
      </p:sp>
      <p:sp>
        <p:nvSpPr>
          <p:cNvPr id="218115" name="Rectangle 2"/>
          <p:cNvSpPr>
            <a:spLocks noGrp="1" noRot="1" noChangeAspect="1" noChangeArrowheads="1" noTextEdit="1"/>
          </p:cNvSpPr>
          <p:nvPr>
            <p:ph type="sldImg"/>
          </p:nvPr>
        </p:nvSpPr>
        <p:spPr>
          <a:ln/>
        </p:spPr>
      </p:sp>
      <p:sp>
        <p:nvSpPr>
          <p:cNvPr id="218116"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195004D-6291-44E2-BF18-EF8D211B5348}" type="slidenum">
              <a:rPr lang="it-IT"/>
              <a:pPr/>
              <a:t>27</a:t>
            </a:fld>
            <a:endParaRPr lang="it-IT"/>
          </a:p>
        </p:txBody>
      </p:sp>
      <p:sp>
        <p:nvSpPr>
          <p:cNvPr id="3939330" name="Rectangle 2"/>
          <p:cNvSpPr>
            <a:spLocks noGrp="1" noRot="1" noChangeAspect="1" noChangeArrowheads="1" noTextEdit="1"/>
          </p:cNvSpPr>
          <p:nvPr>
            <p:ph type="sldImg"/>
          </p:nvPr>
        </p:nvSpPr>
        <p:spPr>
          <a:ln/>
        </p:spPr>
      </p:sp>
      <p:sp>
        <p:nvSpPr>
          <p:cNvPr id="3939331" name="Rectangle 3"/>
          <p:cNvSpPr>
            <a:spLocks noGrp="1" noChangeArrowheads="1"/>
          </p:cNvSpPr>
          <p:nvPr>
            <p:ph type="body" idx="1"/>
          </p:nvPr>
        </p:nvSpPr>
        <p:spPr/>
        <p:txBody>
          <a:bodyPr/>
          <a:lstStyle/>
          <a:p>
            <a:endParaRPr lang="it-IT" b="1" dirty="0">
              <a:solidFill>
                <a:srgbClr val="800000"/>
              </a:solidFill>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195004D-6291-44E2-BF18-EF8D211B5348}" type="slidenum">
              <a:rPr lang="it-IT"/>
              <a:pPr/>
              <a:t>28</a:t>
            </a:fld>
            <a:endParaRPr lang="it-IT"/>
          </a:p>
        </p:txBody>
      </p:sp>
      <p:sp>
        <p:nvSpPr>
          <p:cNvPr id="3939330" name="Rectangle 2"/>
          <p:cNvSpPr>
            <a:spLocks noGrp="1" noRot="1" noChangeAspect="1" noChangeArrowheads="1" noTextEdit="1"/>
          </p:cNvSpPr>
          <p:nvPr>
            <p:ph type="sldImg"/>
          </p:nvPr>
        </p:nvSpPr>
        <p:spPr>
          <a:ln/>
        </p:spPr>
      </p:sp>
      <p:sp>
        <p:nvSpPr>
          <p:cNvPr id="3939331" name="Rectangle 3"/>
          <p:cNvSpPr>
            <a:spLocks noGrp="1" noChangeArrowheads="1"/>
          </p:cNvSpPr>
          <p:nvPr>
            <p:ph type="body" idx="1"/>
          </p:nvPr>
        </p:nvSpPr>
        <p:spPr/>
        <p:txBody>
          <a:bodyPr/>
          <a:lstStyle/>
          <a:p>
            <a:endParaRPr lang="it-IT" b="1" dirty="0">
              <a:solidFill>
                <a:srgbClr val="800000"/>
              </a:solidFill>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539A5C3-2AD1-4A0D-877F-A2F3660B402D}" type="slidenum">
              <a:rPr lang="it-IT"/>
              <a:pPr/>
              <a:t>29</a:t>
            </a:fld>
            <a:endParaRPr lang="it-IT"/>
          </a:p>
        </p:txBody>
      </p:sp>
      <p:sp>
        <p:nvSpPr>
          <p:cNvPr id="4418562" name="Rectangle 2"/>
          <p:cNvSpPr>
            <a:spLocks noGrp="1" noRot="1" noChangeAspect="1" noChangeArrowheads="1" noTextEdit="1"/>
          </p:cNvSpPr>
          <p:nvPr>
            <p:ph type="sldImg"/>
          </p:nvPr>
        </p:nvSpPr>
        <p:spPr>
          <a:ln/>
        </p:spPr>
      </p:sp>
      <p:sp>
        <p:nvSpPr>
          <p:cNvPr id="4418563" name="Rectangle 3"/>
          <p:cNvSpPr>
            <a:spLocks noGrp="1" noChangeArrowheads="1"/>
          </p:cNvSpPr>
          <p:nvPr>
            <p:ph type="body" idx="1"/>
          </p:nvPr>
        </p:nvSpPr>
        <p:spPr/>
        <p:txBody>
          <a:bodyPr/>
          <a:lstStyle/>
          <a:p>
            <a:endParaRPr lang="it-IT"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Rot="1" noChangeAspect="1" noChangeArrowheads="1" noTextEdit="1"/>
          </p:cNvSpPr>
          <p:nvPr>
            <p:ph type="sldImg"/>
          </p:nvPr>
        </p:nvSpPr>
        <p:spPr>
          <a:ln/>
        </p:spPr>
      </p:sp>
      <p:sp>
        <p:nvSpPr>
          <p:cNvPr id="60419" name="Rectangle 3"/>
          <p:cNvSpPr>
            <a:spLocks noGrp="1" noChangeArrowheads="1"/>
          </p:cNvSpPr>
          <p:nvPr>
            <p:ph type="body" idx="1"/>
          </p:nvPr>
        </p:nvSpPr>
        <p:spPr>
          <a:noFill/>
          <a:ln/>
        </p:spPr>
        <p:txBody>
          <a:bodyPr/>
          <a:lstStyle/>
          <a:p>
            <a:pPr eaLnBrk="1" hangingPunct="1"/>
            <a:r>
              <a:rPr lang="en-US" sz="1300" smtClean="0">
                <a:solidFill>
                  <a:srgbClr val="000099"/>
                </a:solidFill>
                <a:latin typeface="Verdana" pitchFamily="34" charset="0"/>
              </a:rPr>
              <a:t>AlmaLaurea is a </a:t>
            </a:r>
            <a:r>
              <a:rPr lang="en-US" sz="1300" u="sng" smtClean="0">
                <a:solidFill>
                  <a:srgbClr val="000099"/>
                </a:solidFill>
                <a:latin typeface="Verdana" pitchFamily="34" charset="0"/>
              </a:rPr>
              <a:t>non-profit inter-university consortium</a:t>
            </a:r>
          </a:p>
          <a:p>
            <a:pPr eaLnBrk="1" hangingPunct="1"/>
            <a:r>
              <a:rPr lang="en-US" sz="1300" smtClean="0">
                <a:solidFill>
                  <a:srgbClr val="000099"/>
                </a:solidFill>
                <a:latin typeface="Verdana" pitchFamily="34" charset="0"/>
              </a:rPr>
              <a:t>Voluntary membership</a:t>
            </a:r>
          </a:p>
          <a:p>
            <a:pPr eaLnBrk="1" hangingPunct="1"/>
            <a:endParaRPr lang="en-GB" sz="1300" smtClean="0">
              <a:solidFill>
                <a:srgbClr val="000099"/>
              </a:solidFill>
              <a:latin typeface="Verdana" pitchFamily="34" charset="0"/>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195004D-6291-44E2-BF18-EF8D211B5348}" type="slidenum">
              <a:rPr lang="it-IT"/>
              <a:pPr/>
              <a:t>31</a:t>
            </a:fld>
            <a:endParaRPr lang="it-IT"/>
          </a:p>
        </p:txBody>
      </p:sp>
      <p:sp>
        <p:nvSpPr>
          <p:cNvPr id="3939330" name="Rectangle 2"/>
          <p:cNvSpPr>
            <a:spLocks noGrp="1" noRot="1" noChangeAspect="1" noChangeArrowheads="1" noTextEdit="1"/>
          </p:cNvSpPr>
          <p:nvPr>
            <p:ph type="sldImg"/>
          </p:nvPr>
        </p:nvSpPr>
        <p:spPr>
          <a:ln/>
        </p:spPr>
      </p:sp>
      <p:sp>
        <p:nvSpPr>
          <p:cNvPr id="3939331" name="Rectangle 3"/>
          <p:cNvSpPr>
            <a:spLocks noGrp="1" noChangeArrowheads="1"/>
          </p:cNvSpPr>
          <p:nvPr>
            <p:ph type="body" idx="1"/>
          </p:nvPr>
        </p:nvSpPr>
        <p:spPr/>
        <p:txBody>
          <a:bodyPr/>
          <a:lstStyle/>
          <a:p>
            <a:endParaRPr lang="it-IT" b="1" dirty="0">
              <a:solidFill>
                <a:srgbClr val="800000"/>
              </a:solidFill>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2FBBC34-F573-422A-BD7F-317818EE4449}" type="slidenum">
              <a:rPr lang="it-IT"/>
              <a:pPr/>
              <a:t>32</a:t>
            </a:fld>
            <a:endParaRPr lang="it-IT"/>
          </a:p>
        </p:txBody>
      </p:sp>
      <p:sp>
        <p:nvSpPr>
          <p:cNvPr id="4422658" name="Rectangle 2"/>
          <p:cNvSpPr>
            <a:spLocks noGrp="1" noRot="1" noChangeAspect="1" noChangeArrowheads="1" noTextEdit="1"/>
          </p:cNvSpPr>
          <p:nvPr>
            <p:ph type="sldImg"/>
          </p:nvPr>
        </p:nvSpPr>
        <p:spPr>
          <a:ln/>
        </p:spPr>
      </p:sp>
      <p:sp>
        <p:nvSpPr>
          <p:cNvPr id="442265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r>
              <a:rPr lang="it-IT" dirty="0" smtClean="0"/>
              <a:t>54 atenei</a:t>
            </a:r>
            <a:r>
              <a:rPr lang="it-IT" baseline="0" dirty="0" smtClean="0"/>
              <a:t> aderenti all’indagine 2010 sulla condizione occupazionale svolta nel 2011 (come vedremo meglio nella </a:t>
            </a:r>
            <a:r>
              <a:rPr lang="it-IT" baseline="0" dirty="0" err="1" smtClean="0"/>
              <a:t>diapo</a:t>
            </a:r>
            <a:r>
              <a:rPr lang="it-IT" baseline="0" dirty="0" smtClean="0"/>
              <a:t> successiva)</a:t>
            </a:r>
            <a:endParaRPr lang="it-IT" dirty="0"/>
          </a:p>
        </p:txBody>
      </p:sp>
      <p:sp>
        <p:nvSpPr>
          <p:cNvPr id="4" name="Segnaposto numero diapositiva 3"/>
          <p:cNvSpPr>
            <a:spLocks noGrp="1"/>
          </p:cNvSpPr>
          <p:nvPr>
            <p:ph type="sldNum" sz="quarter" idx="10"/>
          </p:nvPr>
        </p:nvSpPr>
        <p:spPr/>
        <p:txBody>
          <a:bodyPr/>
          <a:lstStyle/>
          <a:p>
            <a:fld id="{E1243902-CDFF-44C8-BE0F-1B3235FAF10B}" type="slidenum">
              <a:rPr lang="it-IT" smtClean="0"/>
              <a:pPr/>
              <a:t>7</a:t>
            </a:fld>
            <a:endParaRPr lang="it-IT"/>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Grp="1" noRot="1" noChangeAspect="1" noChangeArrowheads="1" noTextEdit="1"/>
          </p:cNvSpPr>
          <p:nvPr>
            <p:ph type="sldImg"/>
          </p:nvPr>
        </p:nvSpPr>
        <p:spPr>
          <a:xfrm>
            <a:off x="850900" y="763588"/>
            <a:ext cx="4973638" cy="3732212"/>
          </a:xfrm>
          <a:ln/>
        </p:spPr>
      </p:sp>
      <p:sp>
        <p:nvSpPr>
          <p:cNvPr id="63491" name="Rectangle 3"/>
          <p:cNvSpPr>
            <a:spLocks noGrp="1" noChangeArrowheads="1"/>
          </p:cNvSpPr>
          <p:nvPr>
            <p:ph type="body" idx="1"/>
          </p:nvPr>
        </p:nvSpPr>
        <p:spPr>
          <a:xfrm>
            <a:off x="898661" y="4725988"/>
            <a:ext cx="4871767" cy="4429125"/>
          </a:xfrm>
          <a:noFill/>
          <a:ln/>
        </p:spPr>
        <p:txBody>
          <a:bodyPr/>
          <a:lstStyle/>
          <a:p>
            <a:pPr eaLnBrk="1" hangingPunct="1"/>
            <a:r>
              <a:rPr lang="it-IT" dirty="0" smtClean="0"/>
              <a:t>Il nucleo del modello EAL-NET è rappresentato dal database dei laureati.</a:t>
            </a:r>
          </a:p>
          <a:p>
            <a:pPr eaLnBrk="1" hangingPunct="1"/>
            <a:r>
              <a:rPr lang="it-IT" dirty="0" smtClean="0"/>
              <a:t>I laureati accedono al database in seguito delle informazioni fornite loro dalle segreterie in fase di completamento degli studi.</a:t>
            </a:r>
          </a:p>
          <a:p>
            <a:pPr eaLnBrk="1" hangingPunct="1"/>
            <a:r>
              <a:rPr lang="it-IT" dirty="0" smtClean="0"/>
              <a:t>Essi compilano un questionario inserendo le informazioni sul titolo di studio in fase di conseguimento. su eventuali esperienze di lavoro e su competenze linguistiche e informatiche.</a:t>
            </a:r>
          </a:p>
          <a:p>
            <a:pPr eaLnBrk="1" hangingPunct="1"/>
            <a:r>
              <a:rPr lang="it-IT" dirty="0" smtClean="0"/>
              <a:t>Le università certificano le informazioni sulla carriera.</a:t>
            </a:r>
          </a:p>
          <a:p>
            <a:pPr eaLnBrk="1" hangingPunct="1"/>
            <a:r>
              <a:rPr lang="it-IT" dirty="0" smtClean="0"/>
              <a:t>Le aziende accedono al database selezionando i curriculum vitae in base alle proprie esigenze specifiche.</a:t>
            </a:r>
          </a:p>
          <a:p>
            <a:pPr eaLnBrk="1" hangingPunct="1"/>
            <a:r>
              <a:rPr lang="it-IT" dirty="0" smtClean="0"/>
              <a:t>Le informazioni raccolte nel questionario sono utilizzabili per realizzare indagini e valutazioni.</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Rot="1" noChangeAspect="1" noChangeArrowheads="1" noTextEdit="1"/>
          </p:cNvSpPr>
          <p:nvPr>
            <p:ph type="sldImg"/>
          </p:nvPr>
        </p:nvSpPr>
        <p:spPr>
          <a:xfrm>
            <a:off x="894634" y="744617"/>
            <a:ext cx="4879820" cy="3723084"/>
          </a:xfrm>
          <a:ln/>
        </p:spPr>
      </p:sp>
      <p:sp>
        <p:nvSpPr>
          <p:cNvPr id="64515" name="Rectangle 3"/>
          <p:cNvSpPr>
            <a:spLocks noGrp="1" noChangeArrowheads="1"/>
          </p:cNvSpPr>
          <p:nvPr>
            <p:ph type="body" idx="1"/>
          </p:nvPr>
        </p:nvSpPr>
        <p:spPr>
          <a:xfrm>
            <a:off x="665040" y="4716464"/>
            <a:ext cx="5339008" cy="4467225"/>
          </a:xfrm>
          <a:noFill/>
          <a:ln/>
        </p:spPr>
        <p:txBody>
          <a:bodyPr/>
          <a:lstStyle/>
          <a:p>
            <a:pPr eaLnBrk="1" hangingPunct="1"/>
            <a:r>
              <a:rPr lang="it-IT" dirty="0" smtClean="0"/>
              <a:t>Visto l’assenza di sistema simile a </a:t>
            </a:r>
            <a:r>
              <a:rPr lang="it-IT" smtClean="0"/>
              <a:t>livello europeo. </a:t>
            </a:r>
            <a:r>
              <a:rPr lang="it-IT" dirty="0" smtClean="0"/>
              <a:t>AL ha realizzato nel </a:t>
            </a:r>
            <a:r>
              <a:rPr lang="it-IT" smtClean="0"/>
              <a:t>periodo 199-2001. </a:t>
            </a:r>
            <a:r>
              <a:rPr lang="it-IT" dirty="0" smtClean="0"/>
              <a:t>con finanziamenti della </a:t>
            </a:r>
            <a:r>
              <a:rPr lang="it-IT" smtClean="0"/>
              <a:t>Comunità europea. </a:t>
            </a:r>
            <a:r>
              <a:rPr lang="it-IT" dirty="0" smtClean="0"/>
              <a:t>uno studio di fattibilità per l’estensione di AL agli </a:t>
            </a:r>
            <a:r>
              <a:rPr lang="it-IT" smtClean="0"/>
              <a:t>atenei europei. </a:t>
            </a:r>
            <a:r>
              <a:rPr lang="it-IT" dirty="0" smtClean="0"/>
              <a:t>realizzando </a:t>
            </a:r>
            <a:r>
              <a:rPr lang="it-IT" smtClean="0"/>
              <a:t>così EuroAL.</a:t>
            </a:r>
            <a:endParaRPr lang="it-IT" dirty="0" smtClean="0"/>
          </a:p>
          <a:p>
            <a:pPr eaLnBrk="1" hangingPunct="1"/>
            <a:r>
              <a:rPr lang="it-IT" dirty="0" smtClean="0"/>
              <a:t>Nel giugno 2002 è stato concluso e consegnato lo studio di fattibilità alla </a:t>
            </a:r>
            <a:r>
              <a:rPr lang="it-IT" smtClean="0"/>
              <a:t>comunità europea. </a:t>
            </a:r>
            <a:r>
              <a:rPr lang="it-IT" dirty="0" smtClean="0"/>
              <a:t>e proprio in questi giorni sta presentando alla comunità europea la richiesta di un finanziamento  per la realizzazione della </a:t>
            </a:r>
            <a:r>
              <a:rPr lang="it-IT" smtClean="0"/>
              <a:t>banca dati. </a:t>
            </a:r>
            <a:r>
              <a:rPr lang="it-IT" dirty="0" smtClean="0"/>
              <a:t>assieme ad università di 8 paesi europei</a:t>
            </a:r>
          </a:p>
          <a:p>
            <a:pPr eaLnBrk="1" hangingPunct="1"/>
            <a:r>
              <a:rPr lang="it-IT" dirty="0" smtClean="0"/>
              <a:t>L’idea alla base è la medesima anche se ovviamente le difficoltà sono ancora molto più grandi</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noRot="1" noChangeAspect="1" noChangeArrowheads="1" noTextEdit="1"/>
          </p:cNvSpPr>
          <p:nvPr>
            <p:ph type="sldImg"/>
          </p:nvPr>
        </p:nvSpPr>
        <p:spPr>
          <a:xfrm>
            <a:off x="855663" y="746125"/>
            <a:ext cx="4959350" cy="3721100"/>
          </a:xfrm>
          <a:ln/>
        </p:spPr>
      </p:sp>
      <p:sp>
        <p:nvSpPr>
          <p:cNvPr id="66563" name="Rectangle 3"/>
          <p:cNvSpPr>
            <a:spLocks noGrp="1" noChangeArrowheads="1"/>
          </p:cNvSpPr>
          <p:nvPr>
            <p:ph type="body" idx="1"/>
          </p:nvPr>
        </p:nvSpPr>
        <p:spPr>
          <a:xfrm>
            <a:off x="889000" y="4716463"/>
            <a:ext cx="4891088" cy="4465637"/>
          </a:xfrm>
          <a:noFill/>
          <a:ln/>
        </p:spPr>
        <p:txBody>
          <a:bodyPr/>
          <a:lstStyle/>
          <a:p>
            <a:endParaRPr lang="it-IT"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r>
              <a:rPr lang="it-IT" dirty="0" smtClean="0"/>
              <a:t>4 nuovi atenei</a:t>
            </a:r>
            <a:r>
              <a:rPr lang="it-IT" baseline="0" dirty="0" smtClean="0"/>
              <a:t> partecipano alla rilevazione: Mediterranea di </a:t>
            </a:r>
            <a:r>
              <a:rPr lang="it-IT" baseline="0" dirty="0" err="1" smtClean="0"/>
              <a:t>Casamassima</a:t>
            </a:r>
            <a:r>
              <a:rPr lang="it-IT" baseline="0" dirty="0" smtClean="0"/>
              <a:t>. </a:t>
            </a:r>
            <a:r>
              <a:rPr lang="it-IT" baseline="0" dirty="0" err="1" smtClean="0"/>
              <a:t>Insubria</a:t>
            </a:r>
            <a:r>
              <a:rPr lang="it-IT" baseline="0" dirty="0" smtClean="0"/>
              <a:t>. Siena stranieri. Urbino</a:t>
            </a:r>
            <a:endParaRPr lang="it-IT" dirty="0"/>
          </a:p>
        </p:txBody>
      </p:sp>
      <p:sp>
        <p:nvSpPr>
          <p:cNvPr id="4" name="Segnaposto numero diapositiva 3"/>
          <p:cNvSpPr>
            <a:spLocks noGrp="1"/>
          </p:cNvSpPr>
          <p:nvPr>
            <p:ph type="sldNum" sz="quarter" idx="10"/>
          </p:nvPr>
        </p:nvSpPr>
        <p:spPr/>
        <p:txBody>
          <a:bodyPr/>
          <a:lstStyle/>
          <a:p>
            <a:fld id="{E1243902-CDFF-44C8-BE0F-1B3235FAF10B}" type="slidenum">
              <a:rPr lang="it-IT" smtClean="0"/>
              <a:pPr/>
              <a:t>16</a:t>
            </a:fld>
            <a:endParaRPr lang="it-IT"/>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r>
              <a:rPr lang="it-IT" b="1" dirty="0" smtClean="0"/>
              <a:t>NB</a:t>
            </a:r>
            <a:r>
              <a:rPr lang="it-IT" dirty="0" smtClean="0"/>
              <a:t>: TUTTI I DATI SONO RAPPRESENTATIVI DEI LAUREATI ITALIANI</a:t>
            </a:r>
            <a:r>
              <a:rPr lang="it-IT" baseline="0" dirty="0" smtClean="0"/>
              <a:t> (</a:t>
            </a:r>
            <a:r>
              <a:rPr lang="it-IT" baseline="0" dirty="0" err="1" smtClean="0"/>
              <a:t>riproporzionamento</a:t>
            </a:r>
            <a:r>
              <a:rPr lang="it-IT" baseline="0" dirty="0" smtClean="0"/>
              <a:t>)</a:t>
            </a:r>
          </a:p>
          <a:p>
            <a:endParaRPr lang="it-IT" baseline="0" dirty="0" smtClean="0"/>
          </a:p>
          <a:p>
            <a:r>
              <a:rPr lang="it-IT" baseline="0" dirty="0" smtClean="0"/>
              <a:t>INGEGNERIA: tasso di risposta superiore al 93%</a:t>
            </a:r>
          </a:p>
          <a:p>
            <a:endParaRPr lang="it-IT" baseline="0" dirty="0" smtClean="0"/>
          </a:p>
          <a:p>
            <a:r>
              <a:rPr lang="en-GB" baseline="0" noProof="0" dirty="0" smtClean="0"/>
              <a:t>In order to offer you a </a:t>
            </a:r>
            <a:r>
              <a:rPr lang="en-GB" baseline="0" noProof="0" dirty="0" err="1" smtClean="0"/>
              <a:t>sintetic</a:t>
            </a:r>
            <a:r>
              <a:rPr lang="en-GB" baseline="0" noProof="0" dirty="0" smtClean="0"/>
              <a:t> overview of the results that can be achieved using the AL data-set, in this subsection we will consider only the population of master’s graduates 1 year after graduation. </a:t>
            </a:r>
            <a:endParaRPr lang="en-GB" noProof="0" dirty="0"/>
          </a:p>
        </p:txBody>
      </p:sp>
      <p:sp>
        <p:nvSpPr>
          <p:cNvPr id="4" name="Segnaposto numero diapositiva 3"/>
          <p:cNvSpPr>
            <a:spLocks noGrp="1"/>
          </p:cNvSpPr>
          <p:nvPr>
            <p:ph type="sldNum" sz="quarter" idx="10"/>
          </p:nvPr>
        </p:nvSpPr>
        <p:spPr/>
        <p:txBody>
          <a:bodyPr/>
          <a:lstStyle/>
          <a:p>
            <a:fld id="{E1243902-CDFF-44C8-BE0F-1B3235FAF10B}" type="slidenum">
              <a:rPr lang="it-IT" smtClean="0"/>
              <a:pPr/>
              <a:t>17</a:t>
            </a:fld>
            <a:endParaRPr lang="it-IT"/>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FDB9093-BA51-4DB8-ACAA-5DAB5326B28B}" type="slidenum">
              <a:rPr lang="it-IT"/>
              <a:pPr/>
              <a:t>18</a:t>
            </a:fld>
            <a:endParaRPr lang="it-IT"/>
          </a:p>
        </p:txBody>
      </p:sp>
      <p:sp>
        <p:nvSpPr>
          <p:cNvPr id="4416514" name="Rectangle 2"/>
          <p:cNvSpPr>
            <a:spLocks noGrp="1" noRot="1" noChangeAspect="1" noChangeArrowheads="1" noTextEdit="1"/>
          </p:cNvSpPr>
          <p:nvPr>
            <p:ph type="sldImg"/>
          </p:nvPr>
        </p:nvSpPr>
        <p:spPr>
          <a:ln/>
        </p:spPr>
      </p:sp>
      <p:sp>
        <p:nvSpPr>
          <p:cNvPr id="4416515" name="Rectangle 3"/>
          <p:cNvSpPr>
            <a:spLocks noGrp="1" noChangeArrowheads="1"/>
          </p:cNvSpPr>
          <p:nvPr>
            <p:ph type="body" idx="1"/>
          </p:nvPr>
        </p:nvSpPr>
        <p:spPr/>
        <p:txBody>
          <a:bodyPr/>
          <a:lstStyle/>
          <a:p>
            <a:r>
              <a:rPr lang="it-IT" dirty="0" smtClean="0"/>
              <a:t>Definizione ISTAT – Indagine sull’</a:t>
            </a:r>
            <a:r>
              <a:rPr lang="it-IT" b="1" dirty="0" smtClean="0"/>
              <a:t>Inserimento professionale dei laureati</a:t>
            </a:r>
            <a:r>
              <a:rPr lang="it-IT" dirty="0" smtClean="0"/>
              <a:t>: sono considerati “</a:t>
            </a:r>
            <a:r>
              <a:rPr lang="it-IT" b="1" dirty="0" smtClean="0"/>
              <a:t>occupati</a:t>
            </a:r>
            <a:r>
              <a:rPr lang="it-IT" dirty="0" smtClean="0"/>
              <a:t>” gli intervistati che dichiarano di svolgere un’attività </a:t>
            </a:r>
            <a:r>
              <a:rPr lang="it-IT" smtClean="0"/>
              <a:t>lavorativa retribuita. </a:t>
            </a:r>
            <a:r>
              <a:rPr lang="it-IT" dirty="0" smtClean="0"/>
              <a:t>anche non </a:t>
            </a:r>
            <a:r>
              <a:rPr lang="it-IT" smtClean="0"/>
              <a:t>in regola. </a:t>
            </a:r>
            <a:r>
              <a:rPr lang="it-IT" dirty="0" smtClean="0"/>
              <a:t>con esclusione delle attività di formazione </a:t>
            </a:r>
            <a:r>
              <a:rPr lang="it-IT" smtClean="0"/>
              <a:t>(tirocinio. praticantato. dottorato. specializzazione).</a:t>
            </a:r>
            <a:endParaRPr lang="it-IT" dirty="0" smtClean="0"/>
          </a:p>
          <a:p>
            <a:endParaRPr lang="it-IT" dirty="0" smtClean="0"/>
          </a:p>
          <a:p>
            <a:r>
              <a:rPr lang="it-IT" dirty="0" smtClean="0"/>
              <a:t>Sono</a:t>
            </a:r>
            <a:r>
              <a:rPr lang="it-IT" baseline="0" dirty="0" smtClean="0"/>
              <a:t> “</a:t>
            </a:r>
            <a:r>
              <a:rPr lang="it-IT" b="1" baseline="0" dirty="0" smtClean="0"/>
              <a:t>in cerca di lavoro</a:t>
            </a:r>
            <a:r>
              <a:rPr lang="it-IT" b="0" baseline="0" dirty="0" smtClean="0"/>
              <a:t>”</a:t>
            </a:r>
            <a:r>
              <a:rPr lang="it-IT" baseline="0" dirty="0" smtClean="0"/>
              <a:t> coloro che non sono occupati né iscritti alla specialistica e che si dichiarano alla ricerca </a:t>
            </a:r>
            <a:r>
              <a:rPr lang="it-IT" u="sng" baseline="0" dirty="0" smtClean="0"/>
              <a:t>attiva</a:t>
            </a:r>
            <a:r>
              <a:rPr lang="it-IT" baseline="0" dirty="0" smtClean="0"/>
              <a:t> di lavoro (</a:t>
            </a:r>
            <a:r>
              <a:rPr lang="it-IT" baseline="0" smtClean="0"/>
              <a:t>ad es. </a:t>
            </a:r>
            <a:r>
              <a:rPr lang="it-IT" baseline="0" dirty="0" smtClean="0"/>
              <a:t>inviando un </a:t>
            </a:r>
            <a:r>
              <a:rPr lang="it-IT" baseline="0" smtClean="0"/>
              <a:t>curriculum). </a:t>
            </a:r>
            <a:r>
              <a:rPr lang="it-IT" baseline="0" dirty="0" smtClean="0"/>
              <a:t>Non sono necessariamente disoccupati (</a:t>
            </a:r>
            <a:r>
              <a:rPr lang="it-IT" baseline="0" smtClean="0"/>
              <a:t>vedi def. </a:t>
            </a:r>
            <a:r>
              <a:rPr lang="it-IT" baseline="0" dirty="0" smtClean="0"/>
              <a:t>di disoccupato alla </a:t>
            </a:r>
            <a:r>
              <a:rPr lang="it-IT" baseline="0" dirty="0" err="1" smtClean="0"/>
              <a:t>diapo</a:t>
            </a:r>
            <a:r>
              <a:rPr lang="it-IT" baseline="0" dirty="0" smtClean="0"/>
              <a:t> 12)</a:t>
            </a:r>
          </a:p>
          <a:p>
            <a:endParaRPr lang="it-IT" baseline="0" dirty="0" smtClean="0"/>
          </a:p>
          <a:p>
            <a:r>
              <a:rPr lang="it-IT" baseline="0" dirty="0" smtClean="0"/>
              <a:t>Coloro che “</a:t>
            </a:r>
            <a:r>
              <a:rPr lang="it-IT" b="1" baseline="0" dirty="0" smtClean="0"/>
              <a:t>non cercano lavoro</a:t>
            </a:r>
            <a:r>
              <a:rPr lang="it-IT" b="0" baseline="0" dirty="0" smtClean="0"/>
              <a:t>”</a:t>
            </a:r>
            <a:r>
              <a:rPr lang="it-IT" baseline="0" dirty="0" smtClean="0"/>
              <a:t> sono non occupati né iscritti alla specialistica che dichiarano di non cercare lavoro prevalentemente </a:t>
            </a:r>
            <a:r>
              <a:rPr lang="it-IT" baseline="0" dirty="0" err="1" smtClean="0"/>
              <a:t>perchè</a:t>
            </a:r>
            <a:r>
              <a:rPr lang="it-IT" baseline="0" dirty="0" smtClean="0"/>
              <a:t> impegnati in altre attività </a:t>
            </a:r>
            <a:r>
              <a:rPr lang="it-IT" baseline="0" smtClean="0"/>
              <a:t>di formazione.</a:t>
            </a:r>
            <a:endParaRPr lang="it-IT" baseline="0" dirty="0" smtClean="0"/>
          </a:p>
          <a:p>
            <a:endParaRPr lang="it-IT" baseline="0" dirty="0"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a titolo">
    <p:spTree>
      <p:nvGrpSpPr>
        <p:cNvPr id="1" name=""/>
        <p:cNvGrpSpPr/>
        <p:nvPr/>
      </p:nvGrpSpPr>
      <p:grpSpPr>
        <a:xfrm>
          <a:off x="0" y="0"/>
          <a:ext cx="0" cy="0"/>
          <a:chOff x="0" y="0"/>
          <a:chExt cx="0" cy="0"/>
        </a:xfrm>
      </p:grpSpPr>
      <p:sp>
        <p:nvSpPr>
          <p:cNvPr id="4" name="Rectangle 11"/>
          <p:cNvSpPr>
            <a:spLocks noChangeArrowheads="1"/>
          </p:cNvSpPr>
          <p:nvPr/>
        </p:nvSpPr>
        <p:spPr bwMode="auto">
          <a:xfrm rot="10800000">
            <a:off x="-1588" y="6378575"/>
            <a:ext cx="9144001" cy="492125"/>
          </a:xfrm>
          <a:prstGeom prst="rect">
            <a:avLst/>
          </a:prstGeom>
          <a:solidFill>
            <a:srgbClr val="FFB608"/>
          </a:solidFill>
          <a:ln w="9525">
            <a:noFill/>
            <a:miter lim="800000"/>
            <a:headEnd/>
            <a:tailEnd/>
          </a:ln>
          <a:effectLst/>
        </p:spPr>
        <p:txBody>
          <a:bodyPr wrap="none" anchor="ctr"/>
          <a:lstStyle/>
          <a:p>
            <a:pPr>
              <a:defRPr/>
            </a:pPr>
            <a:endParaRPr lang="it-IT"/>
          </a:p>
        </p:txBody>
      </p:sp>
      <p:sp>
        <p:nvSpPr>
          <p:cNvPr id="5" name="Line 13"/>
          <p:cNvSpPr>
            <a:spLocks noChangeShapeType="1"/>
          </p:cNvSpPr>
          <p:nvPr/>
        </p:nvSpPr>
        <p:spPr bwMode="auto">
          <a:xfrm rot="10800000">
            <a:off x="-1588" y="6356350"/>
            <a:ext cx="9144001" cy="1588"/>
          </a:xfrm>
          <a:prstGeom prst="line">
            <a:avLst/>
          </a:prstGeom>
          <a:noFill/>
          <a:ln w="19050">
            <a:solidFill>
              <a:srgbClr val="808080"/>
            </a:solidFill>
            <a:round/>
            <a:headEnd/>
            <a:tailEnd/>
          </a:ln>
          <a:effectLst/>
        </p:spPr>
        <p:txBody>
          <a:bodyPr/>
          <a:lstStyle/>
          <a:p>
            <a:pPr>
              <a:defRPr/>
            </a:pPr>
            <a:endParaRPr lang="it-IT"/>
          </a:p>
        </p:txBody>
      </p:sp>
      <p:grpSp>
        <p:nvGrpSpPr>
          <p:cNvPr id="6" name="Group 21"/>
          <p:cNvGrpSpPr>
            <a:grpSpLocks/>
          </p:cNvGrpSpPr>
          <p:nvPr/>
        </p:nvGrpSpPr>
        <p:grpSpPr bwMode="auto">
          <a:xfrm>
            <a:off x="0" y="0"/>
            <a:ext cx="9144000" cy="944563"/>
            <a:chOff x="0" y="0"/>
            <a:chExt cx="5760" cy="595"/>
          </a:xfrm>
        </p:grpSpPr>
        <p:sp>
          <p:nvSpPr>
            <p:cNvPr id="7" name="Rectangle 22"/>
            <p:cNvSpPr>
              <a:spLocks noChangeArrowheads="1"/>
            </p:cNvSpPr>
            <p:nvPr userDrawn="1"/>
          </p:nvSpPr>
          <p:spPr bwMode="auto">
            <a:xfrm>
              <a:off x="0" y="0"/>
              <a:ext cx="5760" cy="574"/>
            </a:xfrm>
            <a:prstGeom prst="rect">
              <a:avLst/>
            </a:prstGeom>
            <a:solidFill>
              <a:srgbClr val="FFB608"/>
            </a:solidFill>
            <a:ln w="9525">
              <a:noFill/>
              <a:miter lim="800000"/>
              <a:headEnd/>
              <a:tailEnd/>
            </a:ln>
            <a:effectLst/>
          </p:spPr>
          <p:txBody>
            <a:bodyPr wrap="none" anchor="ctr"/>
            <a:lstStyle/>
            <a:p>
              <a:pPr>
                <a:defRPr/>
              </a:pPr>
              <a:endParaRPr lang="it-IT"/>
            </a:p>
          </p:txBody>
        </p:sp>
        <p:grpSp>
          <p:nvGrpSpPr>
            <p:cNvPr id="8" name="Group 23"/>
            <p:cNvGrpSpPr>
              <a:grpSpLocks/>
            </p:cNvGrpSpPr>
            <p:nvPr userDrawn="1"/>
          </p:nvGrpSpPr>
          <p:grpSpPr bwMode="auto">
            <a:xfrm>
              <a:off x="0" y="573"/>
              <a:ext cx="5760" cy="22"/>
              <a:chOff x="0" y="588"/>
              <a:chExt cx="5760" cy="22"/>
            </a:xfrm>
          </p:grpSpPr>
          <p:sp>
            <p:nvSpPr>
              <p:cNvPr id="9" name="Line 24"/>
              <p:cNvSpPr>
                <a:spLocks noChangeShapeType="1"/>
              </p:cNvSpPr>
              <p:nvPr userDrawn="1"/>
            </p:nvSpPr>
            <p:spPr bwMode="auto">
              <a:xfrm>
                <a:off x="0" y="588"/>
                <a:ext cx="5760" cy="0"/>
              </a:xfrm>
              <a:prstGeom prst="line">
                <a:avLst/>
              </a:prstGeom>
              <a:noFill/>
              <a:ln w="19050">
                <a:solidFill>
                  <a:srgbClr val="808080"/>
                </a:solidFill>
                <a:round/>
                <a:headEnd/>
                <a:tailEnd/>
              </a:ln>
              <a:effectLst/>
            </p:spPr>
            <p:txBody>
              <a:bodyPr/>
              <a:lstStyle/>
              <a:p>
                <a:pPr>
                  <a:defRPr/>
                </a:pPr>
                <a:endParaRPr lang="it-IT"/>
              </a:p>
            </p:txBody>
          </p:sp>
          <p:sp>
            <p:nvSpPr>
              <p:cNvPr id="10" name="Line 25"/>
              <p:cNvSpPr>
                <a:spLocks noChangeShapeType="1"/>
              </p:cNvSpPr>
              <p:nvPr userDrawn="1"/>
            </p:nvSpPr>
            <p:spPr bwMode="auto">
              <a:xfrm>
                <a:off x="0" y="599"/>
                <a:ext cx="5760" cy="0"/>
              </a:xfrm>
              <a:prstGeom prst="line">
                <a:avLst/>
              </a:prstGeom>
              <a:noFill/>
              <a:ln w="19050">
                <a:solidFill>
                  <a:srgbClr val="969696"/>
                </a:solidFill>
                <a:round/>
                <a:headEnd/>
                <a:tailEnd/>
              </a:ln>
              <a:effectLst/>
            </p:spPr>
            <p:txBody>
              <a:bodyPr/>
              <a:lstStyle/>
              <a:p>
                <a:pPr>
                  <a:defRPr/>
                </a:pPr>
                <a:endParaRPr lang="it-IT"/>
              </a:p>
            </p:txBody>
          </p:sp>
          <p:sp>
            <p:nvSpPr>
              <p:cNvPr id="11" name="Line 26"/>
              <p:cNvSpPr>
                <a:spLocks noChangeShapeType="1"/>
              </p:cNvSpPr>
              <p:nvPr userDrawn="1"/>
            </p:nvSpPr>
            <p:spPr bwMode="auto">
              <a:xfrm>
                <a:off x="0" y="610"/>
                <a:ext cx="5760" cy="0"/>
              </a:xfrm>
              <a:prstGeom prst="line">
                <a:avLst/>
              </a:prstGeom>
              <a:noFill/>
              <a:ln w="19050">
                <a:solidFill>
                  <a:srgbClr val="C0C0C0"/>
                </a:solidFill>
                <a:round/>
                <a:headEnd/>
                <a:tailEnd/>
              </a:ln>
              <a:effectLst/>
            </p:spPr>
            <p:txBody>
              <a:bodyPr/>
              <a:lstStyle/>
              <a:p>
                <a:pPr>
                  <a:defRPr/>
                </a:pPr>
                <a:endParaRPr lang="it-IT"/>
              </a:p>
            </p:txBody>
          </p:sp>
        </p:grpSp>
      </p:grpSp>
      <p:sp>
        <p:nvSpPr>
          <p:cNvPr id="5134" name="Rectangle 14"/>
          <p:cNvSpPr>
            <a:spLocks noGrp="1" noChangeArrowheads="1"/>
          </p:cNvSpPr>
          <p:nvPr>
            <p:ph type="subTitle" idx="1"/>
          </p:nvPr>
        </p:nvSpPr>
        <p:spPr>
          <a:xfrm>
            <a:off x="1371600" y="3886200"/>
            <a:ext cx="6400800" cy="1752600"/>
          </a:xfrm>
        </p:spPr>
        <p:txBody>
          <a:bodyPr/>
          <a:lstStyle>
            <a:lvl1pPr marL="0" indent="0" algn="ctr">
              <a:buFontTx/>
              <a:buNone/>
              <a:defRPr/>
            </a:lvl1pPr>
          </a:lstStyle>
          <a:p>
            <a:r>
              <a:rPr lang="it-IT"/>
              <a:t>Fare clic per modificare lo stile del sottotitolo dello schema</a:t>
            </a:r>
          </a:p>
        </p:txBody>
      </p:sp>
      <p:sp>
        <p:nvSpPr>
          <p:cNvPr id="5138" name="Rectangle 18"/>
          <p:cNvSpPr>
            <a:spLocks noGrp="1" noChangeArrowheads="1"/>
          </p:cNvSpPr>
          <p:nvPr>
            <p:ph type="ctrTitle"/>
          </p:nvPr>
        </p:nvSpPr>
        <p:spPr>
          <a:xfrm>
            <a:off x="685800" y="2130425"/>
            <a:ext cx="7772400" cy="1470025"/>
          </a:xfrm>
        </p:spPr>
        <p:txBody>
          <a:bodyPr/>
          <a:lstStyle>
            <a:lvl1pPr>
              <a:defRPr/>
            </a:lvl1pPr>
          </a:lstStyle>
          <a:p>
            <a:r>
              <a:rPr lang="it-IT"/>
              <a:t>Fare clic per modificare lo stile del titolo</a:t>
            </a:r>
          </a:p>
        </p:txBody>
      </p:sp>
      <p:sp>
        <p:nvSpPr>
          <p:cNvPr id="12" name="Rectangle 15"/>
          <p:cNvSpPr>
            <a:spLocks noGrp="1" noChangeArrowheads="1"/>
          </p:cNvSpPr>
          <p:nvPr>
            <p:ph type="dt" sz="half" idx="10"/>
          </p:nvPr>
        </p:nvSpPr>
        <p:spPr>
          <a:xfrm>
            <a:off x="457200" y="6245225"/>
            <a:ext cx="2133600" cy="476250"/>
          </a:xfrm>
        </p:spPr>
        <p:txBody>
          <a:bodyPr/>
          <a:lstStyle>
            <a:lvl1pPr>
              <a:defRPr>
                <a:solidFill>
                  <a:schemeClr val="tx1"/>
                </a:solidFill>
              </a:defRPr>
            </a:lvl1pPr>
          </a:lstStyle>
          <a:p>
            <a:pPr>
              <a:defRPr/>
            </a:pPr>
            <a:endParaRPr lang="fr-FR"/>
          </a:p>
        </p:txBody>
      </p:sp>
      <p:sp>
        <p:nvSpPr>
          <p:cNvPr id="13" name="Rectangle 16"/>
          <p:cNvSpPr>
            <a:spLocks noGrp="1" noChangeArrowheads="1"/>
          </p:cNvSpPr>
          <p:nvPr>
            <p:ph type="ftr" sz="quarter" idx="11"/>
          </p:nvPr>
        </p:nvSpPr>
        <p:spPr>
          <a:xfrm>
            <a:off x="3124200" y="6245225"/>
            <a:ext cx="2895600" cy="476250"/>
          </a:xfrm>
        </p:spPr>
        <p:txBody>
          <a:bodyPr/>
          <a:lstStyle>
            <a:lvl1pPr>
              <a:defRPr>
                <a:solidFill>
                  <a:schemeClr val="tx1"/>
                </a:solidFill>
              </a:defRPr>
            </a:lvl1pPr>
          </a:lstStyle>
          <a:p>
            <a:pPr>
              <a:defRPr/>
            </a:pPr>
            <a:endParaRPr lang="fr-FR"/>
          </a:p>
        </p:txBody>
      </p:sp>
      <p:sp>
        <p:nvSpPr>
          <p:cNvPr id="14" name="Rectangle 17"/>
          <p:cNvSpPr>
            <a:spLocks noGrp="1" noChangeArrowheads="1"/>
          </p:cNvSpPr>
          <p:nvPr>
            <p:ph type="sldNum" sz="quarter" idx="12"/>
          </p:nvPr>
        </p:nvSpPr>
        <p:spPr>
          <a:xfrm>
            <a:off x="6553200" y="6245225"/>
            <a:ext cx="2133600" cy="476250"/>
          </a:xfrm>
        </p:spPr>
        <p:txBody>
          <a:bodyPr/>
          <a:lstStyle>
            <a:lvl1pPr>
              <a:defRPr b="0">
                <a:solidFill>
                  <a:schemeClr val="tx1"/>
                </a:solidFill>
              </a:defRPr>
            </a:lvl1pPr>
          </a:lstStyle>
          <a:p>
            <a:pPr>
              <a:defRPr/>
            </a:pPr>
            <a:fld id="{39C4B876-B3D9-460D-A592-79681B7874E4}" type="slidenum">
              <a:rPr lang="fr-FR"/>
              <a:pPr>
                <a:defRPr/>
              </a:pPr>
              <a:t>‹#›</a:t>
            </a:fld>
            <a:endParaRPr lang="fr-FR"/>
          </a:p>
        </p:txBody>
      </p:sp>
    </p:spTree>
  </p:cSld>
  <p:clrMapOvr>
    <a:masterClrMapping/>
  </p:clrMapOvr>
  <p:transition spd="med">
    <p:split/>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testo verticale 2"/>
          <p:cNvSpPr>
            <a:spLocks noGrp="1"/>
          </p:cNvSpPr>
          <p:nvPr>
            <p:ph type="body" orient="vert" idx="1"/>
          </p:nvPr>
        </p:nvSpPr>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Rectangle 15"/>
          <p:cNvSpPr>
            <a:spLocks noGrp="1" noChangeArrowheads="1"/>
          </p:cNvSpPr>
          <p:nvPr>
            <p:ph type="dt" sz="half" idx="10"/>
          </p:nvPr>
        </p:nvSpPr>
        <p:spPr>
          <a:ln/>
        </p:spPr>
        <p:txBody>
          <a:bodyPr/>
          <a:lstStyle>
            <a:lvl1pPr>
              <a:defRPr/>
            </a:lvl1pPr>
          </a:lstStyle>
          <a:p>
            <a:pPr>
              <a:defRPr/>
            </a:pPr>
            <a:endParaRPr lang="fr-FR"/>
          </a:p>
        </p:txBody>
      </p:sp>
      <p:sp>
        <p:nvSpPr>
          <p:cNvPr id="5" name="Rectangle 16"/>
          <p:cNvSpPr>
            <a:spLocks noGrp="1" noChangeArrowheads="1"/>
          </p:cNvSpPr>
          <p:nvPr>
            <p:ph type="ftr" sz="quarter" idx="11"/>
          </p:nvPr>
        </p:nvSpPr>
        <p:spPr>
          <a:ln/>
        </p:spPr>
        <p:txBody>
          <a:bodyPr/>
          <a:lstStyle>
            <a:lvl1pPr>
              <a:defRPr/>
            </a:lvl1pPr>
          </a:lstStyle>
          <a:p>
            <a:pPr>
              <a:defRPr/>
            </a:pPr>
            <a:endParaRPr lang="fr-FR"/>
          </a:p>
        </p:txBody>
      </p:sp>
      <p:sp>
        <p:nvSpPr>
          <p:cNvPr id="6" name="Rectangle 17"/>
          <p:cNvSpPr>
            <a:spLocks noGrp="1" noChangeArrowheads="1"/>
          </p:cNvSpPr>
          <p:nvPr>
            <p:ph type="sldNum" sz="quarter" idx="12"/>
          </p:nvPr>
        </p:nvSpPr>
        <p:spPr>
          <a:ln/>
        </p:spPr>
        <p:txBody>
          <a:bodyPr/>
          <a:lstStyle>
            <a:lvl1pPr>
              <a:defRPr/>
            </a:lvl1pPr>
          </a:lstStyle>
          <a:p>
            <a:pPr>
              <a:defRPr/>
            </a:pPr>
            <a:fld id="{700E6CE1-3EA8-4A85-90AD-7E4DC29B6C2B}" type="slidenum">
              <a:rPr lang="fr-FR"/>
              <a:pPr>
                <a:defRPr/>
              </a:pPr>
              <a:t>‹#›</a:t>
            </a:fld>
            <a:endParaRPr lang="fr-FR"/>
          </a:p>
        </p:txBody>
      </p:sp>
    </p:spTree>
  </p:cSld>
  <p:clrMapOvr>
    <a:masterClrMapping/>
  </p:clrMapOvr>
  <p:transition spd="med">
    <p:split/>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6538913" y="12700"/>
            <a:ext cx="2147887" cy="6113463"/>
          </a:xfrm>
        </p:spPr>
        <p:txBody>
          <a:bodyPr vert="eaVert"/>
          <a:lstStyle/>
          <a:p>
            <a:r>
              <a:rPr lang="it-IT" smtClean="0"/>
              <a:t>Fare clic per modificare lo stile del titolo</a:t>
            </a:r>
            <a:endParaRPr lang="it-IT"/>
          </a:p>
        </p:txBody>
      </p:sp>
      <p:sp>
        <p:nvSpPr>
          <p:cNvPr id="3" name="Segnaposto testo verticale 2"/>
          <p:cNvSpPr>
            <a:spLocks noGrp="1"/>
          </p:cNvSpPr>
          <p:nvPr>
            <p:ph type="body" orient="vert" idx="1"/>
          </p:nvPr>
        </p:nvSpPr>
        <p:spPr>
          <a:xfrm>
            <a:off x="90488" y="12700"/>
            <a:ext cx="6296025" cy="6113463"/>
          </a:xfrm>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Rectangle 15"/>
          <p:cNvSpPr>
            <a:spLocks noGrp="1" noChangeArrowheads="1"/>
          </p:cNvSpPr>
          <p:nvPr>
            <p:ph type="dt" sz="half" idx="10"/>
          </p:nvPr>
        </p:nvSpPr>
        <p:spPr>
          <a:ln/>
        </p:spPr>
        <p:txBody>
          <a:bodyPr/>
          <a:lstStyle>
            <a:lvl1pPr>
              <a:defRPr/>
            </a:lvl1pPr>
          </a:lstStyle>
          <a:p>
            <a:pPr>
              <a:defRPr/>
            </a:pPr>
            <a:endParaRPr lang="fr-FR"/>
          </a:p>
        </p:txBody>
      </p:sp>
      <p:sp>
        <p:nvSpPr>
          <p:cNvPr id="5" name="Rectangle 16"/>
          <p:cNvSpPr>
            <a:spLocks noGrp="1" noChangeArrowheads="1"/>
          </p:cNvSpPr>
          <p:nvPr>
            <p:ph type="ftr" sz="quarter" idx="11"/>
          </p:nvPr>
        </p:nvSpPr>
        <p:spPr>
          <a:ln/>
        </p:spPr>
        <p:txBody>
          <a:bodyPr/>
          <a:lstStyle>
            <a:lvl1pPr>
              <a:defRPr/>
            </a:lvl1pPr>
          </a:lstStyle>
          <a:p>
            <a:pPr>
              <a:defRPr/>
            </a:pPr>
            <a:endParaRPr lang="fr-FR"/>
          </a:p>
        </p:txBody>
      </p:sp>
      <p:sp>
        <p:nvSpPr>
          <p:cNvPr id="6" name="Rectangle 17"/>
          <p:cNvSpPr>
            <a:spLocks noGrp="1" noChangeArrowheads="1"/>
          </p:cNvSpPr>
          <p:nvPr>
            <p:ph type="sldNum" sz="quarter" idx="12"/>
          </p:nvPr>
        </p:nvSpPr>
        <p:spPr>
          <a:ln/>
        </p:spPr>
        <p:txBody>
          <a:bodyPr/>
          <a:lstStyle>
            <a:lvl1pPr>
              <a:defRPr/>
            </a:lvl1pPr>
          </a:lstStyle>
          <a:p>
            <a:pPr>
              <a:defRPr/>
            </a:pPr>
            <a:fld id="{7C034D91-B2A1-4EDE-AC98-72B4600830F3}" type="slidenum">
              <a:rPr lang="fr-FR"/>
              <a:pPr>
                <a:defRPr/>
              </a:pPr>
              <a:t>‹#›</a:t>
            </a:fld>
            <a:endParaRPr lang="fr-FR"/>
          </a:p>
        </p:txBody>
      </p:sp>
    </p:spTree>
  </p:cSld>
  <p:clrMapOvr>
    <a:masterClrMapping/>
  </p:clrMapOvr>
  <p:transition spd="med">
    <p:split/>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schema risultati">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lvl1pPr>
              <a:defRPr>
                <a:solidFill>
                  <a:srgbClr val="000080"/>
                </a:solidFill>
              </a:defRPr>
            </a:lvl1pPr>
          </a:lstStyle>
          <a:p>
            <a:r>
              <a:rPr lang="it-IT" dirty="0" smtClean="0"/>
              <a:t>Fare clic per modificare lo stile del titolo</a:t>
            </a:r>
            <a:endParaRPr lang="it-IT" dirty="0"/>
          </a:p>
        </p:txBody>
      </p:sp>
      <p:sp>
        <p:nvSpPr>
          <p:cNvPr id="6" name="Segnaposto testo 5"/>
          <p:cNvSpPr>
            <a:spLocks noGrp="1"/>
          </p:cNvSpPr>
          <p:nvPr>
            <p:ph type="body" sz="quarter" idx="11"/>
          </p:nvPr>
        </p:nvSpPr>
        <p:spPr>
          <a:xfrm>
            <a:off x="-1" y="2132856"/>
            <a:ext cx="1404000" cy="1224112"/>
          </a:xfrm>
          <a:prstGeom prst="rect">
            <a:avLst/>
          </a:prstGeom>
        </p:spPr>
        <p:txBody>
          <a:bodyPr/>
          <a:lstStyle>
            <a:lvl1pPr marL="0" indent="0">
              <a:spcBef>
                <a:spcPts val="0"/>
              </a:spcBef>
              <a:buNone/>
              <a:defRPr sz="1100" i="1" baseline="0">
                <a:solidFill>
                  <a:srgbClr val="000080"/>
                </a:solidFill>
                <a:latin typeface="Verdana" pitchFamily="34" charset="0"/>
              </a:defRPr>
            </a:lvl1pPr>
            <a:lvl2pPr>
              <a:defRPr sz="1000">
                <a:latin typeface="Verdana" pitchFamily="34" charset="0"/>
              </a:defRPr>
            </a:lvl2pPr>
            <a:lvl3pPr>
              <a:defRPr sz="1000">
                <a:latin typeface="Verdana" pitchFamily="34" charset="0"/>
              </a:defRPr>
            </a:lvl3pPr>
            <a:lvl4pPr>
              <a:defRPr sz="1000">
                <a:latin typeface="Verdana" pitchFamily="34" charset="0"/>
              </a:defRPr>
            </a:lvl4pPr>
            <a:lvl5pPr>
              <a:defRPr sz="1000">
                <a:latin typeface="Verdana" pitchFamily="34" charset="0"/>
              </a:defRPr>
            </a:lvl5pPr>
          </a:lstStyle>
          <a:p>
            <a:pPr lvl="0"/>
            <a:r>
              <a:rPr lang="it-IT" dirty="0" smtClean="0"/>
              <a:t>Fare clic per modificare stili del testo dello schema</a:t>
            </a:r>
          </a:p>
        </p:txBody>
      </p:sp>
      <p:sp>
        <p:nvSpPr>
          <p:cNvPr id="8" name="Segnaposto testo 7"/>
          <p:cNvSpPr>
            <a:spLocks noGrp="1"/>
          </p:cNvSpPr>
          <p:nvPr>
            <p:ph type="body" sz="quarter" idx="12"/>
          </p:nvPr>
        </p:nvSpPr>
        <p:spPr>
          <a:xfrm>
            <a:off x="0" y="6452443"/>
            <a:ext cx="1404000" cy="288925"/>
          </a:xfrm>
          <a:prstGeom prst="rect">
            <a:avLst/>
          </a:prstGeom>
        </p:spPr>
        <p:txBody>
          <a:bodyPr lIns="90000"/>
          <a:lstStyle>
            <a:lvl1pPr marL="228600" indent="-228600">
              <a:buFont typeface="Arial" pitchFamily="34" charset="0"/>
              <a:buNone/>
              <a:defRPr lang="it-IT" sz="1000" i="1" kern="1200" baseline="0" dirty="0" smtClean="0">
                <a:solidFill>
                  <a:srgbClr val="000080"/>
                </a:solidFill>
                <a:latin typeface="Verdana" pitchFamily="34" charset="0"/>
                <a:ea typeface="+mn-ea"/>
                <a:cs typeface="+mn-cs"/>
              </a:defRPr>
            </a:lvl1pPr>
          </a:lstStyle>
          <a:p>
            <a:pPr marL="0" lvl="0" indent="0" algn="l" defTabSz="914400" rtl="0" eaLnBrk="1" latinLnBrk="0" hangingPunct="1">
              <a:spcBef>
                <a:spcPts val="0"/>
              </a:spcBef>
            </a:pPr>
            <a:r>
              <a:rPr lang="it-IT" dirty="0" smtClean="0"/>
              <a:t>Fare clic per modificare stili del testo dello schema</a:t>
            </a:r>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idx="1"/>
          </p:nvPr>
        </p:nvSpPr>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Rectangle 15"/>
          <p:cNvSpPr>
            <a:spLocks noGrp="1" noChangeArrowheads="1"/>
          </p:cNvSpPr>
          <p:nvPr>
            <p:ph type="dt" sz="half" idx="10"/>
          </p:nvPr>
        </p:nvSpPr>
        <p:spPr>
          <a:ln/>
        </p:spPr>
        <p:txBody>
          <a:bodyPr/>
          <a:lstStyle>
            <a:lvl1pPr>
              <a:defRPr/>
            </a:lvl1pPr>
          </a:lstStyle>
          <a:p>
            <a:pPr>
              <a:defRPr/>
            </a:pPr>
            <a:endParaRPr lang="fr-FR"/>
          </a:p>
        </p:txBody>
      </p:sp>
      <p:sp>
        <p:nvSpPr>
          <p:cNvPr id="5" name="Rectangle 16"/>
          <p:cNvSpPr>
            <a:spLocks noGrp="1" noChangeArrowheads="1"/>
          </p:cNvSpPr>
          <p:nvPr>
            <p:ph type="ftr" sz="quarter" idx="11"/>
          </p:nvPr>
        </p:nvSpPr>
        <p:spPr>
          <a:ln/>
        </p:spPr>
        <p:txBody>
          <a:bodyPr/>
          <a:lstStyle>
            <a:lvl1pPr>
              <a:defRPr/>
            </a:lvl1pPr>
          </a:lstStyle>
          <a:p>
            <a:pPr>
              <a:defRPr/>
            </a:pPr>
            <a:endParaRPr lang="fr-FR"/>
          </a:p>
        </p:txBody>
      </p:sp>
      <p:sp>
        <p:nvSpPr>
          <p:cNvPr id="6" name="Rectangle 17"/>
          <p:cNvSpPr>
            <a:spLocks noGrp="1" noChangeArrowheads="1"/>
          </p:cNvSpPr>
          <p:nvPr>
            <p:ph type="sldNum" sz="quarter" idx="12"/>
          </p:nvPr>
        </p:nvSpPr>
        <p:spPr>
          <a:ln/>
        </p:spPr>
        <p:txBody>
          <a:bodyPr/>
          <a:lstStyle>
            <a:lvl1pPr>
              <a:defRPr/>
            </a:lvl1pPr>
          </a:lstStyle>
          <a:p>
            <a:pPr>
              <a:defRPr/>
            </a:pPr>
            <a:fld id="{E7AA14C7-5C3E-4FB7-BDAE-305BE1420987}" type="slidenum">
              <a:rPr lang="fr-FR"/>
              <a:pPr>
                <a:defRPr/>
              </a:pPr>
              <a:t>‹#›</a:t>
            </a:fld>
            <a:endParaRPr lang="fr-FR"/>
          </a:p>
        </p:txBody>
      </p:sp>
    </p:spTree>
  </p:cSld>
  <p:clrMapOvr>
    <a:masterClrMapping/>
  </p:clrMapOvr>
  <p:transition spd="med">
    <p:split/>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722313" y="4406900"/>
            <a:ext cx="7772400" cy="1362075"/>
          </a:xfrm>
        </p:spPr>
        <p:txBody>
          <a:bodyPr anchor="t"/>
          <a:lstStyle>
            <a:lvl1pPr algn="l">
              <a:defRPr sz="4000" b="1" cap="all"/>
            </a:lvl1pPr>
          </a:lstStyle>
          <a:p>
            <a:r>
              <a:rPr lang="it-IT" smtClean="0"/>
              <a:t>Fare clic per modificare lo stile del titolo</a:t>
            </a:r>
            <a:endParaRPr lang="it-IT"/>
          </a:p>
        </p:txBody>
      </p:sp>
      <p:sp>
        <p:nvSpPr>
          <p:cNvPr id="3" name="Segnaposto testo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it-IT" smtClean="0"/>
              <a:t>Fare clic per modificare stili del testo dello schema</a:t>
            </a:r>
          </a:p>
        </p:txBody>
      </p:sp>
      <p:sp>
        <p:nvSpPr>
          <p:cNvPr id="4" name="Rectangle 15"/>
          <p:cNvSpPr>
            <a:spLocks noGrp="1" noChangeArrowheads="1"/>
          </p:cNvSpPr>
          <p:nvPr>
            <p:ph type="dt" sz="half" idx="10"/>
          </p:nvPr>
        </p:nvSpPr>
        <p:spPr>
          <a:ln/>
        </p:spPr>
        <p:txBody>
          <a:bodyPr/>
          <a:lstStyle>
            <a:lvl1pPr>
              <a:defRPr/>
            </a:lvl1pPr>
          </a:lstStyle>
          <a:p>
            <a:pPr>
              <a:defRPr/>
            </a:pPr>
            <a:endParaRPr lang="fr-FR"/>
          </a:p>
        </p:txBody>
      </p:sp>
      <p:sp>
        <p:nvSpPr>
          <p:cNvPr id="5" name="Rectangle 16"/>
          <p:cNvSpPr>
            <a:spLocks noGrp="1" noChangeArrowheads="1"/>
          </p:cNvSpPr>
          <p:nvPr>
            <p:ph type="ftr" sz="quarter" idx="11"/>
          </p:nvPr>
        </p:nvSpPr>
        <p:spPr>
          <a:ln/>
        </p:spPr>
        <p:txBody>
          <a:bodyPr/>
          <a:lstStyle>
            <a:lvl1pPr>
              <a:defRPr/>
            </a:lvl1pPr>
          </a:lstStyle>
          <a:p>
            <a:pPr>
              <a:defRPr/>
            </a:pPr>
            <a:endParaRPr lang="fr-FR"/>
          </a:p>
        </p:txBody>
      </p:sp>
      <p:sp>
        <p:nvSpPr>
          <p:cNvPr id="6" name="Rectangle 17"/>
          <p:cNvSpPr>
            <a:spLocks noGrp="1" noChangeArrowheads="1"/>
          </p:cNvSpPr>
          <p:nvPr>
            <p:ph type="sldNum" sz="quarter" idx="12"/>
          </p:nvPr>
        </p:nvSpPr>
        <p:spPr>
          <a:ln/>
        </p:spPr>
        <p:txBody>
          <a:bodyPr/>
          <a:lstStyle>
            <a:lvl1pPr>
              <a:defRPr/>
            </a:lvl1pPr>
          </a:lstStyle>
          <a:p>
            <a:pPr>
              <a:defRPr/>
            </a:pPr>
            <a:fld id="{48BFE95A-8BC9-47F3-B609-BC249291FA4A}" type="slidenum">
              <a:rPr lang="fr-FR"/>
              <a:pPr>
                <a:defRPr/>
              </a:pPr>
              <a:t>‹#›</a:t>
            </a:fld>
            <a:endParaRPr lang="fr-FR"/>
          </a:p>
        </p:txBody>
      </p:sp>
    </p:spTree>
  </p:cSld>
  <p:clrMapOvr>
    <a:masterClrMapping/>
  </p:clrMapOvr>
  <p:transition spd="med">
    <p:split/>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contenuto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Rectangle 15"/>
          <p:cNvSpPr>
            <a:spLocks noGrp="1" noChangeArrowheads="1"/>
          </p:cNvSpPr>
          <p:nvPr>
            <p:ph type="dt" sz="half" idx="10"/>
          </p:nvPr>
        </p:nvSpPr>
        <p:spPr>
          <a:ln/>
        </p:spPr>
        <p:txBody>
          <a:bodyPr/>
          <a:lstStyle>
            <a:lvl1pPr>
              <a:defRPr/>
            </a:lvl1pPr>
          </a:lstStyle>
          <a:p>
            <a:pPr>
              <a:defRPr/>
            </a:pPr>
            <a:endParaRPr lang="fr-FR"/>
          </a:p>
        </p:txBody>
      </p:sp>
      <p:sp>
        <p:nvSpPr>
          <p:cNvPr id="6" name="Rectangle 16"/>
          <p:cNvSpPr>
            <a:spLocks noGrp="1" noChangeArrowheads="1"/>
          </p:cNvSpPr>
          <p:nvPr>
            <p:ph type="ftr" sz="quarter" idx="11"/>
          </p:nvPr>
        </p:nvSpPr>
        <p:spPr>
          <a:ln/>
        </p:spPr>
        <p:txBody>
          <a:bodyPr/>
          <a:lstStyle>
            <a:lvl1pPr>
              <a:defRPr/>
            </a:lvl1pPr>
          </a:lstStyle>
          <a:p>
            <a:pPr>
              <a:defRPr/>
            </a:pPr>
            <a:endParaRPr lang="fr-FR"/>
          </a:p>
        </p:txBody>
      </p:sp>
      <p:sp>
        <p:nvSpPr>
          <p:cNvPr id="7" name="Rectangle 17"/>
          <p:cNvSpPr>
            <a:spLocks noGrp="1" noChangeArrowheads="1"/>
          </p:cNvSpPr>
          <p:nvPr>
            <p:ph type="sldNum" sz="quarter" idx="12"/>
          </p:nvPr>
        </p:nvSpPr>
        <p:spPr>
          <a:ln/>
        </p:spPr>
        <p:txBody>
          <a:bodyPr/>
          <a:lstStyle>
            <a:lvl1pPr>
              <a:defRPr/>
            </a:lvl1pPr>
          </a:lstStyle>
          <a:p>
            <a:pPr>
              <a:defRPr/>
            </a:pPr>
            <a:fld id="{8767BE30-03AD-40FC-BA7E-BCC9DC837E96}" type="slidenum">
              <a:rPr lang="fr-FR"/>
              <a:pPr>
                <a:defRPr/>
              </a:pPr>
              <a:t>‹#›</a:t>
            </a:fld>
            <a:endParaRPr lang="fr-FR"/>
          </a:p>
        </p:txBody>
      </p:sp>
    </p:spTree>
  </p:cSld>
  <p:clrMapOvr>
    <a:masterClrMapping/>
  </p:clrMapOvr>
  <p:transition spd="med">
    <p:split/>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a:xfrm>
            <a:off x="457200" y="274638"/>
            <a:ext cx="8229600" cy="1143000"/>
          </a:xfrm>
        </p:spPr>
        <p:txBody>
          <a:bodyPr/>
          <a:lstStyle>
            <a:lvl1pPr>
              <a:defRPr/>
            </a:lvl1pPr>
          </a:lstStyle>
          <a:p>
            <a:r>
              <a:rPr lang="it-IT" smtClean="0"/>
              <a:t>Fare clic per modificare lo stile del titolo</a:t>
            </a:r>
            <a:endParaRPr lang="it-IT"/>
          </a:p>
        </p:txBody>
      </p:sp>
      <p:sp>
        <p:nvSpPr>
          <p:cNvPr id="3" name="Segnaposto tes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4" name="Segnaposto contenut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tes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6" name="Segnaposto contenut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7" name="Rectangle 15"/>
          <p:cNvSpPr>
            <a:spLocks noGrp="1" noChangeArrowheads="1"/>
          </p:cNvSpPr>
          <p:nvPr>
            <p:ph type="dt" sz="half" idx="10"/>
          </p:nvPr>
        </p:nvSpPr>
        <p:spPr>
          <a:ln/>
        </p:spPr>
        <p:txBody>
          <a:bodyPr/>
          <a:lstStyle>
            <a:lvl1pPr>
              <a:defRPr/>
            </a:lvl1pPr>
          </a:lstStyle>
          <a:p>
            <a:pPr>
              <a:defRPr/>
            </a:pPr>
            <a:endParaRPr lang="fr-FR"/>
          </a:p>
        </p:txBody>
      </p:sp>
      <p:sp>
        <p:nvSpPr>
          <p:cNvPr id="8" name="Rectangle 16"/>
          <p:cNvSpPr>
            <a:spLocks noGrp="1" noChangeArrowheads="1"/>
          </p:cNvSpPr>
          <p:nvPr>
            <p:ph type="ftr" sz="quarter" idx="11"/>
          </p:nvPr>
        </p:nvSpPr>
        <p:spPr>
          <a:ln/>
        </p:spPr>
        <p:txBody>
          <a:bodyPr/>
          <a:lstStyle>
            <a:lvl1pPr>
              <a:defRPr/>
            </a:lvl1pPr>
          </a:lstStyle>
          <a:p>
            <a:pPr>
              <a:defRPr/>
            </a:pPr>
            <a:endParaRPr lang="fr-FR"/>
          </a:p>
        </p:txBody>
      </p:sp>
      <p:sp>
        <p:nvSpPr>
          <p:cNvPr id="9" name="Rectangle 17"/>
          <p:cNvSpPr>
            <a:spLocks noGrp="1" noChangeArrowheads="1"/>
          </p:cNvSpPr>
          <p:nvPr>
            <p:ph type="sldNum" sz="quarter" idx="12"/>
          </p:nvPr>
        </p:nvSpPr>
        <p:spPr>
          <a:ln/>
        </p:spPr>
        <p:txBody>
          <a:bodyPr/>
          <a:lstStyle>
            <a:lvl1pPr>
              <a:defRPr/>
            </a:lvl1pPr>
          </a:lstStyle>
          <a:p>
            <a:pPr>
              <a:defRPr/>
            </a:pPr>
            <a:fld id="{CBB86C6A-DBC8-468F-A641-82721C43FE57}" type="slidenum">
              <a:rPr lang="fr-FR"/>
              <a:pPr>
                <a:defRPr/>
              </a:pPr>
              <a:t>‹#›</a:t>
            </a:fld>
            <a:endParaRPr lang="fr-FR"/>
          </a:p>
        </p:txBody>
      </p:sp>
    </p:spTree>
  </p:cSld>
  <p:clrMapOvr>
    <a:masterClrMapping/>
  </p:clrMapOvr>
  <p:transition spd="med">
    <p:split/>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Rectangle 15"/>
          <p:cNvSpPr>
            <a:spLocks noGrp="1" noChangeArrowheads="1"/>
          </p:cNvSpPr>
          <p:nvPr>
            <p:ph type="dt" sz="half" idx="10"/>
          </p:nvPr>
        </p:nvSpPr>
        <p:spPr>
          <a:ln/>
        </p:spPr>
        <p:txBody>
          <a:bodyPr/>
          <a:lstStyle>
            <a:lvl1pPr>
              <a:defRPr/>
            </a:lvl1pPr>
          </a:lstStyle>
          <a:p>
            <a:pPr>
              <a:defRPr/>
            </a:pPr>
            <a:endParaRPr lang="fr-FR"/>
          </a:p>
        </p:txBody>
      </p:sp>
      <p:sp>
        <p:nvSpPr>
          <p:cNvPr id="4" name="Rectangle 16"/>
          <p:cNvSpPr>
            <a:spLocks noGrp="1" noChangeArrowheads="1"/>
          </p:cNvSpPr>
          <p:nvPr>
            <p:ph type="ftr" sz="quarter" idx="11"/>
          </p:nvPr>
        </p:nvSpPr>
        <p:spPr>
          <a:ln/>
        </p:spPr>
        <p:txBody>
          <a:bodyPr/>
          <a:lstStyle>
            <a:lvl1pPr>
              <a:defRPr/>
            </a:lvl1pPr>
          </a:lstStyle>
          <a:p>
            <a:pPr>
              <a:defRPr/>
            </a:pPr>
            <a:endParaRPr lang="fr-FR"/>
          </a:p>
        </p:txBody>
      </p:sp>
      <p:sp>
        <p:nvSpPr>
          <p:cNvPr id="5" name="Rectangle 17"/>
          <p:cNvSpPr>
            <a:spLocks noGrp="1" noChangeArrowheads="1"/>
          </p:cNvSpPr>
          <p:nvPr>
            <p:ph type="sldNum" sz="quarter" idx="12"/>
          </p:nvPr>
        </p:nvSpPr>
        <p:spPr>
          <a:ln/>
        </p:spPr>
        <p:txBody>
          <a:bodyPr/>
          <a:lstStyle>
            <a:lvl1pPr>
              <a:defRPr/>
            </a:lvl1pPr>
          </a:lstStyle>
          <a:p>
            <a:pPr>
              <a:defRPr/>
            </a:pPr>
            <a:fld id="{D8A5F4A3-E4A4-48E0-A37D-25C78F7F2920}" type="slidenum">
              <a:rPr lang="fr-FR"/>
              <a:pPr>
                <a:defRPr/>
              </a:pPr>
              <a:t>‹#›</a:t>
            </a:fld>
            <a:endParaRPr lang="fr-FR"/>
          </a:p>
        </p:txBody>
      </p:sp>
    </p:spTree>
  </p:cSld>
  <p:clrMapOvr>
    <a:masterClrMapping/>
  </p:clrMapOvr>
  <p:transition spd="med">
    <p:split/>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Rectangle 15"/>
          <p:cNvSpPr>
            <a:spLocks noGrp="1" noChangeArrowheads="1"/>
          </p:cNvSpPr>
          <p:nvPr>
            <p:ph type="dt" sz="half" idx="10"/>
          </p:nvPr>
        </p:nvSpPr>
        <p:spPr>
          <a:ln/>
        </p:spPr>
        <p:txBody>
          <a:bodyPr/>
          <a:lstStyle>
            <a:lvl1pPr>
              <a:defRPr/>
            </a:lvl1pPr>
          </a:lstStyle>
          <a:p>
            <a:pPr>
              <a:defRPr/>
            </a:pPr>
            <a:endParaRPr lang="fr-FR"/>
          </a:p>
        </p:txBody>
      </p:sp>
      <p:sp>
        <p:nvSpPr>
          <p:cNvPr id="3" name="Rectangle 16"/>
          <p:cNvSpPr>
            <a:spLocks noGrp="1" noChangeArrowheads="1"/>
          </p:cNvSpPr>
          <p:nvPr>
            <p:ph type="ftr" sz="quarter" idx="11"/>
          </p:nvPr>
        </p:nvSpPr>
        <p:spPr>
          <a:ln/>
        </p:spPr>
        <p:txBody>
          <a:bodyPr/>
          <a:lstStyle>
            <a:lvl1pPr>
              <a:defRPr/>
            </a:lvl1pPr>
          </a:lstStyle>
          <a:p>
            <a:pPr>
              <a:defRPr/>
            </a:pPr>
            <a:endParaRPr lang="fr-FR"/>
          </a:p>
        </p:txBody>
      </p:sp>
      <p:sp>
        <p:nvSpPr>
          <p:cNvPr id="4" name="Rectangle 17"/>
          <p:cNvSpPr>
            <a:spLocks noGrp="1" noChangeArrowheads="1"/>
          </p:cNvSpPr>
          <p:nvPr>
            <p:ph type="sldNum" sz="quarter" idx="12"/>
          </p:nvPr>
        </p:nvSpPr>
        <p:spPr>
          <a:ln/>
        </p:spPr>
        <p:txBody>
          <a:bodyPr/>
          <a:lstStyle>
            <a:lvl1pPr>
              <a:defRPr/>
            </a:lvl1pPr>
          </a:lstStyle>
          <a:p>
            <a:pPr>
              <a:defRPr/>
            </a:pPr>
            <a:fld id="{26F31028-ED28-4FC3-90CF-E6C257C7AAE5}" type="slidenum">
              <a:rPr lang="fr-FR"/>
              <a:pPr>
                <a:defRPr/>
              </a:pPr>
              <a:t>‹#›</a:t>
            </a:fld>
            <a:endParaRPr lang="fr-FR"/>
          </a:p>
        </p:txBody>
      </p:sp>
    </p:spTree>
  </p:cSld>
  <p:clrMapOvr>
    <a:masterClrMapping/>
  </p:clrMapOvr>
  <p:transition spd="med">
    <p:split/>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457200" y="273050"/>
            <a:ext cx="3008313" cy="1162050"/>
          </a:xfrm>
        </p:spPr>
        <p:txBody>
          <a:bodyPr anchor="b"/>
          <a:lstStyle>
            <a:lvl1pPr algn="l">
              <a:defRPr sz="2000" b="1"/>
            </a:lvl1pPr>
          </a:lstStyle>
          <a:p>
            <a:r>
              <a:rPr lang="it-IT" smtClean="0"/>
              <a:t>Fare clic per modificare lo stile del titolo</a:t>
            </a:r>
            <a:endParaRPr lang="it-IT"/>
          </a:p>
        </p:txBody>
      </p:sp>
      <p:sp>
        <p:nvSpPr>
          <p:cNvPr id="3" name="Segnaposto contenut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tes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Rectangle 15"/>
          <p:cNvSpPr>
            <a:spLocks noGrp="1" noChangeArrowheads="1"/>
          </p:cNvSpPr>
          <p:nvPr>
            <p:ph type="dt" sz="half" idx="10"/>
          </p:nvPr>
        </p:nvSpPr>
        <p:spPr>
          <a:ln/>
        </p:spPr>
        <p:txBody>
          <a:bodyPr/>
          <a:lstStyle>
            <a:lvl1pPr>
              <a:defRPr/>
            </a:lvl1pPr>
          </a:lstStyle>
          <a:p>
            <a:pPr>
              <a:defRPr/>
            </a:pPr>
            <a:endParaRPr lang="fr-FR"/>
          </a:p>
        </p:txBody>
      </p:sp>
      <p:sp>
        <p:nvSpPr>
          <p:cNvPr id="6" name="Rectangle 16"/>
          <p:cNvSpPr>
            <a:spLocks noGrp="1" noChangeArrowheads="1"/>
          </p:cNvSpPr>
          <p:nvPr>
            <p:ph type="ftr" sz="quarter" idx="11"/>
          </p:nvPr>
        </p:nvSpPr>
        <p:spPr>
          <a:ln/>
        </p:spPr>
        <p:txBody>
          <a:bodyPr/>
          <a:lstStyle>
            <a:lvl1pPr>
              <a:defRPr/>
            </a:lvl1pPr>
          </a:lstStyle>
          <a:p>
            <a:pPr>
              <a:defRPr/>
            </a:pPr>
            <a:endParaRPr lang="fr-FR"/>
          </a:p>
        </p:txBody>
      </p:sp>
      <p:sp>
        <p:nvSpPr>
          <p:cNvPr id="7" name="Rectangle 17"/>
          <p:cNvSpPr>
            <a:spLocks noGrp="1" noChangeArrowheads="1"/>
          </p:cNvSpPr>
          <p:nvPr>
            <p:ph type="sldNum" sz="quarter" idx="12"/>
          </p:nvPr>
        </p:nvSpPr>
        <p:spPr>
          <a:ln/>
        </p:spPr>
        <p:txBody>
          <a:bodyPr/>
          <a:lstStyle>
            <a:lvl1pPr>
              <a:defRPr/>
            </a:lvl1pPr>
          </a:lstStyle>
          <a:p>
            <a:pPr>
              <a:defRPr/>
            </a:pPr>
            <a:fld id="{4E95D6DE-2DB3-4C6D-9E99-E011F78EB021}" type="slidenum">
              <a:rPr lang="fr-FR"/>
              <a:pPr>
                <a:defRPr/>
              </a:pPr>
              <a:t>‹#›</a:t>
            </a:fld>
            <a:endParaRPr lang="fr-FR"/>
          </a:p>
        </p:txBody>
      </p:sp>
    </p:spTree>
  </p:cSld>
  <p:clrMapOvr>
    <a:masterClrMapping/>
  </p:clrMapOvr>
  <p:transition spd="med">
    <p:split/>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1792288" y="4800600"/>
            <a:ext cx="5486400" cy="566738"/>
          </a:xfrm>
        </p:spPr>
        <p:txBody>
          <a:bodyPr anchor="b"/>
          <a:lstStyle>
            <a:lvl1pPr algn="l">
              <a:defRPr sz="2000" b="1"/>
            </a:lvl1pPr>
          </a:lstStyle>
          <a:p>
            <a:r>
              <a:rPr lang="it-IT" smtClean="0"/>
              <a:t>Fare clic per modificare lo stile del titolo</a:t>
            </a:r>
            <a:endParaRPr lang="it-IT"/>
          </a:p>
        </p:txBody>
      </p:sp>
      <p:sp>
        <p:nvSpPr>
          <p:cNvPr id="3" name="Segnaposto immagin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it-IT" noProof="0" smtClean="0"/>
          </a:p>
        </p:txBody>
      </p:sp>
      <p:sp>
        <p:nvSpPr>
          <p:cNvPr id="4" name="Segnaposto tes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Rectangle 15"/>
          <p:cNvSpPr>
            <a:spLocks noGrp="1" noChangeArrowheads="1"/>
          </p:cNvSpPr>
          <p:nvPr>
            <p:ph type="dt" sz="half" idx="10"/>
          </p:nvPr>
        </p:nvSpPr>
        <p:spPr>
          <a:ln/>
        </p:spPr>
        <p:txBody>
          <a:bodyPr/>
          <a:lstStyle>
            <a:lvl1pPr>
              <a:defRPr/>
            </a:lvl1pPr>
          </a:lstStyle>
          <a:p>
            <a:pPr>
              <a:defRPr/>
            </a:pPr>
            <a:endParaRPr lang="fr-FR"/>
          </a:p>
        </p:txBody>
      </p:sp>
      <p:sp>
        <p:nvSpPr>
          <p:cNvPr id="6" name="Rectangle 16"/>
          <p:cNvSpPr>
            <a:spLocks noGrp="1" noChangeArrowheads="1"/>
          </p:cNvSpPr>
          <p:nvPr>
            <p:ph type="ftr" sz="quarter" idx="11"/>
          </p:nvPr>
        </p:nvSpPr>
        <p:spPr>
          <a:ln/>
        </p:spPr>
        <p:txBody>
          <a:bodyPr/>
          <a:lstStyle>
            <a:lvl1pPr>
              <a:defRPr/>
            </a:lvl1pPr>
          </a:lstStyle>
          <a:p>
            <a:pPr>
              <a:defRPr/>
            </a:pPr>
            <a:endParaRPr lang="fr-FR"/>
          </a:p>
        </p:txBody>
      </p:sp>
      <p:sp>
        <p:nvSpPr>
          <p:cNvPr id="7" name="Rectangle 17"/>
          <p:cNvSpPr>
            <a:spLocks noGrp="1" noChangeArrowheads="1"/>
          </p:cNvSpPr>
          <p:nvPr>
            <p:ph type="sldNum" sz="quarter" idx="12"/>
          </p:nvPr>
        </p:nvSpPr>
        <p:spPr>
          <a:ln/>
        </p:spPr>
        <p:txBody>
          <a:bodyPr/>
          <a:lstStyle>
            <a:lvl1pPr>
              <a:defRPr/>
            </a:lvl1pPr>
          </a:lstStyle>
          <a:p>
            <a:pPr>
              <a:defRPr/>
            </a:pPr>
            <a:fld id="{A39686F3-042B-4C30-B4DA-3FAE9555A1F9}" type="slidenum">
              <a:rPr lang="fr-FR"/>
              <a:pPr>
                <a:defRPr/>
              </a:pPr>
              <a:t>‹#›</a:t>
            </a:fld>
            <a:endParaRPr lang="fr-FR"/>
          </a:p>
        </p:txBody>
      </p:sp>
    </p:spTree>
  </p:cSld>
  <p:clrMapOvr>
    <a:masterClrMapping/>
  </p:clrMapOvr>
  <p:transition spd="med">
    <p:split/>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2050" name="Picture 32"/>
          <p:cNvPicPr>
            <a:picLocks noChangeAspect="1" noChangeArrowheads="1"/>
          </p:cNvPicPr>
          <p:nvPr/>
        </p:nvPicPr>
        <p:blipFill>
          <a:blip r:embed="rId14" cstate="print"/>
          <a:srcRect/>
          <a:stretch>
            <a:fillRect/>
          </a:stretch>
        </p:blipFill>
        <p:spPr bwMode="auto">
          <a:xfrm>
            <a:off x="1149350" y="0"/>
            <a:ext cx="7994650" cy="896938"/>
          </a:xfrm>
          <a:prstGeom prst="rect">
            <a:avLst/>
          </a:prstGeom>
          <a:noFill/>
          <a:ln w="9525">
            <a:noFill/>
            <a:miter lim="800000"/>
            <a:headEnd/>
            <a:tailEnd/>
          </a:ln>
        </p:spPr>
      </p:pic>
      <p:sp>
        <p:nvSpPr>
          <p:cNvPr id="4107" name="Rectangle 11"/>
          <p:cNvSpPr>
            <a:spLocks noChangeArrowheads="1"/>
          </p:cNvSpPr>
          <p:nvPr/>
        </p:nvSpPr>
        <p:spPr bwMode="auto">
          <a:xfrm rot="10800000">
            <a:off x="0" y="6365875"/>
            <a:ext cx="9144000" cy="492125"/>
          </a:xfrm>
          <a:prstGeom prst="rect">
            <a:avLst/>
          </a:prstGeom>
          <a:gradFill rotWithShape="1">
            <a:gsLst>
              <a:gs pos="0">
                <a:srgbClr val="003399"/>
              </a:gs>
              <a:gs pos="100000">
                <a:srgbClr val="FFFFFF"/>
              </a:gs>
            </a:gsLst>
            <a:lin ang="0" scaled="1"/>
          </a:gradFill>
          <a:ln w="9525">
            <a:noFill/>
            <a:miter lim="800000"/>
            <a:headEnd/>
            <a:tailEnd/>
          </a:ln>
          <a:effectLst/>
        </p:spPr>
        <p:txBody>
          <a:bodyPr wrap="none" anchor="ctr"/>
          <a:lstStyle/>
          <a:p>
            <a:pPr>
              <a:defRPr/>
            </a:pPr>
            <a:endParaRPr lang="it-IT"/>
          </a:p>
        </p:txBody>
      </p:sp>
      <p:sp>
        <p:nvSpPr>
          <p:cNvPr id="4109" name="Line 13"/>
          <p:cNvSpPr>
            <a:spLocks noChangeShapeType="1"/>
          </p:cNvSpPr>
          <p:nvPr/>
        </p:nvSpPr>
        <p:spPr bwMode="auto">
          <a:xfrm rot="10800000">
            <a:off x="-1588" y="6356350"/>
            <a:ext cx="9144001" cy="1588"/>
          </a:xfrm>
          <a:prstGeom prst="line">
            <a:avLst/>
          </a:prstGeom>
          <a:noFill/>
          <a:ln w="19050">
            <a:solidFill>
              <a:srgbClr val="808080"/>
            </a:solidFill>
            <a:round/>
            <a:headEnd/>
            <a:tailEnd/>
          </a:ln>
          <a:effectLst/>
        </p:spPr>
        <p:txBody>
          <a:bodyPr/>
          <a:lstStyle/>
          <a:p>
            <a:pPr>
              <a:defRPr/>
            </a:pPr>
            <a:endParaRPr lang="it-IT"/>
          </a:p>
        </p:txBody>
      </p:sp>
      <p:sp>
        <p:nvSpPr>
          <p:cNvPr id="2053" name="Rectangle 14"/>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p>
        </p:txBody>
      </p:sp>
      <p:sp>
        <p:nvSpPr>
          <p:cNvPr id="4111" name="Rectangle 15"/>
          <p:cNvSpPr>
            <a:spLocks noGrp="1" noChangeArrowheads="1"/>
          </p:cNvSpPr>
          <p:nvPr>
            <p:ph type="dt" sz="half" idx="2"/>
          </p:nvPr>
        </p:nvSpPr>
        <p:spPr bwMode="auto">
          <a:xfrm>
            <a:off x="2017713" y="6381750"/>
            <a:ext cx="1728787"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400" b="0">
                <a:solidFill>
                  <a:srgbClr val="003399"/>
                </a:solidFill>
              </a:defRPr>
            </a:lvl1pPr>
          </a:lstStyle>
          <a:p>
            <a:pPr>
              <a:defRPr/>
            </a:pPr>
            <a:endParaRPr lang="fr-FR"/>
          </a:p>
        </p:txBody>
      </p:sp>
      <p:sp>
        <p:nvSpPr>
          <p:cNvPr id="4112" name="Rectangle 16"/>
          <p:cNvSpPr>
            <a:spLocks noGrp="1" noChangeArrowheads="1"/>
          </p:cNvSpPr>
          <p:nvPr>
            <p:ph type="ftr" sz="quarter" idx="3"/>
          </p:nvPr>
        </p:nvSpPr>
        <p:spPr bwMode="auto">
          <a:xfrm>
            <a:off x="3776663" y="6381750"/>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b="0">
                <a:solidFill>
                  <a:srgbClr val="003399"/>
                </a:solidFill>
              </a:defRPr>
            </a:lvl1pPr>
          </a:lstStyle>
          <a:p>
            <a:pPr>
              <a:defRPr/>
            </a:pPr>
            <a:endParaRPr lang="fr-FR"/>
          </a:p>
        </p:txBody>
      </p:sp>
      <p:sp>
        <p:nvSpPr>
          <p:cNvPr id="4113" name="Rectangle 17"/>
          <p:cNvSpPr>
            <a:spLocks noGrp="1" noChangeArrowheads="1"/>
          </p:cNvSpPr>
          <p:nvPr>
            <p:ph type="sldNum" sz="quarter" idx="4"/>
          </p:nvPr>
        </p:nvSpPr>
        <p:spPr bwMode="auto">
          <a:xfrm>
            <a:off x="6769100" y="63595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solidFill>
                  <a:srgbClr val="FFFF00"/>
                </a:solidFill>
              </a:defRPr>
            </a:lvl1pPr>
          </a:lstStyle>
          <a:p>
            <a:pPr>
              <a:defRPr/>
            </a:pPr>
            <a:fld id="{61A6C1D1-7148-478B-A8D4-765E4E14E48B}" type="slidenum">
              <a:rPr lang="fr-FR"/>
              <a:pPr>
                <a:defRPr/>
              </a:pPr>
              <a:t>‹#›</a:t>
            </a:fld>
            <a:endParaRPr lang="fr-FR"/>
          </a:p>
        </p:txBody>
      </p:sp>
      <p:sp>
        <p:nvSpPr>
          <p:cNvPr id="4115" name="Text Box 19"/>
          <p:cNvSpPr txBox="1">
            <a:spLocks noChangeArrowheads="1"/>
          </p:cNvSpPr>
          <p:nvPr/>
        </p:nvSpPr>
        <p:spPr bwMode="auto">
          <a:xfrm>
            <a:off x="195263" y="211138"/>
            <a:ext cx="5875337" cy="366712"/>
          </a:xfrm>
          <a:prstGeom prst="rect">
            <a:avLst/>
          </a:prstGeom>
          <a:noFill/>
          <a:ln w="9525">
            <a:noFill/>
            <a:miter lim="800000"/>
            <a:headEnd/>
            <a:tailEnd/>
          </a:ln>
          <a:effectLst/>
        </p:spPr>
        <p:txBody>
          <a:bodyPr>
            <a:spAutoFit/>
          </a:bodyPr>
          <a:lstStyle/>
          <a:p>
            <a:pPr algn="l">
              <a:spcBef>
                <a:spcPct val="50000"/>
              </a:spcBef>
              <a:defRPr/>
            </a:pPr>
            <a:endParaRPr lang="en-GB" sz="1800" b="0"/>
          </a:p>
        </p:txBody>
      </p:sp>
      <p:sp>
        <p:nvSpPr>
          <p:cNvPr id="4116" name="Rectangle 20"/>
          <p:cNvSpPr>
            <a:spLocks noGrp="1" noChangeArrowheads="1"/>
          </p:cNvSpPr>
          <p:nvPr>
            <p:ph type="title"/>
          </p:nvPr>
        </p:nvSpPr>
        <p:spPr bwMode="auto">
          <a:xfrm>
            <a:off x="90488" y="12700"/>
            <a:ext cx="7200900" cy="84455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it-IT" smtClean="0"/>
              <a:t>Fare clic per modificare lo stile del titolo</a:t>
            </a:r>
          </a:p>
        </p:txBody>
      </p:sp>
      <p:sp>
        <p:nvSpPr>
          <p:cNvPr id="4130" name="Rectangle 34"/>
          <p:cNvSpPr>
            <a:spLocks noChangeArrowheads="1"/>
          </p:cNvSpPr>
          <p:nvPr/>
        </p:nvSpPr>
        <p:spPr bwMode="auto">
          <a:xfrm>
            <a:off x="0" y="855663"/>
            <a:ext cx="9144000" cy="88900"/>
          </a:xfrm>
          <a:prstGeom prst="rect">
            <a:avLst/>
          </a:prstGeom>
          <a:solidFill>
            <a:srgbClr val="003399"/>
          </a:solidFill>
          <a:ln w="9525">
            <a:noFill/>
            <a:miter lim="800000"/>
            <a:headEnd/>
            <a:tailEnd/>
          </a:ln>
          <a:effectLst/>
        </p:spPr>
        <p:txBody>
          <a:bodyPr wrap="none" anchor="ctr"/>
          <a:lstStyle/>
          <a:p>
            <a:pPr>
              <a:defRPr/>
            </a:pPr>
            <a:endParaRPr lang="it-IT"/>
          </a:p>
        </p:txBody>
      </p:sp>
      <p:pic>
        <p:nvPicPr>
          <p:cNvPr id="2060" name="Picture 37" descr="logo3"/>
          <p:cNvPicPr>
            <a:picLocks noChangeAspect="1" noChangeArrowheads="1"/>
          </p:cNvPicPr>
          <p:nvPr userDrawn="1"/>
        </p:nvPicPr>
        <p:blipFill>
          <a:blip r:embed="rId15" cstate="print"/>
          <a:srcRect l="10304" t="39128" r="11801" b="38356"/>
          <a:stretch>
            <a:fillRect/>
          </a:stretch>
        </p:blipFill>
        <p:spPr bwMode="auto">
          <a:xfrm>
            <a:off x="0" y="6248400"/>
            <a:ext cx="9177338" cy="647700"/>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780" r:id="rId1"/>
    <p:sldLayoutId id="2147483770" r:id="rId2"/>
    <p:sldLayoutId id="2147483771" r:id="rId3"/>
    <p:sldLayoutId id="2147483772" r:id="rId4"/>
    <p:sldLayoutId id="2147483773" r:id="rId5"/>
    <p:sldLayoutId id="2147483774" r:id="rId6"/>
    <p:sldLayoutId id="2147483775" r:id="rId7"/>
    <p:sldLayoutId id="2147483776" r:id="rId8"/>
    <p:sldLayoutId id="2147483777" r:id="rId9"/>
    <p:sldLayoutId id="2147483778" r:id="rId10"/>
    <p:sldLayoutId id="2147483779" r:id="rId11"/>
    <p:sldLayoutId id="2147483781" r:id="rId12"/>
  </p:sldLayoutIdLst>
  <p:transition spd="med">
    <p:split/>
  </p:transition>
  <p:txStyles>
    <p:titleStyle>
      <a:lvl1pPr algn="l" rtl="0" eaLnBrk="0" fontAlgn="base" hangingPunct="0">
        <a:spcBef>
          <a:spcPct val="0"/>
        </a:spcBef>
        <a:spcAft>
          <a:spcPct val="0"/>
        </a:spcAft>
        <a:defRPr sz="2800" b="1">
          <a:solidFill>
            <a:srgbClr val="000099"/>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defRPr sz="2800" b="1">
          <a:solidFill>
            <a:srgbClr val="000099"/>
          </a:solidFill>
          <a:effectLst>
            <a:outerShdw blurRad="38100" dist="38100" dir="2700000" algn="tl">
              <a:srgbClr val="C0C0C0"/>
            </a:outerShdw>
          </a:effectLst>
          <a:latin typeface="Trebuchet MS" pitchFamily="34" charset="0"/>
        </a:defRPr>
      </a:lvl2pPr>
      <a:lvl3pPr algn="l" rtl="0" eaLnBrk="0" fontAlgn="base" hangingPunct="0">
        <a:spcBef>
          <a:spcPct val="0"/>
        </a:spcBef>
        <a:spcAft>
          <a:spcPct val="0"/>
        </a:spcAft>
        <a:defRPr sz="2800" b="1">
          <a:solidFill>
            <a:srgbClr val="000099"/>
          </a:solidFill>
          <a:effectLst>
            <a:outerShdw blurRad="38100" dist="38100" dir="2700000" algn="tl">
              <a:srgbClr val="C0C0C0"/>
            </a:outerShdw>
          </a:effectLst>
          <a:latin typeface="Trebuchet MS" pitchFamily="34" charset="0"/>
        </a:defRPr>
      </a:lvl3pPr>
      <a:lvl4pPr algn="l" rtl="0" eaLnBrk="0" fontAlgn="base" hangingPunct="0">
        <a:spcBef>
          <a:spcPct val="0"/>
        </a:spcBef>
        <a:spcAft>
          <a:spcPct val="0"/>
        </a:spcAft>
        <a:defRPr sz="2800" b="1">
          <a:solidFill>
            <a:srgbClr val="000099"/>
          </a:solidFill>
          <a:effectLst>
            <a:outerShdw blurRad="38100" dist="38100" dir="2700000" algn="tl">
              <a:srgbClr val="C0C0C0"/>
            </a:outerShdw>
          </a:effectLst>
          <a:latin typeface="Trebuchet MS" pitchFamily="34" charset="0"/>
        </a:defRPr>
      </a:lvl4pPr>
      <a:lvl5pPr algn="l" rtl="0" eaLnBrk="0" fontAlgn="base" hangingPunct="0">
        <a:spcBef>
          <a:spcPct val="0"/>
        </a:spcBef>
        <a:spcAft>
          <a:spcPct val="0"/>
        </a:spcAft>
        <a:defRPr sz="2800" b="1">
          <a:solidFill>
            <a:srgbClr val="000099"/>
          </a:solidFill>
          <a:effectLst>
            <a:outerShdw blurRad="38100" dist="38100" dir="2700000" algn="tl">
              <a:srgbClr val="C0C0C0"/>
            </a:outerShdw>
          </a:effectLst>
          <a:latin typeface="Trebuchet MS" pitchFamily="34" charset="0"/>
        </a:defRPr>
      </a:lvl5pPr>
      <a:lvl6pPr marL="457200" algn="l" rtl="0" fontAlgn="base">
        <a:spcBef>
          <a:spcPct val="0"/>
        </a:spcBef>
        <a:spcAft>
          <a:spcPct val="0"/>
        </a:spcAft>
        <a:defRPr sz="2800" b="1">
          <a:solidFill>
            <a:srgbClr val="000099"/>
          </a:solidFill>
          <a:effectLst>
            <a:outerShdw blurRad="38100" dist="38100" dir="2700000" algn="tl">
              <a:srgbClr val="C0C0C0"/>
            </a:outerShdw>
          </a:effectLst>
          <a:latin typeface="Trebuchet MS" pitchFamily="34" charset="0"/>
        </a:defRPr>
      </a:lvl6pPr>
      <a:lvl7pPr marL="914400" algn="l" rtl="0" fontAlgn="base">
        <a:spcBef>
          <a:spcPct val="0"/>
        </a:spcBef>
        <a:spcAft>
          <a:spcPct val="0"/>
        </a:spcAft>
        <a:defRPr sz="2800" b="1">
          <a:solidFill>
            <a:srgbClr val="000099"/>
          </a:solidFill>
          <a:effectLst>
            <a:outerShdw blurRad="38100" dist="38100" dir="2700000" algn="tl">
              <a:srgbClr val="C0C0C0"/>
            </a:outerShdw>
          </a:effectLst>
          <a:latin typeface="Trebuchet MS" pitchFamily="34" charset="0"/>
        </a:defRPr>
      </a:lvl7pPr>
      <a:lvl8pPr marL="1371600" algn="l" rtl="0" fontAlgn="base">
        <a:spcBef>
          <a:spcPct val="0"/>
        </a:spcBef>
        <a:spcAft>
          <a:spcPct val="0"/>
        </a:spcAft>
        <a:defRPr sz="2800" b="1">
          <a:solidFill>
            <a:srgbClr val="000099"/>
          </a:solidFill>
          <a:effectLst>
            <a:outerShdw blurRad="38100" dist="38100" dir="2700000" algn="tl">
              <a:srgbClr val="C0C0C0"/>
            </a:outerShdw>
          </a:effectLst>
          <a:latin typeface="Trebuchet MS" pitchFamily="34" charset="0"/>
        </a:defRPr>
      </a:lvl8pPr>
      <a:lvl9pPr marL="1828800" algn="l" rtl="0" fontAlgn="base">
        <a:spcBef>
          <a:spcPct val="0"/>
        </a:spcBef>
        <a:spcAft>
          <a:spcPct val="0"/>
        </a:spcAft>
        <a:defRPr sz="2800" b="1">
          <a:solidFill>
            <a:srgbClr val="000099"/>
          </a:solidFill>
          <a:effectLst>
            <a:outerShdw blurRad="38100" dist="38100" dir="2700000" algn="tl">
              <a:srgbClr val="C0C0C0"/>
            </a:outerShdw>
          </a:effectLst>
          <a:latin typeface="Trebuchet MS" pitchFamily="34" charset="0"/>
        </a:defRPr>
      </a:lvl9pPr>
    </p:titleStyle>
    <p:bodyStyle>
      <a:lvl1pPr marL="342900" indent="-342900" algn="l" rtl="0" eaLnBrk="0" fontAlgn="base" hangingPunct="0">
        <a:spcBef>
          <a:spcPct val="20000"/>
        </a:spcBef>
        <a:spcAft>
          <a:spcPct val="0"/>
        </a:spcAft>
        <a:buChar char="•"/>
        <a:defRPr sz="2400">
          <a:solidFill>
            <a:srgbClr val="000099"/>
          </a:solidFill>
          <a:latin typeface="+mn-lt"/>
          <a:ea typeface="+mn-ea"/>
          <a:cs typeface="+mn-cs"/>
        </a:defRPr>
      </a:lvl1pPr>
      <a:lvl2pPr marL="742950" indent="-285750" algn="l" rtl="0" eaLnBrk="0" fontAlgn="base" hangingPunct="0">
        <a:spcBef>
          <a:spcPct val="20000"/>
        </a:spcBef>
        <a:spcAft>
          <a:spcPct val="0"/>
        </a:spcAft>
        <a:buChar char="–"/>
        <a:defRPr sz="2000">
          <a:solidFill>
            <a:srgbClr val="0033CC"/>
          </a:solidFill>
          <a:latin typeface="Verdana" pitchFamily="34" charset="0"/>
        </a:defRPr>
      </a:lvl2pPr>
      <a:lvl3pPr marL="1143000" indent="-228600" algn="l" rtl="0" eaLnBrk="0" fontAlgn="base" hangingPunct="0">
        <a:spcBef>
          <a:spcPct val="20000"/>
        </a:spcBef>
        <a:spcAft>
          <a:spcPct val="0"/>
        </a:spcAft>
        <a:buChar char="•"/>
        <a:defRPr>
          <a:solidFill>
            <a:srgbClr val="0033CC"/>
          </a:solidFill>
          <a:latin typeface="Verdana" pitchFamily="34" charset="0"/>
        </a:defRPr>
      </a:lvl3pPr>
      <a:lvl4pPr marL="1600200" indent="-228600" algn="l" rtl="0" eaLnBrk="0" fontAlgn="base" hangingPunct="0">
        <a:spcBef>
          <a:spcPct val="20000"/>
        </a:spcBef>
        <a:spcAft>
          <a:spcPct val="0"/>
        </a:spcAft>
        <a:buChar char="–"/>
        <a:defRPr sz="1600">
          <a:solidFill>
            <a:srgbClr val="0033CC"/>
          </a:solidFill>
          <a:latin typeface="Verdana" pitchFamily="34" charset="0"/>
        </a:defRPr>
      </a:lvl4pPr>
      <a:lvl5pPr marL="2057400" indent="-228600" algn="l" rtl="0" eaLnBrk="0" fontAlgn="base" hangingPunct="0">
        <a:spcBef>
          <a:spcPct val="20000"/>
        </a:spcBef>
        <a:spcAft>
          <a:spcPct val="0"/>
        </a:spcAft>
        <a:buChar char="»"/>
        <a:defRPr sz="1200">
          <a:solidFill>
            <a:srgbClr val="0033CC"/>
          </a:solidFill>
          <a:latin typeface="Verdana" pitchFamily="34" charset="0"/>
        </a:defRPr>
      </a:lvl5pPr>
      <a:lvl6pPr marL="2514600" indent="-228600" algn="l" rtl="0" fontAlgn="base">
        <a:spcBef>
          <a:spcPct val="20000"/>
        </a:spcBef>
        <a:spcAft>
          <a:spcPct val="0"/>
        </a:spcAft>
        <a:buChar char="»"/>
        <a:defRPr sz="1200">
          <a:solidFill>
            <a:srgbClr val="0033CC"/>
          </a:solidFill>
          <a:latin typeface="Verdana" pitchFamily="34" charset="0"/>
        </a:defRPr>
      </a:lvl6pPr>
      <a:lvl7pPr marL="2971800" indent="-228600" algn="l" rtl="0" fontAlgn="base">
        <a:spcBef>
          <a:spcPct val="20000"/>
        </a:spcBef>
        <a:spcAft>
          <a:spcPct val="0"/>
        </a:spcAft>
        <a:buChar char="»"/>
        <a:defRPr sz="1200">
          <a:solidFill>
            <a:srgbClr val="0033CC"/>
          </a:solidFill>
          <a:latin typeface="Verdana" pitchFamily="34" charset="0"/>
        </a:defRPr>
      </a:lvl7pPr>
      <a:lvl8pPr marL="3429000" indent="-228600" algn="l" rtl="0" fontAlgn="base">
        <a:spcBef>
          <a:spcPct val="20000"/>
        </a:spcBef>
        <a:spcAft>
          <a:spcPct val="0"/>
        </a:spcAft>
        <a:buChar char="»"/>
        <a:defRPr sz="1200">
          <a:solidFill>
            <a:srgbClr val="0033CC"/>
          </a:solidFill>
          <a:latin typeface="Verdana" pitchFamily="34" charset="0"/>
        </a:defRPr>
      </a:lvl8pPr>
      <a:lvl9pPr marL="3886200" indent="-228600" algn="l" rtl="0" fontAlgn="base">
        <a:spcBef>
          <a:spcPct val="20000"/>
        </a:spcBef>
        <a:spcAft>
          <a:spcPct val="0"/>
        </a:spcAft>
        <a:buChar char="»"/>
        <a:defRPr sz="1200">
          <a:solidFill>
            <a:srgbClr val="0033CC"/>
          </a:solidFill>
          <a:latin typeface="Verdana" pitchFamily="34" charset="0"/>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notesSlide" Target="../notesSlides/notesSlide19.xml"/><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2" Type="http://schemas.openxmlformats.org/officeDocument/2006/relationships/chart" Target="../charts/chart12.xml"/><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3" Type="http://schemas.openxmlformats.org/officeDocument/2006/relationships/chart" Target="../charts/chart13.xml"/><Relationship Id="rId2" Type="http://schemas.openxmlformats.org/officeDocument/2006/relationships/notesSlide" Target="../notesSlides/notesSlide20.xml"/><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3" Type="http://schemas.openxmlformats.org/officeDocument/2006/relationships/chart" Target="../charts/chart14.xml"/><Relationship Id="rId2" Type="http://schemas.openxmlformats.org/officeDocument/2006/relationships/notesSlide" Target="../notesSlides/notesSlide21.xml"/><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6898" name="Rectangle 2"/>
          <p:cNvSpPr>
            <a:spLocks noChangeArrowheads="1"/>
          </p:cNvSpPr>
          <p:nvPr/>
        </p:nvSpPr>
        <p:spPr bwMode="auto">
          <a:xfrm>
            <a:off x="0" y="927463"/>
            <a:ext cx="9144000" cy="5068388"/>
          </a:xfrm>
          <a:prstGeom prst="rect">
            <a:avLst/>
          </a:prstGeom>
          <a:noFill/>
          <a:ln w="9525">
            <a:noFill/>
            <a:miter lim="800000"/>
            <a:headEnd/>
            <a:tailEnd/>
          </a:ln>
          <a:effectLst/>
        </p:spPr>
        <p:txBody>
          <a:bodyPr anchor="ctr"/>
          <a:lstStyle/>
          <a:p>
            <a:pPr>
              <a:defRPr/>
            </a:pPr>
            <a:endParaRPr lang="en-GB" sz="2000" dirty="0" smtClean="0">
              <a:solidFill>
                <a:srgbClr val="000099"/>
              </a:solidFill>
              <a:effectLst>
                <a:outerShdw blurRad="38100" dist="38100" dir="2700000" algn="tl">
                  <a:srgbClr val="C0C0C0"/>
                </a:outerShdw>
              </a:effectLst>
              <a:latin typeface="+mj-lt"/>
            </a:endParaRPr>
          </a:p>
          <a:p>
            <a:pPr>
              <a:defRPr/>
            </a:pPr>
            <a:endParaRPr lang="en-GB" sz="2000" dirty="0" smtClean="0">
              <a:solidFill>
                <a:srgbClr val="000099"/>
              </a:solidFill>
              <a:effectLst>
                <a:outerShdw blurRad="38100" dist="38100" dir="2700000" algn="tl">
                  <a:srgbClr val="C0C0C0"/>
                </a:outerShdw>
              </a:effectLst>
              <a:latin typeface="+mj-lt"/>
            </a:endParaRPr>
          </a:p>
          <a:p>
            <a:pPr>
              <a:defRPr/>
            </a:pPr>
            <a:endParaRPr lang="en-GB" sz="2000" dirty="0" smtClean="0">
              <a:solidFill>
                <a:srgbClr val="000099"/>
              </a:solidFill>
              <a:effectLst>
                <a:outerShdw blurRad="38100" dist="38100" dir="2700000" algn="tl">
                  <a:srgbClr val="C0C0C0"/>
                </a:outerShdw>
              </a:effectLst>
              <a:latin typeface="+mj-lt"/>
            </a:endParaRPr>
          </a:p>
          <a:p>
            <a:pPr>
              <a:defRPr/>
            </a:pPr>
            <a:endParaRPr lang="en-GB" sz="2000" dirty="0" smtClean="0">
              <a:solidFill>
                <a:srgbClr val="000099"/>
              </a:solidFill>
              <a:effectLst>
                <a:outerShdw blurRad="38100" dist="38100" dir="2700000" algn="tl">
                  <a:srgbClr val="C0C0C0"/>
                </a:outerShdw>
              </a:effectLst>
              <a:latin typeface="+mj-lt"/>
            </a:endParaRPr>
          </a:p>
          <a:p>
            <a:pPr>
              <a:defRPr/>
            </a:pPr>
            <a:r>
              <a:rPr lang="en-GB" dirty="0" smtClean="0">
                <a:solidFill>
                  <a:srgbClr val="000099"/>
                </a:solidFill>
                <a:effectLst>
                  <a:outerShdw blurRad="38100" dist="38100" dir="2700000" algn="tl">
                    <a:srgbClr val="C0C0C0"/>
                  </a:outerShdw>
                </a:effectLst>
                <a:latin typeface="Trebuchet MS" pitchFamily="34" charset="0"/>
              </a:rPr>
              <a:t>Monitoring the interaction between the supply of</a:t>
            </a:r>
          </a:p>
          <a:p>
            <a:pPr>
              <a:defRPr/>
            </a:pPr>
            <a:r>
              <a:rPr lang="en-GB" dirty="0" smtClean="0">
                <a:solidFill>
                  <a:srgbClr val="000099"/>
                </a:solidFill>
                <a:effectLst>
                  <a:outerShdw blurRad="38100" dist="38100" dir="2700000" algn="tl">
                    <a:srgbClr val="C0C0C0"/>
                  </a:outerShdw>
                </a:effectLst>
                <a:latin typeface="Trebuchet MS" pitchFamily="34" charset="0"/>
              </a:rPr>
              <a:t>and the demand for skills: </a:t>
            </a:r>
          </a:p>
          <a:p>
            <a:pPr>
              <a:defRPr/>
            </a:pPr>
            <a:r>
              <a:rPr lang="en-GB" dirty="0" smtClean="0">
                <a:solidFill>
                  <a:srgbClr val="000099"/>
                </a:solidFill>
                <a:effectLst>
                  <a:outerShdw blurRad="38100" dist="38100" dir="2700000" algn="tl">
                    <a:srgbClr val="C0C0C0"/>
                  </a:outerShdw>
                </a:effectLst>
                <a:latin typeface="Trebuchet MS" pitchFamily="34" charset="0"/>
              </a:rPr>
              <a:t>The </a:t>
            </a:r>
            <a:r>
              <a:rPr lang="en-GB" dirty="0" err="1" smtClean="0">
                <a:solidFill>
                  <a:srgbClr val="000099"/>
                </a:solidFill>
                <a:effectLst>
                  <a:outerShdw blurRad="38100" dist="38100" dir="2700000" algn="tl">
                    <a:srgbClr val="C0C0C0"/>
                  </a:outerShdw>
                </a:effectLst>
                <a:latin typeface="Trebuchet MS" pitchFamily="34" charset="0"/>
              </a:rPr>
              <a:t>AlmaLaurea</a:t>
            </a:r>
            <a:r>
              <a:rPr lang="en-GB" dirty="0" smtClean="0">
                <a:solidFill>
                  <a:srgbClr val="000099"/>
                </a:solidFill>
                <a:effectLst>
                  <a:outerShdw blurRad="38100" dist="38100" dir="2700000" algn="tl">
                    <a:srgbClr val="C0C0C0"/>
                  </a:outerShdw>
                </a:effectLst>
                <a:latin typeface="Trebuchet MS" pitchFamily="34" charset="0"/>
              </a:rPr>
              <a:t> model and experience</a:t>
            </a:r>
          </a:p>
          <a:p>
            <a:pPr>
              <a:defRPr/>
            </a:pPr>
            <a:endParaRPr lang="en-GB" sz="2400" dirty="0" smtClean="0">
              <a:solidFill>
                <a:srgbClr val="000099"/>
              </a:solidFill>
              <a:effectLst>
                <a:outerShdw blurRad="38100" dist="38100" dir="2700000" algn="tl">
                  <a:srgbClr val="C0C0C0"/>
                </a:outerShdw>
              </a:effectLst>
              <a:latin typeface="+mj-lt"/>
            </a:endParaRPr>
          </a:p>
          <a:p>
            <a:pPr>
              <a:defRPr/>
            </a:pPr>
            <a:endParaRPr lang="en-GB" sz="2400" dirty="0" smtClean="0">
              <a:solidFill>
                <a:srgbClr val="000099"/>
              </a:solidFill>
              <a:effectLst>
                <a:outerShdw blurRad="38100" dist="38100" dir="2700000" algn="tl">
                  <a:srgbClr val="C0C0C0"/>
                </a:outerShdw>
              </a:effectLst>
              <a:latin typeface="+mj-lt"/>
            </a:endParaRPr>
          </a:p>
          <a:p>
            <a:pPr>
              <a:defRPr/>
            </a:pPr>
            <a:endParaRPr lang="en-GB" sz="2400" dirty="0" smtClean="0">
              <a:solidFill>
                <a:srgbClr val="000099"/>
              </a:solidFill>
              <a:effectLst>
                <a:outerShdw blurRad="38100" dist="38100" dir="2700000" algn="tl">
                  <a:srgbClr val="C0C0C0"/>
                </a:outerShdw>
              </a:effectLst>
              <a:latin typeface="+mj-lt"/>
            </a:endParaRPr>
          </a:p>
          <a:p>
            <a:pPr>
              <a:defRPr/>
            </a:pPr>
            <a:r>
              <a:rPr lang="en-GB" sz="2400" dirty="0" smtClean="0">
                <a:solidFill>
                  <a:srgbClr val="000099"/>
                </a:solidFill>
                <a:effectLst>
                  <a:outerShdw blurRad="38100" dist="38100" dir="2700000" algn="tl">
                    <a:srgbClr val="C0C0C0"/>
                  </a:outerShdw>
                </a:effectLst>
                <a:latin typeface="+mj-lt"/>
              </a:rPr>
              <a:t>Gilberto </a:t>
            </a:r>
            <a:r>
              <a:rPr lang="en-GB" sz="2400" dirty="0" err="1" smtClean="0">
                <a:solidFill>
                  <a:srgbClr val="000099"/>
                </a:solidFill>
                <a:effectLst>
                  <a:outerShdw blurRad="38100" dist="38100" dir="2700000" algn="tl">
                    <a:srgbClr val="C0C0C0"/>
                  </a:outerShdw>
                </a:effectLst>
                <a:latin typeface="+mj-lt"/>
              </a:rPr>
              <a:t>Antonelli</a:t>
            </a:r>
            <a:endParaRPr lang="en-GB" sz="2400" dirty="0" smtClean="0">
              <a:solidFill>
                <a:srgbClr val="000099"/>
              </a:solidFill>
              <a:effectLst>
                <a:outerShdw blurRad="38100" dist="38100" dir="2700000" algn="tl">
                  <a:srgbClr val="C0C0C0"/>
                </a:outerShdw>
              </a:effectLst>
              <a:latin typeface="+mj-lt"/>
            </a:endParaRPr>
          </a:p>
          <a:p>
            <a:pPr>
              <a:defRPr/>
            </a:pPr>
            <a:endParaRPr lang="en-GB" sz="2400" b="0" dirty="0" smtClean="0">
              <a:solidFill>
                <a:srgbClr val="000099"/>
              </a:solidFill>
              <a:effectLst>
                <a:outerShdw blurRad="38100" dist="38100" dir="2700000" algn="tl">
                  <a:srgbClr val="C0C0C0"/>
                </a:outerShdw>
              </a:effectLst>
              <a:latin typeface="+mj-lt"/>
            </a:endParaRPr>
          </a:p>
          <a:p>
            <a:pPr>
              <a:defRPr/>
            </a:pPr>
            <a:endParaRPr lang="en-GB" sz="2400" b="0" dirty="0" smtClean="0">
              <a:solidFill>
                <a:srgbClr val="000099"/>
              </a:solidFill>
              <a:effectLst>
                <a:outerShdw blurRad="38100" dist="38100" dir="2700000" algn="tl">
                  <a:srgbClr val="C0C0C0"/>
                </a:outerShdw>
              </a:effectLst>
              <a:latin typeface="+mj-lt"/>
            </a:endParaRPr>
          </a:p>
          <a:p>
            <a:pPr>
              <a:defRPr/>
            </a:pPr>
            <a:r>
              <a:rPr lang="en-US" sz="1600" dirty="0" smtClean="0">
                <a:solidFill>
                  <a:srgbClr val="FF9900"/>
                </a:solidFill>
                <a:effectLst>
                  <a:outerShdw blurRad="38100" dist="38100" dir="2700000" algn="tl">
                    <a:srgbClr val="C0C0C0"/>
                  </a:outerShdw>
                </a:effectLst>
                <a:latin typeface="+mj-lt"/>
              </a:rPr>
              <a:t>Matching Supply and Demand of Skills</a:t>
            </a:r>
          </a:p>
          <a:p>
            <a:pPr>
              <a:defRPr/>
            </a:pPr>
            <a:r>
              <a:rPr lang="en-US" sz="1600" dirty="0" smtClean="0">
                <a:solidFill>
                  <a:srgbClr val="FF9900"/>
                </a:solidFill>
                <a:effectLst>
                  <a:outerShdw blurRad="38100" dist="38100" dir="2700000" algn="tl">
                    <a:srgbClr val="C0C0C0"/>
                  </a:outerShdw>
                </a:effectLst>
                <a:latin typeface="+mj-lt"/>
              </a:rPr>
              <a:t>05 December 2011, Zagreb (Croatia)</a:t>
            </a:r>
            <a:r>
              <a:rPr lang="en-GB" sz="1600" dirty="0">
                <a:solidFill>
                  <a:srgbClr val="FF9900"/>
                </a:solidFill>
                <a:effectLst>
                  <a:outerShdw blurRad="38100" dist="38100" dir="2700000" algn="tl">
                    <a:srgbClr val="C0C0C0"/>
                  </a:outerShdw>
                </a:effectLst>
                <a:latin typeface="+mj-lt"/>
              </a:rPr>
              <a:t/>
            </a:r>
            <a:br>
              <a:rPr lang="en-GB" sz="1600" dirty="0">
                <a:solidFill>
                  <a:srgbClr val="FF9900"/>
                </a:solidFill>
                <a:effectLst>
                  <a:outerShdw blurRad="38100" dist="38100" dir="2700000" algn="tl">
                    <a:srgbClr val="C0C0C0"/>
                  </a:outerShdw>
                </a:effectLst>
                <a:latin typeface="+mj-lt"/>
              </a:rPr>
            </a:br>
            <a:endParaRPr lang="en-GB" sz="1600" dirty="0">
              <a:solidFill>
                <a:srgbClr val="FF9900"/>
              </a:solidFill>
              <a:effectLst>
                <a:outerShdw blurRad="38100" dist="38100" dir="2700000" algn="tl">
                  <a:srgbClr val="C0C0C0"/>
                </a:outerShdw>
              </a:effectLst>
              <a:latin typeface="+mj-lt"/>
            </a:endParaRPr>
          </a:p>
        </p:txBody>
      </p:sp>
      <p:sp>
        <p:nvSpPr>
          <p:cNvPr id="976899" name="Text Box 3"/>
          <p:cNvSpPr txBox="1">
            <a:spLocks noChangeArrowheads="1"/>
          </p:cNvSpPr>
          <p:nvPr/>
        </p:nvSpPr>
        <p:spPr bwMode="auto">
          <a:xfrm>
            <a:off x="5875338" y="6235700"/>
            <a:ext cx="3243262" cy="457200"/>
          </a:xfrm>
          <a:prstGeom prst="rect">
            <a:avLst/>
          </a:prstGeom>
          <a:noFill/>
          <a:ln w="9525">
            <a:noFill/>
            <a:miter lim="800000"/>
            <a:headEnd/>
            <a:tailEnd/>
          </a:ln>
          <a:effectLst/>
        </p:spPr>
        <p:txBody>
          <a:bodyPr>
            <a:spAutoFit/>
          </a:bodyPr>
          <a:lstStyle/>
          <a:p>
            <a:pPr>
              <a:spcBef>
                <a:spcPct val="50000"/>
              </a:spcBef>
              <a:defRPr/>
            </a:pPr>
            <a:r>
              <a:rPr lang="fr-FR" sz="2400">
                <a:solidFill>
                  <a:srgbClr val="000099"/>
                </a:solidFill>
                <a:effectLst>
                  <a:outerShdw blurRad="38100" dist="38100" dir="2700000" algn="tl">
                    <a:srgbClr val="C0C0C0"/>
                  </a:outerShdw>
                </a:effectLst>
                <a:latin typeface="+mj-lt"/>
              </a:rPr>
              <a:t>www.almalaurea.net</a:t>
            </a:r>
          </a:p>
        </p:txBody>
      </p:sp>
    </p:spTree>
  </p:cSld>
  <p:clrMapOvr>
    <a:masterClrMapping/>
  </p:clrMapOvr>
  <p:transition spd="med">
    <p:split/>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4450" name="Text Box 2"/>
          <p:cNvSpPr txBox="1">
            <a:spLocks noChangeArrowheads="1"/>
          </p:cNvSpPr>
          <p:nvPr/>
        </p:nvSpPr>
        <p:spPr bwMode="auto">
          <a:xfrm>
            <a:off x="238125" y="1011238"/>
            <a:ext cx="3676650" cy="1490662"/>
          </a:xfrm>
          <a:prstGeom prst="rect">
            <a:avLst/>
          </a:prstGeom>
          <a:solidFill>
            <a:schemeClr val="accent1"/>
          </a:solidFill>
          <a:ln w="12700">
            <a:solidFill>
              <a:srgbClr val="000099"/>
            </a:solidFill>
            <a:miter lim="800000"/>
            <a:headEnd/>
            <a:tailEnd/>
          </a:ln>
          <a:effectLst>
            <a:outerShdw dist="107763" dir="2700000" algn="ctr" rotWithShape="0">
              <a:srgbClr val="808080"/>
            </a:outerShdw>
          </a:effectLst>
        </p:spPr>
        <p:txBody>
          <a:bodyPr/>
          <a:lstStyle/>
          <a:p>
            <a:pPr algn="ctr">
              <a:defRPr/>
            </a:pPr>
            <a:r>
              <a:rPr lang="en-GB" sz="1400" b="1" dirty="0">
                <a:effectLst>
                  <a:outerShdw blurRad="38100" dist="38100" dir="2700000" algn="tl">
                    <a:srgbClr val="000000">
                      <a:alpha val="43137"/>
                    </a:srgbClr>
                  </a:outerShdw>
                </a:effectLst>
                <a:latin typeface="Verdana" pitchFamily="34" charset="0"/>
              </a:rPr>
              <a:t>Internal effectiveness </a:t>
            </a:r>
            <a:r>
              <a:rPr lang="en-GB" sz="1400" b="1" dirty="0" smtClean="0">
                <a:effectLst>
                  <a:outerShdw blurRad="38100" dist="38100" dir="2700000" algn="tl">
                    <a:srgbClr val="000000">
                      <a:alpha val="43137"/>
                    </a:srgbClr>
                  </a:outerShdw>
                </a:effectLst>
                <a:latin typeface="Verdana" pitchFamily="34" charset="0"/>
              </a:rPr>
              <a:t> and efficiency </a:t>
            </a:r>
            <a:r>
              <a:rPr lang="en-GB" sz="1400" dirty="0" smtClean="0">
                <a:solidFill>
                  <a:srgbClr val="0033CC"/>
                </a:solidFill>
                <a:latin typeface="Verdana" pitchFamily="34" charset="0"/>
              </a:rPr>
              <a:t>of </a:t>
            </a:r>
            <a:r>
              <a:rPr lang="en-GB" sz="1400" dirty="0">
                <a:solidFill>
                  <a:srgbClr val="0033CC"/>
                </a:solidFill>
                <a:latin typeface="Verdana" pitchFamily="34" charset="0"/>
              </a:rPr>
              <a:t>universities as </a:t>
            </a:r>
            <a:r>
              <a:rPr lang="en-GB" sz="1400" dirty="0" smtClean="0">
                <a:solidFill>
                  <a:srgbClr val="0033CC"/>
                </a:solidFill>
                <a:latin typeface="Verdana" pitchFamily="34" charset="0"/>
              </a:rPr>
              <a:t>knowledge organizations</a:t>
            </a:r>
            <a:endParaRPr lang="en-GB" sz="1400" dirty="0">
              <a:solidFill>
                <a:srgbClr val="0033CC"/>
              </a:solidFill>
              <a:latin typeface="Verdana" pitchFamily="34" charset="0"/>
            </a:endParaRPr>
          </a:p>
          <a:p>
            <a:pPr algn="ctr" eaLnBrk="0" hangingPunct="0">
              <a:defRPr/>
            </a:pPr>
            <a:endParaRPr lang="en-GB" sz="500" b="0" i="1" dirty="0">
              <a:latin typeface="Verdana" pitchFamily="34" charset="0"/>
            </a:endParaRPr>
          </a:p>
          <a:p>
            <a:pPr algn="ctr" eaLnBrk="0" hangingPunct="0">
              <a:defRPr/>
            </a:pPr>
            <a:r>
              <a:rPr lang="en-GB" sz="1400" b="0" i="1" dirty="0">
                <a:solidFill>
                  <a:srgbClr val="FF3300"/>
                </a:solidFill>
                <a:latin typeface="Verdana" pitchFamily="34" charset="0"/>
              </a:rPr>
              <a:t>tool</a:t>
            </a:r>
          </a:p>
          <a:p>
            <a:pPr algn="ctr" eaLnBrk="0" hangingPunct="0">
              <a:defRPr/>
            </a:pPr>
            <a:endParaRPr lang="en-GB" sz="500" b="0" i="1" dirty="0">
              <a:solidFill>
                <a:srgbClr val="FF3300"/>
              </a:solidFill>
              <a:latin typeface="Verdana" pitchFamily="34" charset="0"/>
            </a:endParaRPr>
          </a:p>
          <a:p>
            <a:pPr algn="ctr" eaLnBrk="0" hangingPunct="0">
              <a:lnSpc>
                <a:spcPct val="45000"/>
              </a:lnSpc>
              <a:defRPr/>
            </a:pPr>
            <a:r>
              <a:rPr lang="en-GB" sz="1600" dirty="0"/>
              <a:t>Graduate profile</a:t>
            </a:r>
            <a:r>
              <a:rPr lang="en-GB" dirty="0"/>
              <a:t> </a:t>
            </a:r>
          </a:p>
          <a:p>
            <a:pPr algn="ctr" eaLnBrk="0" hangingPunct="0">
              <a:defRPr/>
            </a:pPr>
            <a:r>
              <a:rPr lang="en-GB" sz="1200" dirty="0">
                <a:latin typeface="Verdana" pitchFamily="34" charset="0"/>
              </a:rPr>
              <a:t>Annual report</a:t>
            </a:r>
          </a:p>
        </p:txBody>
      </p:sp>
      <p:sp>
        <p:nvSpPr>
          <p:cNvPr id="32771" name="Text Box 3"/>
          <p:cNvSpPr txBox="1">
            <a:spLocks noChangeArrowheads="1"/>
          </p:cNvSpPr>
          <p:nvPr/>
        </p:nvSpPr>
        <p:spPr bwMode="auto">
          <a:xfrm>
            <a:off x="0" y="171450"/>
            <a:ext cx="9144000" cy="519113"/>
          </a:xfrm>
          <a:prstGeom prst="rect">
            <a:avLst/>
          </a:prstGeom>
          <a:noFill/>
          <a:ln w="9525">
            <a:noFill/>
            <a:miter lim="800000"/>
            <a:headEnd/>
            <a:tailEnd/>
          </a:ln>
        </p:spPr>
        <p:txBody>
          <a:bodyPr>
            <a:spAutoFit/>
          </a:bodyPr>
          <a:lstStyle/>
          <a:p>
            <a:pPr algn="ctr" eaLnBrk="0" hangingPunct="0"/>
            <a:endParaRPr lang="it-IT">
              <a:solidFill>
                <a:srgbClr val="000099"/>
              </a:solidFill>
            </a:endParaRPr>
          </a:p>
        </p:txBody>
      </p:sp>
      <p:sp>
        <p:nvSpPr>
          <p:cNvPr id="1384452" name="Text Box 4"/>
          <p:cNvSpPr txBox="1">
            <a:spLocks noChangeArrowheads="1"/>
          </p:cNvSpPr>
          <p:nvPr/>
        </p:nvSpPr>
        <p:spPr bwMode="auto">
          <a:xfrm>
            <a:off x="4679950" y="4859338"/>
            <a:ext cx="4273550" cy="1401762"/>
          </a:xfrm>
          <a:prstGeom prst="rect">
            <a:avLst/>
          </a:prstGeom>
          <a:solidFill>
            <a:schemeClr val="accent1"/>
          </a:solidFill>
          <a:ln w="12700" algn="ctr">
            <a:solidFill>
              <a:srgbClr val="000099"/>
            </a:solidFill>
            <a:miter lim="800000"/>
            <a:headEnd/>
            <a:tailEnd/>
          </a:ln>
          <a:effectLst>
            <a:outerShdw dist="107763" dir="2700000" algn="ctr" rotWithShape="0">
              <a:srgbClr val="808080"/>
            </a:outerShdw>
          </a:effectLst>
        </p:spPr>
        <p:txBody>
          <a:bodyPr/>
          <a:lstStyle/>
          <a:p>
            <a:pPr algn="ctr">
              <a:defRPr/>
            </a:pPr>
            <a:r>
              <a:rPr lang="en-GB" sz="1600" i="1" dirty="0">
                <a:solidFill>
                  <a:srgbClr val="000066"/>
                </a:solidFill>
              </a:rPr>
              <a:t>Access to labour markets </a:t>
            </a:r>
          </a:p>
          <a:p>
            <a:pPr algn="ctr">
              <a:defRPr/>
            </a:pPr>
            <a:r>
              <a:rPr lang="en-GB" sz="1600" i="1" dirty="0">
                <a:solidFill>
                  <a:srgbClr val="000066"/>
                </a:solidFill>
              </a:rPr>
              <a:t>and further </a:t>
            </a:r>
            <a:r>
              <a:rPr lang="en-GB" sz="1600" i="1" dirty="0" smtClean="0">
                <a:solidFill>
                  <a:srgbClr val="000066"/>
                </a:solidFill>
              </a:rPr>
              <a:t>education and training</a:t>
            </a:r>
            <a:endParaRPr lang="en-GB" sz="1600" i="1" dirty="0">
              <a:solidFill>
                <a:srgbClr val="000066"/>
              </a:solidFill>
            </a:endParaRPr>
          </a:p>
          <a:p>
            <a:pPr algn="ctr">
              <a:defRPr/>
            </a:pPr>
            <a:endParaRPr lang="en-GB" sz="500" i="1" dirty="0">
              <a:solidFill>
                <a:srgbClr val="000066"/>
              </a:solidFill>
            </a:endParaRPr>
          </a:p>
          <a:p>
            <a:pPr algn="ctr" eaLnBrk="0" hangingPunct="0">
              <a:defRPr/>
            </a:pPr>
            <a:r>
              <a:rPr lang="en-GB" sz="1400" b="0" i="1" dirty="0">
                <a:solidFill>
                  <a:srgbClr val="FF3300"/>
                </a:solidFill>
                <a:latin typeface="Verdana" pitchFamily="34" charset="0"/>
              </a:rPr>
              <a:t>tool</a:t>
            </a:r>
          </a:p>
          <a:p>
            <a:pPr algn="ctr" eaLnBrk="0" hangingPunct="0">
              <a:defRPr/>
            </a:pPr>
            <a:endParaRPr lang="en-GB" sz="800" b="0" i="1" dirty="0">
              <a:latin typeface="Verdana" pitchFamily="34" charset="0"/>
            </a:endParaRPr>
          </a:p>
          <a:p>
            <a:pPr algn="ctr" eaLnBrk="0" hangingPunct="0">
              <a:defRPr/>
            </a:pPr>
            <a:r>
              <a:rPr lang="en-GB" sz="1600" dirty="0"/>
              <a:t>Services to graduates</a:t>
            </a:r>
          </a:p>
        </p:txBody>
      </p:sp>
      <p:sp>
        <p:nvSpPr>
          <p:cNvPr id="1384453" name="Text Box 5"/>
          <p:cNvSpPr txBox="1">
            <a:spLocks noChangeArrowheads="1"/>
          </p:cNvSpPr>
          <p:nvPr/>
        </p:nvSpPr>
        <p:spPr bwMode="auto">
          <a:xfrm>
            <a:off x="185738" y="4757738"/>
            <a:ext cx="3751262" cy="1316037"/>
          </a:xfrm>
          <a:prstGeom prst="rect">
            <a:avLst/>
          </a:prstGeom>
          <a:solidFill>
            <a:schemeClr val="accent1"/>
          </a:solidFill>
          <a:ln w="12700" algn="ctr">
            <a:solidFill>
              <a:srgbClr val="000099"/>
            </a:solidFill>
            <a:miter lim="800000"/>
            <a:headEnd/>
            <a:tailEnd/>
          </a:ln>
          <a:effectLst>
            <a:outerShdw dist="107763" dir="2700000" algn="ctr" rotWithShape="0">
              <a:srgbClr val="808080"/>
            </a:outerShdw>
          </a:effectLst>
        </p:spPr>
        <p:txBody>
          <a:bodyPr/>
          <a:lstStyle/>
          <a:p>
            <a:pPr algn="ctr">
              <a:defRPr/>
            </a:pPr>
            <a:r>
              <a:rPr lang="en-GB" sz="1600" i="1" dirty="0">
                <a:solidFill>
                  <a:srgbClr val="000066"/>
                </a:solidFill>
              </a:rPr>
              <a:t>Promotion of universities</a:t>
            </a:r>
          </a:p>
          <a:p>
            <a:pPr algn="ctr">
              <a:defRPr/>
            </a:pPr>
            <a:r>
              <a:rPr lang="en-GB" sz="1600" i="1" dirty="0" smtClean="0">
                <a:solidFill>
                  <a:srgbClr val="000066"/>
                </a:solidFill>
              </a:rPr>
              <a:t>Knowledge  organization</a:t>
            </a:r>
            <a:endParaRPr lang="en-GB" sz="1600" b="0" i="1" dirty="0"/>
          </a:p>
          <a:p>
            <a:pPr algn="ctr" eaLnBrk="0" hangingPunct="0">
              <a:defRPr/>
            </a:pPr>
            <a:endParaRPr lang="en-GB" sz="500" b="0" i="1" dirty="0">
              <a:latin typeface="Verdana" pitchFamily="34" charset="0"/>
            </a:endParaRPr>
          </a:p>
          <a:p>
            <a:pPr algn="ctr" eaLnBrk="0" hangingPunct="0">
              <a:defRPr/>
            </a:pPr>
            <a:r>
              <a:rPr lang="en-GB" sz="1400" b="0" i="1" dirty="0">
                <a:solidFill>
                  <a:srgbClr val="FF3300"/>
                </a:solidFill>
                <a:latin typeface="Verdana" pitchFamily="34" charset="0"/>
              </a:rPr>
              <a:t>tool</a:t>
            </a:r>
          </a:p>
          <a:p>
            <a:pPr algn="ctr" eaLnBrk="0" hangingPunct="0">
              <a:defRPr/>
            </a:pPr>
            <a:endParaRPr lang="en-GB" sz="500" b="0" i="1" dirty="0">
              <a:latin typeface="Verdana" pitchFamily="34" charset="0"/>
            </a:endParaRPr>
          </a:p>
          <a:p>
            <a:pPr algn="ctr" eaLnBrk="0" hangingPunct="0">
              <a:defRPr/>
            </a:pPr>
            <a:r>
              <a:rPr lang="en-GB" sz="1600" dirty="0"/>
              <a:t>Services to universities</a:t>
            </a:r>
          </a:p>
        </p:txBody>
      </p:sp>
      <p:sp>
        <p:nvSpPr>
          <p:cNvPr id="1384454" name="Text Box 6"/>
          <p:cNvSpPr txBox="1">
            <a:spLocks noChangeArrowheads="1"/>
          </p:cNvSpPr>
          <p:nvPr/>
        </p:nvSpPr>
        <p:spPr bwMode="auto">
          <a:xfrm>
            <a:off x="4651375" y="1092200"/>
            <a:ext cx="4316413" cy="1462088"/>
          </a:xfrm>
          <a:prstGeom prst="rect">
            <a:avLst/>
          </a:prstGeom>
          <a:solidFill>
            <a:schemeClr val="accent1"/>
          </a:solidFill>
          <a:ln w="12700" algn="ctr">
            <a:solidFill>
              <a:srgbClr val="000099"/>
            </a:solidFill>
            <a:miter lim="800000"/>
            <a:headEnd/>
            <a:tailEnd/>
          </a:ln>
          <a:effectLst>
            <a:outerShdw dist="107763" dir="2700000" algn="ctr" rotWithShape="0">
              <a:srgbClr val="808080"/>
            </a:outerShdw>
          </a:effectLst>
        </p:spPr>
        <p:txBody>
          <a:bodyPr/>
          <a:lstStyle/>
          <a:p>
            <a:pPr algn="ctr" eaLnBrk="0" hangingPunct="0">
              <a:defRPr/>
            </a:pPr>
            <a:r>
              <a:rPr lang="en-GB" sz="1400" b="1" dirty="0">
                <a:effectLst>
                  <a:outerShdw blurRad="38100" dist="38100" dir="2700000" algn="tl">
                    <a:srgbClr val="000000"/>
                  </a:outerShdw>
                </a:effectLst>
                <a:latin typeface="Verdana" pitchFamily="34" charset="0"/>
              </a:rPr>
              <a:t>External effectiveness </a:t>
            </a:r>
            <a:r>
              <a:rPr lang="en-GB" sz="1400" b="1" dirty="0" smtClean="0">
                <a:effectLst>
                  <a:outerShdw blurRad="38100" dist="38100" dir="2700000" algn="tl">
                    <a:srgbClr val="000000"/>
                  </a:outerShdw>
                </a:effectLst>
                <a:latin typeface="Verdana" pitchFamily="34" charset="0"/>
              </a:rPr>
              <a:t> and efficiency </a:t>
            </a:r>
            <a:r>
              <a:rPr lang="en-GB" sz="1400" dirty="0" smtClean="0">
                <a:solidFill>
                  <a:srgbClr val="0033CC"/>
                </a:solidFill>
                <a:latin typeface="Verdana" pitchFamily="34" charset="0"/>
              </a:rPr>
              <a:t>of </a:t>
            </a:r>
            <a:r>
              <a:rPr lang="en-GB" sz="1400" dirty="0">
                <a:solidFill>
                  <a:srgbClr val="0033CC"/>
                </a:solidFill>
                <a:latin typeface="Verdana" pitchFamily="34" charset="0"/>
              </a:rPr>
              <a:t>the degree courses in each university</a:t>
            </a:r>
          </a:p>
          <a:p>
            <a:pPr algn="ctr" eaLnBrk="0" hangingPunct="0">
              <a:defRPr/>
            </a:pPr>
            <a:endParaRPr lang="en-GB" sz="500" dirty="0">
              <a:solidFill>
                <a:srgbClr val="0033CC"/>
              </a:solidFill>
              <a:latin typeface="Verdana" pitchFamily="34" charset="0"/>
            </a:endParaRPr>
          </a:p>
          <a:p>
            <a:pPr algn="ctr" eaLnBrk="0" hangingPunct="0">
              <a:defRPr/>
            </a:pPr>
            <a:r>
              <a:rPr lang="en-GB" sz="1400" b="0" i="1" dirty="0">
                <a:solidFill>
                  <a:srgbClr val="FF3300"/>
                </a:solidFill>
                <a:latin typeface="Verdana" pitchFamily="34" charset="0"/>
              </a:rPr>
              <a:t>tool</a:t>
            </a:r>
          </a:p>
          <a:p>
            <a:pPr algn="ctr" eaLnBrk="0" hangingPunct="0">
              <a:defRPr/>
            </a:pPr>
            <a:endParaRPr lang="en-GB" sz="500" b="0" i="1" dirty="0">
              <a:latin typeface="Verdana" pitchFamily="34" charset="0"/>
            </a:endParaRPr>
          </a:p>
          <a:p>
            <a:pPr algn="ctr" eaLnBrk="0" hangingPunct="0">
              <a:defRPr/>
            </a:pPr>
            <a:r>
              <a:rPr lang="en-GB" sz="1600" dirty="0"/>
              <a:t>Graduates’ employment condition</a:t>
            </a:r>
          </a:p>
          <a:p>
            <a:pPr algn="ctr" eaLnBrk="0" hangingPunct="0">
              <a:defRPr/>
            </a:pPr>
            <a:r>
              <a:rPr lang="en-GB" sz="1400" dirty="0"/>
              <a:t>Annual report</a:t>
            </a:r>
          </a:p>
          <a:p>
            <a:pPr algn="ctr" eaLnBrk="0" hangingPunct="0">
              <a:defRPr/>
            </a:pPr>
            <a:endParaRPr lang="it-IT" sz="1400" dirty="0">
              <a:latin typeface="Verdana" pitchFamily="34" charset="0"/>
            </a:endParaRPr>
          </a:p>
        </p:txBody>
      </p:sp>
      <p:cxnSp>
        <p:nvCxnSpPr>
          <p:cNvPr id="1384455" name="AutoShape 7"/>
          <p:cNvCxnSpPr>
            <a:cxnSpLocks noChangeShapeType="1"/>
          </p:cNvCxnSpPr>
          <p:nvPr/>
        </p:nvCxnSpPr>
        <p:spPr bwMode="auto">
          <a:xfrm flipH="1" flipV="1">
            <a:off x="3914775" y="1744663"/>
            <a:ext cx="304800" cy="1954212"/>
          </a:xfrm>
          <a:prstGeom prst="curvedConnector3">
            <a:avLst>
              <a:gd name="adj1" fmla="val -75000"/>
            </a:avLst>
          </a:prstGeom>
          <a:noFill/>
          <a:ln w="88900">
            <a:solidFill>
              <a:srgbClr val="0033CC"/>
            </a:solidFill>
            <a:round/>
            <a:headEnd type="none" w="lg" len="med"/>
            <a:tailEnd type="stealth" w="lg" len="med"/>
          </a:ln>
          <a:effectLst>
            <a:outerShdw dist="107763" dir="2700000" algn="ctr" rotWithShape="0">
              <a:schemeClr val="bg2"/>
            </a:outerShdw>
          </a:effectLst>
        </p:spPr>
      </p:cxnSp>
      <p:cxnSp>
        <p:nvCxnSpPr>
          <p:cNvPr id="1384456" name="AutoShape 8"/>
          <p:cNvCxnSpPr>
            <a:cxnSpLocks noChangeShapeType="1"/>
            <a:endCxn id="1384454" idx="2"/>
          </p:cNvCxnSpPr>
          <p:nvPr/>
        </p:nvCxnSpPr>
        <p:spPr bwMode="auto">
          <a:xfrm flipV="1">
            <a:off x="4219575" y="2554288"/>
            <a:ext cx="2590800" cy="1144587"/>
          </a:xfrm>
          <a:prstGeom prst="curvedConnector2">
            <a:avLst/>
          </a:prstGeom>
          <a:noFill/>
          <a:ln w="88900">
            <a:solidFill>
              <a:srgbClr val="0033CC"/>
            </a:solidFill>
            <a:round/>
            <a:headEnd type="none" w="lg" len="med"/>
            <a:tailEnd type="stealth" w="lg" len="med"/>
          </a:ln>
          <a:effectLst>
            <a:outerShdw dist="107763" dir="2700000" algn="ctr" rotWithShape="0">
              <a:schemeClr val="bg2"/>
            </a:outerShdw>
          </a:effectLst>
        </p:spPr>
      </p:cxnSp>
      <p:cxnSp>
        <p:nvCxnSpPr>
          <p:cNvPr id="1384457" name="AutoShape 9"/>
          <p:cNvCxnSpPr>
            <a:cxnSpLocks noChangeShapeType="1"/>
            <a:endCxn id="1384453" idx="3"/>
          </p:cNvCxnSpPr>
          <p:nvPr/>
        </p:nvCxnSpPr>
        <p:spPr bwMode="auto">
          <a:xfrm flipH="1">
            <a:off x="3937000" y="3698875"/>
            <a:ext cx="282575" cy="1717675"/>
          </a:xfrm>
          <a:prstGeom prst="curvedConnector3">
            <a:avLst>
              <a:gd name="adj1" fmla="val -80898"/>
            </a:avLst>
          </a:prstGeom>
          <a:noFill/>
          <a:ln w="88900">
            <a:solidFill>
              <a:srgbClr val="0033CC"/>
            </a:solidFill>
            <a:round/>
            <a:headEnd type="none" w="lg" len="med"/>
            <a:tailEnd type="stealth" w="lg" len="med"/>
          </a:ln>
          <a:effectLst>
            <a:outerShdw dist="107763" dir="2700000" algn="ctr" rotWithShape="0">
              <a:schemeClr val="bg2"/>
            </a:outerShdw>
          </a:effectLst>
        </p:spPr>
      </p:cxnSp>
      <p:cxnSp>
        <p:nvCxnSpPr>
          <p:cNvPr id="1384458" name="AutoShape 10"/>
          <p:cNvCxnSpPr>
            <a:cxnSpLocks noChangeShapeType="1"/>
            <a:endCxn id="1384452" idx="0"/>
          </p:cNvCxnSpPr>
          <p:nvPr/>
        </p:nvCxnSpPr>
        <p:spPr bwMode="auto">
          <a:xfrm>
            <a:off x="4219575" y="3698875"/>
            <a:ext cx="2597150" cy="1160463"/>
          </a:xfrm>
          <a:prstGeom prst="curvedConnector2">
            <a:avLst/>
          </a:prstGeom>
          <a:noFill/>
          <a:ln w="88900">
            <a:solidFill>
              <a:srgbClr val="0033CC"/>
            </a:solidFill>
            <a:round/>
            <a:headEnd type="none" w="lg" len="med"/>
            <a:tailEnd type="stealth" w="lg" len="med"/>
          </a:ln>
        </p:spPr>
      </p:cxnSp>
      <p:cxnSp>
        <p:nvCxnSpPr>
          <p:cNvPr id="1384459" name="AutoShape 11"/>
          <p:cNvCxnSpPr>
            <a:cxnSpLocks noChangeShapeType="1"/>
            <a:endCxn id="1384460" idx="1"/>
          </p:cNvCxnSpPr>
          <p:nvPr/>
        </p:nvCxnSpPr>
        <p:spPr bwMode="auto">
          <a:xfrm flipV="1">
            <a:off x="4219575" y="3690938"/>
            <a:ext cx="1814513" cy="7937"/>
          </a:xfrm>
          <a:prstGeom prst="curvedConnector3">
            <a:avLst>
              <a:gd name="adj1" fmla="val 49958"/>
            </a:avLst>
          </a:prstGeom>
          <a:noFill/>
          <a:ln w="88900">
            <a:solidFill>
              <a:srgbClr val="0033CC"/>
            </a:solidFill>
            <a:round/>
            <a:headEnd type="none" w="lg" len="med"/>
            <a:tailEnd type="stealth" w="lg" len="med"/>
          </a:ln>
        </p:spPr>
      </p:cxnSp>
      <p:sp>
        <p:nvSpPr>
          <p:cNvPr id="1384460" name="Text Box 12"/>
          <p:cNvSpPr txBox="1">
            <a:spLocks noChangeArrowheads="1"/>
          </p:cNvSpPr>
          <p:nvPr/>
        </p:nvSpPr>
        <p:spPr bwMode="auto">
          <a:xfrm>
            <a:off x="6034088" y="3062288"/>
            <a:ext cx="2686050" cy="1257300"/>
          </a:xfrm>
          <a:prstGeom prst="rect">
            <a:avLst/>
          </a:prstGeom>
          <a:solidFill>
            <a:schemeClr val="accent1"/>
          </a:solidFill>
          <a:ln w="12700" algn="ctr">
            <a:solidFill>
              <a:srgbClr val="000099"/>
            </a:solidFill>
            <a:miter lim="800000"/>
            <a:headEnd/>
            <a:tailEnd/>
          </a:ln>
          <a:effectLst>
            <a:outerShdw dist="107763" dir="2700000" algn="ctr" rotWithShape="0">
              <a:srgbClr val="808080"/>
            </a:outerShdw>
          </a:effectLst>
        </p:spPr>
        <p:txBody>
          <a:bodyPr/>
          <a:lstStyle/>
          <a:p>
            <a:pPr algn="ctr" eaLnBrk="0" hangingPunct="0">
              <a:defRPr/>
            </a:pPr>
            <a:r>
              <a:rPr lang="en-GB" sz="1600" i="1" dirty="0">
                <a:solidFill>
                  <a:srgbClr val="000066"/>
                </a:solidFill>
              </a:rPr>
              <a:t>E-recruitment services</a:t>
            </a:r>
            <a:br>
              <a:rPr lang="en-GB" sz="1600" i="1" dirty="0">
                <a:solidFill>
                  <a:srgbClr val="000066"/>
                </a:solidFill>
              </a:rPr>
            </a:br>
            <a:r>
              <a:rPr lang="en-GB" sz="1600" i="1" dirty="0">
                <a:solidFill>
                  <a:srgbClr val="000066"/>
                </a:solidFill>
              </a:rPr>
              <a:t>for </a:t>
            </a:r>
            <a:r>
              <a:rPr lang="en-GB" sz="1600" i="1" dirty="0" smtClean="0">
                <a:solidFill>
                  <a:srgbClr val="000066"/>
                </a:solidFill>
              </a:rPr>
              <a:t>business</a:t>
            </a:r>
            <a:endParaRPr lang="en-GB" sz="1600" i="1" dirty="0">
              <a:solidFill>
                <a:srgbClr val="000066"/>
              </a:solidFill>
            </a:endParaRPr>
          </a:p>
          <a:p>
            <a:pPr algn="ctr" eaLnBrk="0" hangingPunct="0">
              <a:defRPr/>
            </a:pPr>
            <a:endParaRPr lang="en-GB" sz="500" b="0" i="1" dirty="0">
              <a:latin typeface="Verdana" pitchFamily="34" charset="0"/>
            </a:endParaRPr>
          </a:p>
          <a:p>
            <a:pPr algn="ctr" eaLnBrk="0" hangingPunct="0">
              <a:defRPr/>
            </a:pPr>
            <a:r>
              <a:rPr lang="en-GB" sz="1400" b="0" i="1" dirty="0">
                <a:solidFill>
                  <a:srgbClr val="FF3300"/>
                </a:solidFill>
                <a:latin typeface="Verdana" pitchFamily="34" charset="0"/>
              </a:rPr>
              <a:t>tool</a:t>
            </a:r>
          </a:p>
          <a:p>
            <a:pPr algn="ctr" eaLnBrk="0" hangingPunct="0">
              <a:defRPr/>
            </a:pPr>
            <a:endParaRPr lang="en-GB" sz="500" dirty="0"/>
          </a:p>
          <a:p>
            <a:pPr algn="ctr" eaLnBrk="0" hangingPunct="0">
              <a:defRPr/>
            </a:pPr>
            <a:r>
              <a:rPr lang="en-GB" sz="1600" dirty="0"/>
              <a:t>Services to firms</a:t>
            </a:r>
          </a:p>
        </p:txBody>
      </p:sp>
      <p:sp>
        <p:nvSpPr>
          <p:cNvPr id="1384461" name="Rectangle 13"/>
          <p:cNvSpPr>
            <a:spLocks noGrp="1" noChangeArrowheads="1"/>
          </p:cNvSpPr>
          <p:nvPr>
            <p:ph type="title"/>
          </p:nvPr>
        </p:nvSpPr>
        <p:spPr>
          <a:xfrm>
            <a:off x="0" y="12700"/>
            <a:ext cx="9144000" cy="558780"/>
          </a:xfrm>
        </p:spPr>
        <p:txBody>
          <a:bodyPr/>
          <a:lstStyle/>
          <a:p>
            <a:pPr algn="ctr" eaLnBrk="1" hangingPunct="1">
              <a:defRPr/>
            </a:pPr>
            <a:r>
              <a:rPr lang="en-GB" dirty="0" smtClean="0">
                <a:effectLst>
                  <a:outerShdw blurRad="38100" dist="38100" dir="2700000" algn="tl">
                    <a:srgbClr val="000000">
                      <a:alpha val="43137"/>
                    </a:srgbClr>
                  </a:outerShdw>
                </a:effectLst>
              </a:rPr>
              <a:t>The </a:t>
            </a:r>
            <a:r>
              <a:rPr lang="en-GB" dirty="0" err="1" smtClean="0">
                <a:effectLst>
                  <a:outerShdw blurRad="38100" dist="38100" dir="2700000" algn="tl">
                    <a:srgbClr val="000000">
                      <a:alpha val="43137"/>
                    </a:srgbClr>
                  </a:outerShdw>
                </a:effectLst>
              </a:rPr>
              <a:t>AlmaLaurea</a:t>
            </a:r>
            <a:r>
              <a:rPr lang="en-GB" dirty="0" smtClean="0">
                <a:effectLst>
                  <a:outerShdw blurRad="38100" dist="38100" dir="2700000" algn="tl">
                    <a:srgbClr val="000000">
                      <a:alpha val="43137"/>
                    </a:srgbClr>
                  </a:outerShdw>
                </a:effectLst>
              </a:rPr>
              <a:t> model</a:t>
            </a:r>
          </a:p>
        </p:txBody>
      </p:sp>
      <p:sp>
        <p:nvSpPr>
          <p:cNvPr id="1384462" name="Text Box 14"/>
          <p:cNvSpPr txBox="1">
            <a:spLocks noChangeArrowheads="1"/>
          </p:cNvSpPr>
          <p:nvPr/>
        </p:nvSpPr>
        <p:spPr bwMode="auto">
          <a:xfrm>
            <a:off x="838200" y="2757488"/>
            <a:ext cx="3228975" cy="1611312"/>
          </a:xfrm>
          <a:prstGeom prst="rect">
            <a:avLst/>
          </a:prstGeom>
          <a:solidFill>
            <a:srgbClr val="FF9966"/>
          </a:solidFill>
          <a:ln w="12700" algn="ctr">
            <a:solidFill>
              <a:srgbClr val="000099"/>
            </a:solidFill>
            <a:miter lim="800000"/>
            <a:headEnd/>
            <a:tailEnd/>
          </a:ln>
          <a:effectLst>
            <a:outerShdw dist="107763" dir="2700000" algn="ctr" rotWithShape="0">
              <a:srgbClr val="808080"/>
            </a:outerShdw>
          </a:effectLst>
        </p:spPr>
        <p:txBody>
          <a:bodyPr/>
          <a:lstStyle/>
          <a:p>
            <a:pPr algn="ctr">
              <a:defRPr/>
            </a:pPr>
            <a:r>
              <a:rPr lang="en-GB" sz="1400" dirty="0">
                <a:solidFill>
                  <a:srgbClr val="0033CC"/>
                </a:solidFill>
                <a:latin typeface="Verdana" pitchFamily="34" charset="0"/>
              </a:rPr>
              <a:t>Systematic </a:t>
            </a:r>
            <a:r>
              <a:rPr lang="en-GB" sz="1400" dirty="0" smtClean="0">
                <a:solidFill>
                  <a:srgbClr val="0033CC"/>
                </a:solidFill>
                <a:latin typeface="Verdana" pitchFamily="34" charset="0"/>
              </a:rPr>
              <a:t>monitoring</a:t>
            </a:r>
            <a:endParaRPr lang="en-GB" sz="1400" dirty="0">
              <a:solidFill>
                <a:srgbClr val="0033CC"/>
              </a:solidFill>
              <a:latin typeface="Verdana" pitchFamily="34" charset="0"/>
            </a:endParaRPr>
          </a:p>
          <a:p>
            <a:pPr algn="ctr">
              <a:defRPr/>
            </a:pPr>
            <a:r>
              <a:rPr lang="en-GB" sz="1400" dirty="0">
                <a:solidFill>
                  <a:srgbClr val="0033CC"/>
                </a:solidFill>
                <a:latin typeface="Verdana" pitchFamily="34" charset="0"/>
              </a:rPr>
              <a:t>of graduate characteristics</a:t>
            </a:r>
          </a:p>
          <a:p>
            <a:pPr algn="ctr">
              <a:defRPr/>
            </a:pPr>
            <a:endParaRPr lang="en-GB" sz="500" dirty="0">
              <a:solidFill>
                <a:srgbClr val="0033CC"/>
              </a:solidFill>
              <a:latin typeface="Verdana" pitchFamily="34" charset="0"/>
            </a:endParaRPr>
          </a:p>
          <a:p>
            <a:pPr algn="ctr" eaLnBrk="0" hangingPunct="0">
              <a:defRPr/>
            </a:pPr>
            <a:r>
              <a:rPr lang="en-GB" sz="1400" b="0" i="1" dirty="0">
                <a:solidFill>
                  <a:srgbClr val="FF3300"/>
                </a:solidFill>
                <a:latin typeface="Verdana" pitchFamily="34" charset="0"/>
              </a:rPr>
              <a:t>tool</a:t>
            </a:r>
          </a:p>
          <a:p>
            <a:pPr algn="ctr" eaLnBrk="0" hangingPunct="0">
              <a:defRPr/>
            </a:pPr>
            <a:endParaRPr lang="en-GB" sz="500" b="0" i="1" dirty="0">
              <a:solidFill>
                <a:srgbClr val="FF3300"/>
              </a:solidFill>
              <a:latin typeface="Verdana" pitchFamily="34" charset="0"/>
            </a:endParaRPr>
          </a:p>
          <a:p>
            <a:pPr algn="ctr" eaLnBrk="0" hangingPunct="0">
              <a:defRPr/>
            </a:pPr>
            <a:r>
              <a:rPr lang="en-GB" sz="2000" dirty="0" smtClean="0"/>
              <a:t>AlmaLaurea.net </a:t>
            </a:r>
            <a:endParaRPr lang="en-GB" sz="2000" dirty="0"/>
          </a:p>
          <a:p>
            <a:pPr algn="ctr" eaLnBrk="0" hangingPunct="0">
              <a:defRPr/>
            </a:pPr>
            <a:r>
              <a:rPr lang="en-GB" sz="2000" dirty="0"/>
              <a:t>Data base</a:t>
            </a:r>
          </a:p>
        </p:txBody>
      </p:sp>
    </p:spTree>
  </p:cSld>
  <p:clrMapOvr>
    <a:masterClrMapping/>
  </p:clrMapOvr>
  <p:transition spd="med">
    <p:spli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384455"/>
                                        </p:tgtEl>
                                        <p:attrNameLst>
                                          <p:attrName>style.visibility</p:attrName>
                                        </p:attrNameLst>
                                      </p:cBhvr>
                                      <p:to>
                                        <p:strVal val="visible"/>
                                      </p:to>
                                    </p:set>
                                    <p:animEffect transition="in" filter="wipe(down)">
                                      <p:cBhvr>
                                        <p:cTn id="7" dur="500"/>
                                        <p:tgtEl>
                                          <p:spTgt spid="1384455"/>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1384450"/>
                                        </p:tgtEl>
                                        <p:attrNameLst>
                                          <p:attrName>style.visibility</p:attrName>
                                        </p:attrNameLst>
                                      </p:cBhvr>
                                      <p:to>
                                        <p:strVal val="visible"/>
                                      </p:to>
                                    </p:set>
                                    <p:animEffect transition="in" filter="wipe(down)">
                                      <p:cBhvr>
                                        <p:cTn id="11" dur="500"/>
                                        <p:tgtEl>
                                          <p:spTgt spid="1384450"/>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4" fill="hold" nodeType="clickEffect">
                                  <p:stCondLst>
                                    <p:cond delay="0"/>
                                  </p:stCondLst>
                                  <p:childTnLst>
                                    <p:set>
                                      <p:cBhvr>
                                        <p:cTn id="15" dur="1" fill="hold">
                                          <p:stCondLst>
                                            <p:cond delay="0"/>
                                          </p:stCondLst>
                                        </p:cTn>
                                        <p:tgtEl>
                                          <p:spTgt spid="1384456"/>
                                        </p:tgtEl>
                                        <p:attrNameLst>
                                          <p:attrName>style.visibility</p:attrName>
                                        </p:attrNameLst>
                                      </p:cBhvr>
                                      <p:to>
                                        <p:strVal val="visible"/>
                                      </p:to>
                                    </p:set>
                                    <p:animEffect transition="in" filter="wipe(down)">
                                      <p:cBhvr>
                                        <p:cTn id="16" dur="500"/>
                                        <p:tgtEl>
                                          <p:spTgt spid="1384456"/>
                                        </p:tgtEl>
                                      </p:cBhvr>
                                    </p:animEffect>
                                  </p:childTnLst>
                                </p:cTn>
                              </p:par>
                            </p:childTnLst>
                          </p:cTn>
                        </p:par>
                        <p:par>
                          <p:cTn id="17" fill="hold">
                            <p:stCondLst>
                              <p:cond delay="500"/>
                            </p:stCondLst>
                            <p:childTnLst>
                              <p:par>
                                <p:cTn id="18" presetID="22" presetClass="entr" presetSubtype="4" fill="hold" grpId="0" nodeType="afterEffect">
                                  <p:stCondLst>
                                    <p:cond delay="0"/>
                                  </p:stCondLst>
                                  <p:childTnLst>
                                    <p:set>
                                      <p:cBhvr>
                                        <p:cTn id="19" dur="1" fill="hold">
                                          <p:stCondLst>
                                            <p:cond delay="0"/>
                                          </p:stCondLst>
                                        </p:cTn>
                                        <p:tgtEl>
                                          <p:spTgt spid="1384454"/>
                                        </p:tgtEl>
                                        <p:attrNameLst>
                                          <p:attrName>style.visibility</p:attrName>
                                        </p:attrNameLst>
                                      </p:cBhvr>
                                      <p:to>
                                        <p:strVal val="visible"/>
                                      </p:to>
                                    </p:set>
                                    <p:animEffect transition="in" filter="wipe(down)">
                                      <p:cBhvr>
                                        <p:cTn id="20" dur="500"/>
                                        <p:tgtEl>
                                          <p:spTgt spid="1384454"/>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nodeType="clickEffect">
                                  <p:stCondLst>
                                    <p:cond delay="0"/>
                                  </p:stCondLst>
                                  <p:childTnLst>
                                    <p:set>
                                      <p:cBhvr>
                                        <p:cTn id="24" dur="1" fill="hold">
                                          <p:stCondLst>
                                            <p:cond delay="0"/>
                                          </p:stCondLst>
                                        </p:cTn>
                                        <p:tgtEl>
                                          <p:spTgt spid="1384459"/>
                                        </p:tgtEl>
                                        <p:attrNameLst>
                                          <p:attrName>style.visibility</p:attrName>
                                        </p:attrNameLst>
                                      </p:cBhvr>
                                      <p:to>
                                        <p:strVal val="visible"/>
                                      </p:to>
                                    </p:set>
                                    <p:animEffect transition="in" filter="wipe(left)">
                                      <p:cBhvr>
                                        <p:cTn id="25" dur="500"/>
                                        <p:tgtEl>
                                          <p:spTgt spid="1384459"/>
                                        </p:tgtEl>
                                      </p:cBhvr>
                                    </p:animEffect>
                                  </p:childTnLst>
                                </p:cTn>
                              </p:par>
                            </p:childTnLst>
                          </p:cTn>
                        </p:par>
                        <p:par>
                          <p:cTn id="26" fill="hold">
                            <p:stCondLst>
                              <p:cond delay="500"/>
                            </p:stCondLst>
                            <p:childTnLst>
                              <p:par>
                                <p:cTn id="27" presetID="22" presetClass="entr" presetSubtype="8" fill="hold" grpId="0" nodeType="afterEffect">
                                  <p:stCondLst>
                                    <p:cond delay="0"/>
                                  </p:stCondLst>
                                  <p:childTnLst>
                                    <p:set>
                                      <p:cBhvr>
                                        <p:cTn id="28" dur="1" fill="hold">
                                          <p:stCondLst>
                                            <p:cond delay="0"/>
                                          </p:stCondLst>
                                        </p:cTn>
                                        <p:tgtEl>
                                          <p:spTgt spid="1384460"/>
                                        </p:tgtEl>
                                        <p:attrNameLst>
                                          <p:attrName>style.visibility</p:attrName>
                                        </p:attrNameLst>
                                      </p:cBhvr>
                                      <p:to>
                                        <p:strVal val="visible"/>
                                      </p:to>
                                    </p:set>
                                    <p:animEffect transition="in" filter="wipe(left)">
                                      <p:cBhvr>
                                        <p:cTn id="29" dur="500"/>
                                        <p:tgtEl>
                                          <p:spTgt spid="1384460"/>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1" fill="hold" nodeType="clickEffect">
                                  <p:stCondLst>
                                    <p:cond delay="0"/>
                                  </p:stCondLst>
                                  <p:childTnLst>
                                    <p:set>
                                      <p:cBhvr>
                                        <p:cTn id="33" dur="1" fill="hold">
                                          <p:stCondLst>
                                            <p:cond delay="0"/>
                                          </p:stCondLst>
                                        </p:cTn>
                                        <p:tgtEl>
                                          <p:spTgt spid="1384458"/>
                                        </p:tgtEl>
                                        <p:attrNameLst>
                                          <p:attrName>style.visibility</p:attrName>
                                        </p:attrNameLst>
                                      </p:cBhvr>
                                      <p:to>
                                        <p:strVal val="visible"/>
                                      </p:to>
                                    </p:set>
                                    <p:animEffect transition="in" filter="wipe(up)">
                                      <p:cBhvr>
                                        <p:cTn id="34" dur="500"/>
                                        <p:tgtEl>
                                          <p:spTgt spid="1384458"/>
                                        </p:tgtEl>
                                      </p:cBhvr>
                                    </p:animEffect>
                                  </p:childTnLst>
                                </p:cTn>
                              </p:par>
                            </p:childTnLst>
                          </p:cTn>
                        </p:par>
                        <p:par>
                          <p:cTn id="35" fill="hold">
                            <p:stCondLst>
                              <p:cond delay="500"/>
                            </p:stCondLst>
                            <p:childTnLst>
                              <p:par>
                                <p:cTn id="36" presetID="22" presetClass="entr" presetSubtype="1" fill="hold" grpId="0" nodeType="afterEffect">
                                  <p:stCondLst>
                                    <p:cond delay="0"/>
                                  </p:stCondLst>
                                  <p:childTnLst>
                                    <p:set>
                                      <p:cBhvr>
                                        <p:cTn id="37" dur="1" fill="hold">
                                          <p:stCondLst>
                                            <p:cond delay="0"/>
                                          </p:stCondLst>
                                        </p:cTn>
                                        <p:tgtEl>
                                          <p:spTgt spid="1384452"/>
                                        </p:tgtEl>
                                        <p:attrNameLst>
                                          <p:attrName>style.visibility</p:attrName>
                                        </p:attrNameLst>
                                      </p:cBhvr>
                                      <p:to>
                                        <p:strVal val="visible"/>
                                      </p:to>
                                    </p:set>
                                    <p:animEffect transition="in" filter="wipe(up)">
                                      <p:cBhvr>
                                        <p:cTn id="38" dur="500"/>
                                        <p:tgtEl>
                                          <p:spTgt spid="1384452"/>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1" fill="hold" nodeType="clickEffect">
                                  <p:stCondLst>
                                    <p:cond delay="0"/>
                                  </p:stCondLst>
                                  <p:childTnLst>
                                    <p:set>
                                      <p:cBhvr>
                                        <p:cTn id="42" dur="1" fill="hold">
                                          <p:stCondLst>
                                            <p:cond delay="0"/>
                                          </p:stCondLst>
                                        </p:cTn>
                                        <p:tgtEl>
                                          <p:spTgt spid="1384457"/>
                                        </p:tgtEl>
                                        <p:attrNameLst>
                                          <p:attrName>style.visibility</p:attrName>
                                        </p:attrNameLst>
                                      </p:cBhvr>
                                      <p:to>
                                        <p:strVal val="visible"/>
                                      </p:to>
                                    </p:set>
                                    <p:animEffect transition="in" filter="wipe(up)">
                                      <p:cBhvr>
                                        <p:cTn id="43" dur="500"/>
                                        <p:tgtEl>
                                          <p:spTgt spid="1384457"/>
                                        </p:tgtEl>
                                      </p:cBhvr>
                                    </p:animEffect>
                                  </p:childTnLst>
                                </p:cTn>
                              </p:par>
                            </p:childTnLst>
                          </p:cTn>
                        </p:par>
                        <p:par>
                          <p:cTn id="44" fill="hold">
                            <p:stCondLst>
                              <p:cond delay="500"/>
                            </p:stCondLst>
                            <p:childTnLst>
                              <p:par>
                                <p:cTn id="45" presetID="22" presetClass="entr" presetSubtype="1" fill="hold" grpId="0" nodeType="afterEffect">
                                  <p:stCondLst>
                                    <p:cond delay="0"/>
                                  </p:stCondLst>
                                  <p:childTnLst>
                                    <p:set>
                                      <p:cBhvr>
                                        <p:cTn id="46" dur="1" fill="hold">
                                          <p:stCondLst>
                                            <p:cond delay="0"/>
                                          </p:stCondLst>
                                        </p:cTn>
                                        <p:tgtEl>
                                          <p:spTgt spid="1384453"/>
                                        </p:tgtEl>
                                        <p:attrNameLst>
                                          <p:attrName>style.visibility</p:attrName>
                                        </p:attrNameLst>
                                      </p:cBhvr>
                                      <p:to>
                                        <p:strVal val="visible"/>
                                      </p:to>
                                    </p:set>
                                    <p:animEffect transition="in" filter="wipe(up)">
                                      <p:cBhvr>
                                        <p:cTn id="47" dur="500"/>
                                        <p:tgtEl>
                                          <p:spTgt spid="1384453"/>
                                        </p:tgtEl>
                                      </p:cBhvr>
                                    </p:animEffect>
                                  </p:childTnLst>
                                </p:cTn>
                              </p:par>
                            </p:childTnLst>
                          </p:cTn>
                        </p:par>
                      </p:childTnLst>
                    </p:cTn>
                  </p:par>
                  <p:par>
                    <p:cTn id="48" fill="hold">
                      <p:stCondLst>
                        <p:cond delay="indefinite"/>
                      </p:stCondLst>
                      <p:childTnLst>
                        <p:par>
                          <p:cTn id="49" fill="hold">
                            <p:stCondLst>
                              <p:cond delay="0"/>
                            </p:stCondLst>
                            <p:childTnLst>
                              <p:par>
                                <p:cTn id="50" presetID="9" presetClass="emph" presetSubtype="0" nodeType="clickEffect">
                                  <p:stCondLst>
                                    <p:cond delay="0"/>
                                  </p:stCondLst>
                                  <p:childTnLst>
                                    <p:set>
                                      <p:cBhvr rctx="PPT">
                                        <p:cTn id="51" dur="indefinite"/>
                                        <p:tgtEl>
                                          <p:spTgt spid="1384459"/>
                                        </p:tgtEl>
                                        <p:attrNameLst>
                                          <p:attrName>style.opacity</p:attrName>
                                        </p:attrNameLst>
                                      </p:cBhvr>
                                      <p:to>
                                        <p:strVal val="0.5"/>
                                      </p:to>
                                    </p:set>
                                    <p:animEffect filter="image" prLst="opacity: 0.5">
                                      <p:cBhvr rctx="IE">
                                        <p:cTn id="52" dur="indefinite"/>
                                        <p:tgtEl>
                                          <p:spTgt spid="1384459"/>
                                        </p:tgtEl>
                                      </p:cBhvr>
                                    </p:animEffect>
                                  </p:childTnLst>
                                </p:cTn>
                              </p:par>
                              <p:par>
                                <p:cTn id="53" presetID="9" presetClass="emph" presetSubtype="0" grpId="1" nodeType="withEffect">
                                  <p:stCondLst>
                                    <p:cond delay="0"/>
                                  </p:stCondLst>
                                  <p:childTnLst>
                                    <p:set>
                                      <p:cBhvr rctx="PPT">
                                        <p:cTn id="54" dur="indefinite"/>
                                        <p:tgtEl>
                                          <p:spTgt spid="1384460"/>
                                        </p:tgtEl>
                                        <p:attrNameLst>
                                          <p:attrName>style.opacity</p:attrName>
                                        </p:attrNameLst>
                                      </p:cBhvr>
                                      <p:to>
                                        <p:strVal val="0.5"/>
                                      </p:to>
                                    </p:set>
                                    <p:animEffect filter="image" prLst="opacity: 0.5">
                                      <p:cBhvr rctx="IE">
                                        <p:cTn id="55" dur="indefinite"/>
                                        <p:tgtEl>
                                          <p:spTgt spid="1384460"/>
                                        </p:tgtEl>
                                      </p:cBhvr>
                                    </p:animEffect>
                                  </p:childTnLst>
                                </p:cTn>
                              </p:par>
                              <p:par>
                                <p:cTn id="56" presetID="9" presetClass="emph" presetSubtype="0" nodeType="withEffect">
                                  <p:stCondLst>
                                    <p:cond delay="0"/>
                                  </p:stCondLst>
                                  <p:childTnLst>
                                    <p:set>
                                      <p:cBhvr rctx="PPT">
                                        <p:cTn id="57" dur="indefinite"/>
                                        <p:tgtEl>
                                          <p:spTgt spid="1384458"/>
                                        </p:tgtEl>
                                        <p:attrNameLst>
                                          <p:attrName>style.opacity</p:attrName>
                                        </p:attrNameLst>
                                      </p:cBhvr>
                                      <p:to>
                                        <p:strVal val="0.5"/>
                                      </p:to>
                                    </p:set>
                                    <p:animEffect filter="image" prLst="opacity: 0.5">
                                      <p:cBhvr rctx="IE">
                                        <p:cTn id="58" dur="indefinite"/>
                                        <p:tgtEl>
                                          <p:spTgt spid="1384458"/>
                                        </p:tgtEl>
                                      </p:cBhvr>
                                    </p:animEffect>
                                  </p:childTnLst>
                                </p:cTn>
                              </p:par>
                              <p:par>
                                <p:cTn id="59" presetID="9" presetClass="emph" presetSubtype="0" grpId="1" nodeType="withEffect">
                                  <p:stCondLst>
                                    <p:cond delay="0"/>
                                  </p:stCondLst>
                                  <p:childTnLst>
                                    <p:set>
                                      <p:cBhvr rctx="PPT">
                                        <p:cTn id="60" dur="indefinite"/>
                                        <p:tgtEl>
                                          <p:spTgt spid="1384452"/>
                                        </p:tgtEl>
                                        <p:attrNameLst>
                                          <p:attrName>style.opacity</p:attrName>
                                        </p:attrNameLst>
                                      </p:cBhvr>
                                      <p:to>
                                        <p:strVal val="0.5"/>
                                      </p:to>
                                    </p:set>
                                    <p:animEffect filter="image" prLst="opacity: 0.5">
                                      <p:cBhvr rctx="IE">
                                        <p:cTn id="61" dur="indefinite"/>
                                        <p:tgtEl>
                                          <p:spTgt spid="1384452"/>
                                        </p:tgtEl>
                                      </p:cBhvr>
                                    </p:animEffect>
                                  </p:childTnLst>
                                </p:cTn>
                              </p:par>
                              <p:par>
                                <p:cTn id="62" presetID="9" presetClass="emph" presetSubtype="0" nodeType="withEffect">
                                  <p:stCondLst>
                                    <p:cond delay="0"/>
                                  </p:stCondLst>
                                  <p:childTnLst>
                                    <p:set>
                                      <p:cBhvr rctx="PPT">
                                        <p:cTn id="63" dur="indefinite"/>
                                        <p:tgtEl>
                                          <p:spTgt spid="1384457"/>
                                        </p:tgtEl>
                                        <p:attrNameLst>
                                          <p:attrName>style.opacity</p:attrName>
                                        </p:attrNameLst>
                                      </p:cBhvr>
                                      <p:to>
                                        <p:strVal val="0.5"/>
                                      </p:to>
                                    </p:set>
                                    <p:animEffect filter="image" prLst="opacity: 0.5">
                                      <p:cBhvr rctx="IE">
                                        <p:cTn id="64" dur="indefinite"/>
                                        <p:tgtEl>
                                          <p:spTgt spid="1384457"/>
                                        </p:tgtEl>
                                      </p:cBhvr>
                                    </p:animEffect>
                                  </p:childTnLst>
                                </p:cTn>
                              </p:par>
                              <p:par>
                                <p:cTn id="65" presetID="9" presetClass="emph" presetSubtype="0" grpId="1" nodeType="withEffect">
                                  <p:stCondLst>
                                    <p:cond delay="0"/>
                                  </p:stCondLst>
                                  <p:childTnLst>
                                    <p:set>
                                      <p:cBhvr rctx="PPT">
                                        <p:cTn id="66" dur="indefinite"/>
                                        <p:tgtEl>
                                          <p:spTgt spid="1384453"/>
                                        </p:tgtEl>
                                        <p:attrNameLst>
                                          <p:attrName>style.opacity</p:attrName>
                                        </p:attrNameLst>
                                      </p:cBhvr>
                                      <p:to>
                                        <p:strVal val="0.5"/>
                                      </p:to>
                                    </p:set>
                                    <p:animEffect filter="image" prLst="opacity: 0.5">
                                      <p:cBhvr rctx="IE">
                                        <p:cTn id="67" dur="indefinite"/>
                                        <p:tgtEl>
                                          <p:spTgt spid="13844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84450" grpId="0" animBg="1"/>
      <p:bldP spid="1384452" grpId="0" animBg="1"/>
      <p:bldP spid="1384452" grpId="1" animBg="1"/>
      <p:bldP spid="1384453" grpId="0" animBg="1"/>
      <p:bldP spid="1384453" grpId="1" animBg="1"/>
      <p:bldP spid="1384454" grpId="0" animBg="1"/>
      <p:bldP spid="1384460" grpId="0" animBg="1"/>
      <p:bldP spid="1384460" grpId="1"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6018" name="Rectangle 2"/>
          <p:cNvSpPr>
            <a:spLocks noGrp="1" noChangeArrowheads="1"/>
          </p:cNvSpPr>
          <p:nvPr>
            <p:ph type="title"/>
          </p:nvPr>
        </p:nvSpPr>
        <p:spPr>
          <a:xfrm>
            <a:off x="90488" y="12700"/>
            <a:ext cx="9053512" cy="844550"/>
          </a:xfrm>
        </p:spPr>
        <p:txBody>
          <a:bodyPr/>
          <a:lstStyle/>
          <a:p>
            <a:pPr algn="ctr" eaLnBrk="1" hangingPunct="1">
              <a:defRPr/>
            </a:pPr>
            <a:r>
              <a:rPr lang="it-IT" dirty="0" smtClean="0"/>
              <a:t>The </a:t>
            </a:r>
            <a:r>
              <a:rPr lang="it-IT" dirty="0" err="1" smtClean="0"/>
              <a:t>internationalization</a:t>
            </a:r>
            <a:r>
              <a:rPr lang="it-IT" dirty="0" smtClean="0"/>
              <a:t> </a:t>
            </a:r>
            <a:r>
              <a:rPr lang="it-IT" dirty="0" err="1" smtClean="0"/>
              <a:t>of</a:t>
            </a:r>
            <a:r>
              <a:rPr lang="it-IT" dirty="0" smtClean="0"/>
              <a:t> </a:t>
            </a:r>
            <a:r>
              <a:rPr lang="it-IT" dirty="0" err="1" smtClean="0"/>
              <a:t>AlmaLaurea</a:t>
            </a:r>
            <a:endParaRPr lang="it-IT" dirty="0" smtClean="0"/>
          </a:p>
        </p:txBody>
      </p:sp>
      <p:sp>
        <p:nvSpPr>
          <p:cNvPr id="46083" name="Rectangle 3"/>
          <p:cNvSpPr>
            <a:spLocks noGrp="1" noChangeArrowheads="1"/>
          </p:cNvSpPr>
          <p:nvPr>
            <p:ph type="body" idx="1"/>
          </p:nvPr>
        </p:nvSpPr>
        <p:spPr>
          <a:xfrm>
            <a:off x="457200" y="1452282"/>
            <a:ext cx="8229600" cy="4772306"/>
          </a:xfrm>
        </p:spPr>
        <p:txBody>
          <a:bodyPr/>
          <a:lstStyle/>
          <a:p>
            <a:pPr eaLnBrk="1" hangingPunct="1"/>
            <a:r>
              <a:rPr lang="en-GB" dirty="0" err="1" smtClean="0">
                <a:latin typeface="+mj-lt"/>
              </a:rPr>
              <a:t>AlmaLaurea</a:t>
            </a:r>
            <a:r>
              <a:rPr lang="en-GB" dirty="0" smtClean="0">
                <a:latin typeface="+mj-lt"/>
              </a:rPr>
              <a:t> is cooperating with foreign universities for transferring experiences, best practices and evaluation tools of the other universities </a:t>
            </a:r>
          </a:p>
          <a:p>
            <a:pPr lvl="2" eaLnBrk="1" hangingPunct="1"/>
            <a:r>
              <a:rPr lang="en-GB" sz="2400" dirty="0" smtClean="0">
                <a:latin typeface="+mj-lt"/>
              </a:rPr>
              <a:t>information and tools for </a:t>
            </a:r>
            <a:r>
              <a:rPr lang="en-GB" sz="2400" u="sng" dirty="0" smtClean="0">
                <a:latin typeface="+mj-lt"/>
              </a:rPr>
              <a:t>quality assessment</a:t>
            </a:r>
            <a:endParaRPr lang="en-GB" sz="2400" dirty="0" smtClean="0">
              <a:latin typeface="+mj-lt"/>
            </a:endParaRPr>
          </a:p>
          <a:p>
            <a:pPr lvl="2" eaLnBrk="1" hangingPunct="1"/>
            <a:r>
              <a:rPr lang="en-GB" sz="2400" dirty="0" smtClean="0">
                <a:latin typeface="+mj-lt"/>
              </a:rPr>
              <a:t>graduates’ </a:t>
            </a:r>
            <a:r>
              <a:rPr lang="en-GB" sz="2400" u="sng" dirty="0" smtClean="0">
                <a:latin typeface="+mj-lt"/>
              </a:rPr>
              <a:t>placement support</a:t>
            </a:r>
          </a:p>
          <a:p>
            <a:pPr lvl="2" eaLnBrk="1" hangingPunct="1"/>
            <a:r>
              <a:rPr lang="en-GB" sz="2400" u="sng" dirty="0" smtClean="0">
                <a:latin typeface="+mj-lt"/>
              </a:rPr>
              <a:t>recruitment services</a:t>
            </a:r>
            <a:r>
              <a:rPr lang="en-GB" sz="2400" dirty="0" smtClean="0">
                <a:latin typeface="+mj-lt"/>
              </a:rPr>
              <a:t> to companies</a:t>
            </a:r>
          </a:p>
          <a:p>
            <a:pPr lvl="1" eaLnBrk="1" hangingPunct="1">
              <a:buNone/>
            </a:pPr>
            <a:endParaRPr lang="en-GB" sz="2400" dirty="0" smtClean="0">
              <a:latin typeface="+mj-lt"/>
            </a:endParaRPr>
          </a:p>
          <a:p>
            <a:pPr eaLnBrk="1" hangingPunct="1">
              <a:spcAft>
                <a:spcPct val="30000"/>
              </a:spcAft>
            </a:pPr>
            <a:r>
              <a:rPr lang="en-GB" dirty="0" err="1" smtClean="0">
                <a:latin typeface="+mj-lt"/>
              </a:rPr>
              <a:t>AlmaLaurea</a:t>
            </a:r>
            <a:r>
              <a:rPr lang="en-GB" dirty="0" smtClean="0">
                <a:latin typeface="+mj-lt"/>
              </a:rPr>
              <a:t> is promoting the establishment of local databases managed by local Universities or Consortia – “Prototype models and pilot surveys”</a:t>
            </a:r>
          </a:p>
          <a:p>
            <a:pPr eaLnBrk="1" hangingPunct="1">
              <a:buFontTx/>
              <a:buNone/>
            </a:pPr>
            <a:endParaRPr lang="en-GB" sz="2800" dirty="0" smtClean="0"/>
          </a:p>
          <a:p>
            <a:pPr lvl="1" eaLnBrk="1" hangingPunct="1">
              <a:spcAft>
                <a:spcPct val="30000"/>
              </a:spcAft>
            </a:pPr>
            <a:endParaRPr lang="en-GB" sz="2400" dirty="0" smtClean="0"/>
          </a:p>
        </p:txBody>
      </p:sp>
    </p:spTree>
  </p:cSld>
  <p:clrMapOvr>
    <a:masterClrMapping/>
  </p:clrMapOvr>
  <p:transition spd="med">
    <p:split/>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egnaposto contenuto 2"/>
          <p:cNvSpPr>
            <a:spLocks noGrp="1"/>
          </p:cNvSpPr>
          <p:nvPr>
            <p:ph idx="1"/>
          </p:nvPr>
        </p:nvSpPr>
        <p:spPr>
          <a:xfrm>
            <a:off x="179294" y="968188"/>
            <a:ext cx="8507506" cy="5157975"/>
          </a:xfrm>
        </p:spPr>
        <p:txBody>
          <a:bodyPr/>
          <a:lstStyle/>
          <a:p>
            <a:pPr>
              <a:buNone/>
            </a:pPr>
            <a:r>
              <a:rPr lang="en-GB" sz="1800" dirty="0" smtClean="0">
                <a:latin typeface="+mj-lt"/>
              </a:rPr>
              <a:t>The project has just overtaken half of its three year duration:</a:t>
            </a:r>
          </a:p>
          <a:p>
            <a:pPr>
              <a:buNone/>
            </a:pPr>
            <a:endParaRPr lang="en-GB" sz="1800" dirty="0" smtClean="0">
              <a:latin typeface="+mj-lt"/>
            </a:endParaRPr>
          </a:p>
          <a:p>
            <a:r>
              <a:rPr lang="en-GB" sz="1800" dirty="0" smtClean="0">
                <a:latin typeface="+mj-lt"/>
              </a:rPr>
              <a:t>All the activities related to the first phase of the project  have been carried out </a:t>
            </a:r>
          </a:p>
          <a:p>
            <a:pPr lvl="1"/>
            <a:r>
              <a:rPr lang="en-GB" sz="1400" dirty="0" smtClean="0">
                <a:latin typeface="+mj-lt"/>
              </a:rPr>
              <a:t>research, planning and design; competence provision and capacity transfer; pilot system implementation and trial; dissemination activities</a:t>
            </a:r>
          </a:p>
          <a:p>
            <a:pPr>
              <a:buNone/>
            </a:pPr>
            <a:endParaRPr lang="en-GB" sz="1400" dirty="0" smtClean="0">
              <a:latin typeface="+mj-lt"/>
            </a:endParaRPr>
          </a:p>
          <a:p>
            <a:r>
              <a:rPr lang="en-GB" sz="1800" dirty="0" smtClean="0">
                <a:latin typeface="+mj-lt"/>
              </a:rPr>
              <a:t>Project consortium has enlarged </a:t>
            </a:r>
            <a:endParaRPr lang="en-GB" sz="1400" dirty="0" smtClean="0">
              <a:latin typeface="+mj-lt"/>
            </a:endParaRPr>
          </a:p>
          <a:p>
            <a:pPr lvl="1"/>
            <a:r>
              <a:rPr lang="en-GB" sz="1400" dirty="0" smtClean="0">
                <a:latin typeface="+mj-lt"/>
              </a:rPr>
              <a:t>at now composed by 4 Moroccan universities </a:t>
            </a:r>
            <a:r>
              <a:rPr lang="en-GB" sz="1400" b="1" dirty="0" smtClean="0">
                <a:latin typeface="+mj-lt"/>
              </a:rPr>
              <a:t>Marrakech</a:t>
            </a:r>
            <a:r>
              <a:rPr lang="en-GB" sz="1400" dirty="0" smtClean="0">
                <a:latin typeface="+mj-lt"/>
              </a:rPr>
              <a:t>, </a:t>
            </a:r>
            <a:r>
              <a:rPr lang="en-GB" sz="1400" b="1" dirty="0" smtClean="0">
                <a:latin typeface="+mj-lt"/>
              </a:rPr>
              <a:t>Meknes</a:t>
            </a:r>
            <a:r>
              <a:rPr lang="en-GB" sz="1400" dirty="0" smtClean="0">
                <a:latin typeface="+mj-lt"/>
              </a:rPr>
              <a:t>, </a:t>
            </a:r>
            <a:r>
              <a:rPr lang="en-GB" sz="1400" b="1" dirty="0" smtClean="0">
                <a:latin typeface="+mj-lt"/>
              </a:rPr>
              <a:t>Oujda </a:t>
            </a:r>
            <a:r>
              <a:rPr lang="en-GB" sz="1400" dirty="0" smtClean="0">
                <a:latin typeface="+mj-lt"/>
              </a:rPr>
              <a:t>and</a:t>
            </a:r>
            <a:r>
              <a:rPr lang="en-GB" sz="1400" b="1" dirty="0" smtClean="0">
                <a:latin typeface="+mj-lt"/>
              </a:rPr>
              <a:t> El </a:t>
            </a:r>
            <a:r>
              <a:rPr lang="en-GB" sz="1400" b="1" dirty="0" err="1" smtClean="0">
                <a:latin typeface="+mj-lt"/>
              </a:rPr>
              <a:t>Jadida</a:t>
            </a:r>
            <a:r>
              <a:rPr lang="en-GB" sz="1400" b="1" dirty="0" smtClean="0">
                <a:latin typeface="+mj-lt"/>
              </a:rPr>
              <a:t> </a:t>
            </a:r>
            <a:r>
              <a:rPr lang="en-GB" sz="1400" dirty="0" smtClean="0">
                <a:latin typeface="+mj-lt"/>
              </a:rPr>
              <a:t>representing ¼ of Moroccan HE system</a:t>
            </a:r>
          </a:p>
          <a:p>
            <a:pPr lvl="1"/>
            <a:endParaRPr lang="en-GB" sz="1000" dirty="0" smtClean="0">
              <a:latin typeface="+mj-lt"/>
            </a:endParaRPr>
          </a:p>
          <a:p>
            <a:r>
              <a:rPr lang="en-GB" sz="1800" dirty="0" smtClean="0">
                <a:latin typeface="+mj-lt"/>
              </a:rPr>
              <a:t>Substantial support received by local institution in the field of education </a:t>
            </a:r>
            <a:endParaRPr lang="en-GB" sz="1400" dirty="0" smtClean="0">
              <a:latin typeface="+mj-lt"/>
            </a:endParaRPr>
          </a:p>
          <a:p>
            <a:pPr lvl="1"/>
            <a:r>
              <a:rPr lang="en-GB" sz="1400" dirty="0" smtClean="0">
                <a:latin typeface="+mj-lt"/>
              </a:rPr>
              <a:t>i.e. the Moroccan Ministry of Education and involvement of National Council of Education</a:t>
            </a:r>
          </a:p>
          <a:p>
            <a:pPr>
              <a:buNone/>
            </a:pPr>
            <a:endParaRPr lang="en-GB" sz="1400" dirty="0" smtClean="0">
              <a:latin typeface="+mj-lt"/>
            </a:endParaRPr>
          </a:p>
          <a:p>
            <a:r>
              <a:rPr lang="en-GB" sz="1800" dirty="0" smtClean="0">
                <a:latin typeface="+mj-lt"/>
              </a:rPr>
              <a:t>Involvement of Moroccan business organisations in the trial of the DB services for firms</a:t>
            </a:r>
            <a:endParaRPr lang="en-GB" sz="1400" dirty="0" smtClean="0">
              <a:latin typeface="+mj-lt"/>
            </a:endParaRPr>
          </a:p>
          <a:p>
            <a:pPr lvl="1"/>
            <a:r>
              <a:rPr lang="en-GB" sz="1400" dirty="0" smtClean="0">
                <a:latin typeface="+mj-lt"/>
              </a:rPr>
              <a:t>ANAPEC-</a:t>
            </a:r>
            <a:r>
              <a:rPr lang="en-GB" sz="1400" dirty="0" err="1" smtClean="0">
                <a:latin typeface="+mj-lt"/>
              </a:rPr>
              <a:t>Agence</a:t>
            </a:r>
            <a:r>
              <a:rPr lang="en-GB" sz="1400" dirty="0" smtClean="0">
                <a:latin typeface="+mj-lt"/>
              </a:rPr>
              <a:t> </a:t>
            </a:r>
            <a:r>
              <a:rPr lang="en-GB" sz="1400" dirty="0" err="1" smtClean="0">
                <a:latin typeface="+mj-lt"/>
              </a:rPr>
              <a:t>Nationale</a:t>
            </a:r>
            <a:r>
              <a:rPr lang="en-GB" sz="1400" dirty="0" smtClean="0">
                <a:latin typeface="+mj-lt"/>
              </a:rPr>
              <a:t> de Promotion de </a:t>
            </a:r>
            <a:r>
              <a:rPr lang="en-GB" sz="1400" dirty="0" err="1" smtClean="0">
                <a:latin typeface="+mj-lt"/>
              </a:rPr>
              <a:t>l'Emploi</a:t>
            </a:r>
            <a:r>
              <a:rPr lang="en-GB" sz="1400" dirty="0" smtClean="0">
                <a:latin typeface="+mj-lt"/>
              </a:rPr>
              <a:t> et des </a:t>
            </a:r>
            <a:r>
              <a:rPr lang="en-GB" sz="1400" dirty="0" err="1" smtClean="0">
                <a:latin typeface="+mj-lt"/>
              </a:rPr>
              <a:t>Compétences</a:t>
            </a:r>
            <a:r>
              <a:rPr lang="en-GB" sz="1400" dirty="0" smtClean="0">
                <a:latin typeface="+mj-lt"/>
              </a:rPr>
              <a:t>, CGEM-</a:t>
            </a:r>
            <a:r>
              <a:rPr lang="en-GB" sz="1400" dirty="0" err="1" smtClean="0">
                <a:latin typeface="+mj-lt"/>
              </a:rPr>
              <a:t>Confédération</a:t>
            </a:r>
            <a:r>
              <a:rPr lang="en-GB" sz="1400" dirty="0" smtClean="0">
                <a:latin typeface="+mj-lt"/>
              </a:rPr>
              <a:t> </a:t>
            </a:r>
            <a:r>
              <a:rPr lang="en-GB" sz="1400" dirty="0" err="1" smtClean="0">
                <a:latin typeface="+mj-lt"/>
              </a:rPr>
              <a:t>Générale</a:t>
            </a:r>
            <a:r>
              <a:rPr lang="en-GB" sz="1400" dirty="0" smtClean="0">
                <a:latin typeface="+mj-lt"/>
              </a:rPr>
              <a:t> des </a:t>
            </a:r>
            <a:r>
              <a:rPr lang="en-GB" sz="1400" dirty="0" err="1" smtClean="0">
                <a:latin typeface="+mj-lt"/>
              </a:rPr>
              <a:t>Entreprises</a:t>
            </a:r>
            <a:r>
              <a:rPr lang="en-GB" sz="1400" dirty="0" smtClean="0">
                <a:latin typeface="+mj-lt"/>
              </a:rPr>
              <a:t> du </a:t>
            </a:r>
            <a:r>
              <a:rPr lang="en-GB" sz="1400" dirty="0" err="1" smtClean="0">
                <a:latin typeface="+mj-lt"/>
              </a:rPr>
              <a:t>Maroc</a:t>
            </a:r>
            <a:r>
              <a:rPr lang="en-GB" sz="1400" dirty="0" smtClean="0">
                <a:latin typeface="+mj-lt"/>
              </a:rPr>
              <a:t> and CRI-Centre </a:t>
            </a:r>
            <a:r>
              <a:rPr lang="en-GB" sz="1400" dirty="0" err="1" smtClean="0">
                <a:latin typeface="+mj-lt"/>
              </a:rPr>
              <a:t>régional</a:t>
            </a:r>
            <a:r>
              <a:rPr lang="en-GB" sz="1400" dirty="0" smtClean="0">
                <a:latin typeface="+mj-lt"/>
              </a:rPr>
              <a:t> </a:t>
            </a:r>
            <a:r>
              <a:rPr lang="en-GB" sz="1400" dirty="0" err="1" smtClean="0">
                <a:latin typeface="+mj-lt"/>
              </a:rPr>
              <a:t>d'investissement</a:t>
            </a:r>
            <a:endParaRPr lang="it-IT" sz="1400" dirty="0" smtClean="0">
              <a:latin typeface="+mj-lt"/>
            </a:endParaRPr>
          </a:p>
          <a:p>
            <a:pPr>
              <a:buFontTx/>
              <a:buNone/>
            </a:pPr>
            <a:endParaRPr lang="it-IT" dirty="0" smtClean="0">
              <a:latin typeface="+mj-lt"/>
            </a:endParaRPr>
          </a:p>
          <a:p>
            <a:endParaRPr lang="it-IT" dirty="0" smtClean="0">
              <a:latin typeface="+mj-lt"/>
            </a:endParaRPr>
          </a:p>
        </p:txBody>
      </p:sp>
      <p:sp>
        <p:nvSpPr>
          <p:cNvPr id="4" name="Titolo 1"/>
          <p:cNvSpPr>
            <a:spLocks noGrp="1"/>
          </p:cNvSpPr>
          <p:nvPr>
            <p:ph type="title"/>
          </p:nvPr>
        </p:nvSpPr>
        <p:spPr>
          <a:xfrm>
            <a:off x="90488" y="12700"/>
            <a:ext cx="9053512" cy="844550"/>
          </a:xfrm>
        </p:spPr>
        <p:txBody>
          <a:bodyPr/>
          <a:lstStyle/>
          <a:p>
            <a:pPr>
              <a:defRPr/>
            </a:pPr>
            <a:r>
              <a:rPr lang="it-IT" dirty="0" smtClean="0"/>
              <a:t>The </a:t>
            </a:r>
            <a:r>
              <a:rPr lang="it-IT" dirty="0" err="1" smtClean="0"/>
              <a:t>GrInsA</a:t>
            </a:r>
            <a:r>
              <a:rPr lang="it-IT" dirty="0" smtClean="0"/>
              <a:t> Project </a:t>
            </a:r>
            <a:r>
              <a:rPr lang="it-IT" dirty="0" err="1" smtClean="0"/>
              <a:t>Today</a:t>
            </a:r>
            <a:endParaRPr lang="it-IT" dirty="0"/>
          </a:p>
        </p:txBody>
      </p:sp>
      <p:pic>
        <p:nvPicPr>
          <p:cNvPr id="48132" name="Picture 5" descr="logo"/>
          <p:cNvPicPr>
            <a:picLocks noChangeAspect="1" noChangeArrowheads="1"/>
          </p:cNvPicPr>
          <p:nvPr/>
        </p:nvPicPr>
        <p:blipFill>
          <a:blip r:embed="rId2" cstate="print"/>
          <a:srcRect/>
          <a:stretch>
            <a:fillRect/>
          </a:stretch>
        </p:blipFill>
        <p:spPr bwMode="auto">
          <a:xfrm>
            <a:off x="7300913" y="36513"/>
            <a:ext cx="1766887" cy="790575"/>
          </a:xfrm>
          <a:prstGeom prst="rect">
            <a:avLst/>
          </a:prstGeom>
          <a:noFill/>
          <a:ln w="9525">
            <a:noFill/>
            <a:miter lim="800000"/>
            <a:headEnd/>
            <a:tailEnd/>
          </a:ln>
        </p:spPr>
      </p:pic>
    </p:spTree>
  </p:cSld>
  <p:clrMapOvr>
    <a:masterClrMapping/>
  </p:clrMapOvr>
  <p:transition spd="med">
    <p:split/>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0" y="12700"/>
            <a:ext cx="9144000" cy="844550"/>
          </a:xfrm>
        </p:spPr>
        <p:txBody>
          <a:bodyPr/>
          <a:lstStyle/>
          <a:p>
            <a:r>
              <a:rPr lang="en-US" sz="2000" dirty="0" err="1" smtClean="0">
                <a:solidFill>
                  <a:schemeClr val="accent6"/>
                </a:solidFill>
              </a:rPr>
              <a:t>AlmaDiploma</a:t>
            </a:r>
            <a:r>
              <a:rPr lang="it-IT" sz="2000" dirty="0" smtClean="0">
                <a:solidFill>
                  <a:schemeClr val="accent6"/>
                </a:solidFill>
              </a:rPr>
              <a:t>: a </a:t>
            </a:r>
            <a:r>
              <a:rPr lang="it-IT" sz="2000" dirty="0" err="1" smtClean="0">
                <a:solidFill>
                  <a:schemeClr val="accent6"/>
                </a:solidFill>
              </a:rPr>
              <a:t>tool</a:t>
            </a:r>
            <a:r>
              <a:rPr lang="it-IT" sz="2000" dirty="0" smtClean="0">
                <a:solidFill>
                  <a:schemeClr val="accent6"/>
                </a:solidFill>
              </a:rPr>
              <a:t> </a:t>
            </a:r>
            <a:r>
              <a:rPr lang="it-IT" sz="2000" dirty="0" err="1" smtClean="0">
                <a:solidFill>
                  <a:schemeClr val="accent6"/>
                </a:solidFill>
              </a:rPr>
              <a:t>for</a:t>
            </a:r>
            <a:r>
              <a:rPr lang="it-IT" sz="2000" dirty="0" smtClean="0">
                <a:solidFill>
                  <a:schemeClr val="accent6"/>
                </a:solidFill>
              </a:rPr>
              <a:t> the </a:t>
            </a:r>
            <a:r>
              <a:rPr lang="it-IT" sz="2000" dirty="0" err="1" smtClean="0">
                <a:solidFill>
                  <a:schemeClr val="accent6"/>
                </a:solidFill>
              </a:rPr>
              <a:t>assessment</a:t>
            </a:r>
            <a:r>
              <a:rPr lang="it-IT" sz="2000" dirty="0" smtClean="0">
                <a:solidFill>
                  <a:schemeClr val="accent6"/>
                </a:solidFill>
              </a:rPr>
              <a:t> </a:t>
            </a:r>
            <a:r>
              <a:rPr lang="it-IT" sz="2000" dirty="0" err="1" smtClean="0">
                <a:solidFill>
                  <a:schemeClr val="accent6"/>
                </a:solidFill>
              </a:rPr>
              <a:t>of</a:t>
            </a:r>
            <a:r>
              <a:rPr lang="it-IT" sz="2000" dirty="0" smtClean="0">
                <a:solidFill>
                  <a:schemeClr val="accent6"/>
                </a:solidFill>
              </a:rPr>
              <a:t> </a:t>
            </a:r>
            <a:r>
              <a:rPr lang="it-IT" sz="2000" i="1" dirty="0" err="1" smtClean="0">
                <a:solidFill>
                  <a:schemeClr val="accent6"/>
                </a:solidFill>
              </a:rPr>
              <a:t>secondary</a:t>
            </a:r>
            <a:r>
              <a:rPr lang="it-IT" sz="2000" i="1" dirty="0" smtClean="0">
                <a:solidFill>
                  <a:schemeClr val="accent6"/>
                </a:solidFill>
              </a:rPr>
              <a:t> </a:t>
            </a:r>
            <a:r>
              <a:rPr lang="it-IT" sz="2000" i="1" dirty="0" err="1" smtClean="0">
                <a:solidFill>
                  <a:schemeClr val="accent6"/>
                </a:solidFill>
              </a:rPr>
              <a:t>school</a:t>
            </a:r>
            <a:r>
              <a:rPr lang="it-IT" sz="2000" i="1" dirty="0" smtClean="0">
                <a:solidFill>
                  <a:schemeClr val="accent6"/>
                </a:solidFill>
              </a:rPr>
              <a:t> system </a:t>
            </a:r>
            <a:r>
              <a:rPr lang="it-IT" sz="2000" dirty="0" smtClean="0">
                <a:solidFill>
                  <a:schemeClr val="accent6"/>
                </a:solidFill>
              </a:rPr>
              <a:t>and </a:t>
            </a:r>
            <a:r>
              <a:rPr lang="it-IT" sz="2000" i="1" dirty="0" smtClean="0">
                <a:solidFill>
                  <a:schemeClr val="accent6"/>
                </a:solidFill>
              </a:rPr>
              <a:t>career </a:t>
            </a:r>
            <a:r>
              <a:rPr lang="it-IT" sz="2000" i="1" dirty="0" err="1" smtClean="0">
                <a:solidFill>
                  <a:schemeClr val="accent6"/>
                </a:solidFill>
              </a:rPr>
              <a:t>guidance</a:t>
            </a:r>
            <a:r>
              <a:rPr lang="it-IT" sz="2000" i="1" dirty="0" smtClean="0">
                <a:solidFill>
                  <a:schemeClr val="accent6"/>
                </a:solidFill>
              </a:rPr>
              <a:t>  </a:t>
            </a:r>
            <a:endParaRPr lang="it-IT" sz="2000" i="1" dirty="0">
              <a:solidFill>
                <a:schemeClr val="accent6"/>
              </a:solidFill>
            </a:endParaRPr>
          </a:p>
        </p:txBody>
      </p:sp>
      <p:sp>
        <p:nvSpPr>
          <p:cNvPr id="3" name="Segnaposto contenuto 2"/>
          <p:cNvSpPr>
            <a:spLocks noGrp="1"/>
          </p:cNvSpPr>
          <p:nvPr>
            <p:ph idx="1"/>
          </p:nvPr>
        </p:nvSpPr>
        <p:spPr>
          <a:xfrm>
            <a:off x="152400" y="2151565"/>
            <a:ext cx="8534400" cy="4801783"/>
          </a:xfrm>
        </p:spPr>
        <p:txBody>
          <a:bodyPr/>
          <a:lstStyle/>
          <a:p>
            <a:pPr>
              <a:buNone/>
            </a:pPr>
            <a:r>
              <a:rPr lang="en-US" sz="1800" b="1" dirty="0" err="1" smtClean="0"/>
              <a:t>AlmaDiploma</a:t>
            </a:r>
            <a:endParaRPr lang="en-US" sz="1800" b="1" dirty="0" smtClean="0"/>
          </a:p>
          <a:p>
            <a:pPr>
              <a:buNone/>
            </a:pPr>
            <a:r>
              <a:rPr lang="en-US" sz="1800" dirty="0" smtClean="0"/>
              <a:t> </a:t>
            </a:r>
          </a:p>
          <a:p>
            <a:pPr>
              <a:buFont typeface="Wingdings" pitchFamily="2" charset="2"/>
              <a:buChar char="Ø"/>
            </a:pPr>
            <a:r>
              <a:rPr lang="en-US" sz="1800" dirty="0" smtClean="0"/>
              <a:t>Provides tools for secondary school degrees </a:t>
            </a:r>
            <a:r>
              <a:rPr lang="en-US" sz="1800" dirty="0" smtClean="0">
                <a:solidFill>
                  <a:srgbClr val="FF0000"/>
                </a:solidFill>
              </a:rPr>
              <a:t>evaluation</a:t>
            </a:r>
            <a:r>
              <a:rPr lang="en-US" sz="1800" dirty="0" smtClean="0"/>
              <a:t> and </a:t>
            </a:r>
            <a:r>
              <a:rPr lang="en-US" sz="1800" dirty="0" smtClean="0">
                <a:solidFill>
                  <a:srgbClr val="FF0000"/>
                </a:solidFill>
              </a:rPr>
              <a:t>self-evaluation</a:t>
            </a:r>
          </a:p>
          <a:p>
            <a:pPr>
              <a:buNone/>
            </a:pPr>
            <a:endParaRPr lang="en-US" sz="1800" dirty="0" smtClean="0"/>
          </a:p>
          <a:p>
            <a:pPr>
              <a:buFont typeface="Wingdings" pitchFamily="2" charset="2"/>
              <a:buChar char="Ø"/>
            </a:pPr>
            <a:r>
              <a:rPr lang="en-US" sz="1800" dirty="0" smtClean="0"/>
              <a:t>Assesses both </a:t>
            </a:r>
            <a:r>
              <a:rPr lang="en-US" sz="1800" dirty="0" smtClean="0">
                <a:solidFill>
                  <a:srgbClr val="FF0000"/>
                </a:solidFill>
              </a:rPr>
              <a:t>internal</a:t>
            </a:r>
            <a:r>
              <a:rPr lang="en-US" sz="1800" dirty="0" smtClean="0"/>
              <a:t> and </a:t>
            </a:r>
            <a:r>
              <a:rPr lang="en-US" sz="1800" dirty="0" smtClean="0">
                <a:solidFill>
                  <a:srgbClr val="FF0000"/>
                </a:solidFill>
              </a:rPr>
              <a:t>external education effectiveness</a:t>
            </a:r>
            <a:r>
              <a:rPr lang="en-US" sz="1800" dirty="0" smtClean="0">
                <a:solidFill>
                  <a:schemeClr val="accent6"/>
                </a:solidFill>
              </a:rPr>
              <a:t> and </a:t>
            </a:r>
            <a:r>
              <a:rPr lang="en-US" sz="1800" dirty="0" smtClean="0">
                <a:solidFill>
                  <a:srgbClr val="FF0000"/>
                </a:solidFill>
              </a:rPr>
              <a:t>efficiency </a:t>
            </a:r>
            <a:r>
              <a:rPr lang="en-US" sz="1800" dirty="0" smtClean="0"/>
              <a:t>in the member secondary education institutes</a:t>
            </a:r>
          </a:p>
          <a:p>
            <a:pPr>
              <a:buNone/>
            </a:pPr>
            <a:endParaRPr lang="en-US" sz="1800" dirty="0" smtClean="0"/>
          </a:p>
          <a:p>
            <a:pPr>
              <a:buFont typeface="Wingdings" pitchFamily="2" charset="2"/>
              <a:buChar char="Ø"/>
            </a:pPr>
            <a:r>
              <a:rPr lang="en-US" sz="1800" dirty="0" smtClean="0"/>
              <a:t>Supplies useful information for </a:t>
            </a:r>
            <a:r>
              <a:rPr lang="en-US" sz="1800" dirty="0" smtClean="0">
                <a:solidFill>
                  <a:srgbClr val="FF0000"/>
                </a:solidFill>
              </a:rPr>
              <a:t>curricular planning and post graduates’ education offer </a:t>
            </a:r>
          </a:p>
          <a:p>
            <a:pPr>
              <a:buNone/>
            </a:pPr>
            <a:endParaRPr lang="en-US" sz="1800" dirty="0" smtClean="0"/>
          </a:p>
          <a:p>
            <a:pPr>
              <a:buNone/>
            </a:pPr>
            <a:r>
              <a:rPr lang="en-US" sz="1800" dirty="0" smtClean="0"/>
              <a:t>furthermore </a:t>
            </a:r>
          </a:p>
          <a:p>
            <a:pPr>
              <a:buFont typeface="Wingdings" pitchFamily="2" charset="2"/>
              <a:buChar char="Ø"/>
            </a:pPr>
            <a:r>
              <a:rPr lang="en-US" sz="1800" dirty="0" smtClean="0"/>
              <a:t>  eases </a:t>
            </a:r>
            <a:r>
              <a:rPr lang="en-US" sz="1800" dirty="0" smtClean="0">
                <a:solidFill>
                  <a:srgbClr val="FF0000"/>
                </a:solidFill>
              </a:rPr>
              <a:t>graduates’ job insertion in the </a:t>
            </a:r>
            <a:r>
              <a:rPr lang="en-US" sz="1800" dirty="0" err="1" smtClean="0">
                <a:solidFill>
                  <a:srgbClr val="FF0000"/>
                </a:solidFill>
              </a:rPr>
              <a:t>labour</a:t>
            </a:r>
            <a:r>
              <a:rPr lang="en-US" sz="1800" smtClean="0">
                <a:solidFill>
                  <a:srgbClr val="FF0000"/>
                </a:solidFill>
              </a:rPr>
              <a:t> markets</a:t>
            </a:r>
            <a:endParaRPr lang="en-US" sz="1800" dirty="0" smtClean="0">
              <a:solidFill>
                <a:srgbClr val="FF0000"/>
              </a:solidFill>
            </a:endParaRPr>
          </a:p>
          <a:p>
            <a:pPr>
              <a:buNone/>
            </a:pPr>
            <a:endParaRPr lang="it-IT" dirty="0"/>
          </a:p>
        </p:txBody>
      </p:sp>
      <p:sp>
        <p:nvSpPr>
          <p:cNvPr id="4" name="CasellaDiTesto 3"/>
          <p:cNvSpPr txBox="1"/>
          <p:nvPr/>
        </p:nvSpPr>
        <p:spPr>
          <a:xfrm>
            <a:off x="735052" y="1129552"/>
            <a:ext cx="7134152" cy="923330"/>
          </a:xfrm>
          <a:prstGeom prst="rect">
            <a:avLst/>
          </a:prstGeom>
          <a:solidFill>
            <a:srgbClr val="FFC000"/>
          </a:solidFill>
          <a:ln>
            <a:solidFill>
              <a:schemeClr val="accent6"/>
            </a:solidFill>
          </a:ln>
        </p:spPr>
        <p:txBody>
          <a:bodyPr wrap="square" rtlCol="0">
            <a:spAutoFit/>
          </a:bodyPr>
          <a:lstStyle/>
          <a:p>
            <a:r>
              <a:rPr lang="it-IT" sz="1800" dirty="0" smtClean="0">
                <a:solidFill>
                  <a:schemeClr val="accent6"/>
                </a:solidFill>
              </a:rPr>
              <a:t>The </a:t>
            </a:r>
            <a:r>
              <a:rPr lang="it-IT" sz="1800" dirty="0" err="1" smtClean="0">
                <a:solidFill>
                  <a:schemeClr val="accent6"/>
                </a:solidFill>
              </a:rPr>
              <a:t>same</a:t>
            </a:r>
            <a:r>
              <a:rPr lang="it-IT" sz="1800" dirty="0" smtClean="0">
                <a:solidFill>
                  <a:schemeClr val="accent6"/>
                </a:solidFill>
              </a:rPr>
              <a:t> System and relative </a:t>
            </a:r>
            <a:r>
              <a:rPr lang="it-IT" sz="1800" dirty="0" err="1" smtClean="0">
                <a:solidFill>
                  <a:schemeClr val="accent6"/>
                </a:solidFill>
              </a:rPr>
              <a:t>Services</a:t>
            </a:r>
            <a:r>
              <a:rPr lang="it-IT" sz="1800" dirty="0" smtClean="0">
                <a:solidFill>
                  <a:schemeClr val="accent6"/>
                </a:solidFill>
              </a:rPr>
              <a:t> </a:t>
            </a:r>
          </a:p>
          <a:p>
            <a:r>
              <a:rPr lang="it-IT" sz="1800" dirty="0" err="1" smtClean="0">
                <a:solidFill>
                  <a:schemeClr val="accent6"/>
                </a:solidFill>
              </a:rPr>
              <a:t>provided</a:t>
            </a:r>
            <a:r>
              <a:rPr lang="it-IT" sz="1800" dirty="0" smtClean="0">
                <a:solidFill>
                  <a:schemeClr val="accent6"/>
                </a:solidFill>
              </a:rPr>
              <a:t> </a:t>
            </a:r>
            <a:r>
              <a:rPr lang="it-IT" sz="1800" dirty="0" err="1" smtClean="0">
                <a:solidFill>
                  <a:schemeClr val="accent6"/>
                </a:solidFill>
              </a:rPr>
              <a:t>by</a:t>
            </a:r>
            <a:r>
              <a:rPr lang="it-IT" sz="1800" dirty="0" smtClean="0">
                <a:solidFill>
                  <a:schemeClr val="accent6"/>
                </a:solidFill>
              </a:rPr>
              <a:t> </a:t>
            </a:r>
            <a:r>
              <a:rPr lang="it-IT" sz="1800" dirty="0" err="1" smtClean="0">
                <a:solidFill>
                  <a:schemeClr val="accent6"/>
                </a:solidFill>
              </a:rPr>
              <a:t>AlmaLaurea</a:t>
            </a:r>
            <a:r>
              <a:rPr lang="it-IT" sz="1800" dirty="0" smtClean="0">
                <a:solidFill>
                  <a:schemeClr val="accent6"/>
                </a:solidFill>
              </a:rPr>
              <a:t> are </a:t>
            </a:r>
            <a:r>
              <a:rPr lang="it-IT" sz="1800" dirty="0" err="1" smtClean="0">
                <a:solidFill>
                  <a:schemeClr val="accent6"/>
                </a:solidFill>
              </a:rPr>
              <a:t>replicable</a:t>
            </a:r>
            <a:r>
              <a:rPr lang="it-IT" sz="1800" dirty="0" smtClean="0">
                <a:solidFill>
                  <a:schemeClr val="accent6"/>
                </a:solidFill>
              </a:rPr>
              <a:t> </a:t>
            </a:r>
            <a:r>
              <a:rPr lang="it-IT" sz="1800" dirty="0" err="1" smtClean="0">
                <a:solidFill>
                  <a:schemeClr val="accent6"/>
                </a:solidFill>
              </a:rPr>
              <a:t>for</a:t>
            </a:r>
            <a:r>
              <a:rPr lang="it-IT" sz="1800" dirty="0" smtClean="0">
                <a:solidFill>
                  <a:schemeClr val="accent6"/>
                </a:solidFill>
              </a:rPr>
              <a:t> the </a:t>
            </a:r>
          </a:p>
          <a:p>
            <a:r>
              <a:rPr lang="it-IT" sz="1800" dirty="0" err="1" smtClean="0">
                <a:solidFill>
                  <a:schemeClr val="accent6"/>
                </a:solidFill>
              </a:rPr>
              <a:t>secondary</a:t>
            </a:r>
            <a:r>
              <a:rPr lang="it-IT" sz="1800" dirty="0" smtClean="0">
                <a:solidFill>
                  <a:schemeClr val="accent6"/>
                </a:solidFill>
              </a:rPr>
              <a:t> </a:t>
            </a:r>
            <a:r>
              <a:rPr lang="it-IT" sz="1800" dirty="0" err="1" smtClean="0">
                <a:solidFill>
                  <a:schemeClr val="accent6"/>
                </a:solidFill>
              </a:rPr>
              <a:t>school</a:t>
            </a:r>
            <a:r>
              <a:rPr lang="it-IT" sz="1800" dirty="0" smtClean="0">
                <a:solidFill>
                  <a:schemeClr val="accent6"/>
                </a:solidFill>
              </a:rPr>
              <a:t> </a:t>
            </a:r>
            <a:r>
              <a:rPr lang="it-IT" sz="1800" dirty="0" err="1" smtClean="0">
                <a:solidFill>
                  <a:schemeClr val="accent6"/>
                </a:solidFill>
              </a:rPr>
              <a:t>level</a:t>
            </a:r>
            <a:endParaRPr lang="it-IT" sz="1800" dirty="0" smtClean="0">
              <a:solidFill>
                <a:schemeClr val="accent6"/>
              </a:solidFill>
            </a:endParaRPr>
          </a:p>
        </p:txBody>
      </p:sp>
    </p:spTree>
  </p:cSld>
  <p:clrMapOvr>
    <a:masterClrMapping/>
  </p:clrMapOvr>
  <p:transition spd="med">
    <p:spli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wipe(down)">
                                      <p:cBhvr>
                                        <p:cTn id="10" dur="500"/>
                                        <p:tgtEl>
                                          <p:spTgt spid="3">
                                            <p:txEl>
                                              <p:pRg st="1" end="1"/>
                                            </p:txEl>
                                          </p:spTgt>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wipe(down)">
                                      <p:cBhvr>
                                        <p:cTn id="13" dur="500"/>
                                        <p:tgtEl>
                                          <p:spTgt spid="3">
                                            <p:txEl>
                                              <p:pRg st="2" end="2"/>
                                            </p:txEl>
                                          </p:spTgt>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3">
                                            <p:txEl>
                                              <p:pRg st="4" end="4"/>
                                            </p:txEl>
                                          </p:spTgt>
                                        </p:tgtEl>
                                        <p:attrNameLst>
                                          <p:attrName>style.visibility</p:attrName>
                                        </p:attrNameLst>
                                      </p:cBhvr>
                                      <p:to>
                                        <p:strVal val="visible"/>
                                      </p:to>
                                    </p:set>
                                    <p:animEffect transition="in" filter="wipe(down)">
                                      <p:cBhvr>
                                        <p:cTn id="16" dur="500"/>
                                        <p:tgtEl>
                                          <p:spTgt spid="3">
                                            <p:txEl>
                                              <p:pRg st="4" end="4"/>
                                            </p:txEl>
                                          </p:spTgt>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animEffect transition="in" filter="wipe(down)">
                                      <p:cBhvr>
                                        <p:cTn id="19" dur="500"/>
                                        <p:tgtEl>
                                          <p:spTgt spid="3">
                                            <p:txEl>
                                              <p:pRg st="6" end="6"/>
                                            </p:txEl>
                                          </p:spTgt>
                                        </p:tgtEl>
                                      </p:cBhvr>
                                    </p:animEffect>
                                  </p:childTnLst>
                                </p:cTn>
                              </p:par>
                              <p:par>
                                <p:cTn id="20" presetID="22" presetClass="entr" presetSubtype="4" fill="hold" grpId="0" nodeType="withEffect">
                                  <p:stCondLst>
                                    <p:cond delay="0"/>
                                  </p:stCondLst>
                                  <p:childTnLst>
                                    <p:set>
                                      <p:cBhvr>
                                        <p:cTn id="21" dur="1" fill="hold">
                                          <p:stCondLst>
                                            <p:cond delay="0"/>
                                          </p:stCondLst>
                                        </p:cTn>
                                        <p:tgtEl>
                                          <p:spTgt spid="3">
                                            <p:txEl>
                                              <p:pRg st="8" end="8"/>
                                            </p:txEl>
                                          </p:spTgt>
                                        </p:tgtEl>
                                        <p:attrNameLst>
                                          <p:attrName>style.visibility</p:attrName>
                                        </p:attrNameLst>
                                      </p:cBhvr>
                                      <p:to>
                                        <p:strVal val="visible"/>
                                      </p:to>
                                    </p:set>
                                    <p:animEffect transition="in" filter="wipe(down)">
                                      <p:cBhvr>
                                        <p:cTn id="22" dur="500"/>
                                        <p:tgtEl>
                                          <p:spTgt spid="3">
                                            <p:txEl>
                                              <p:pRg st="8" end="8"/>
                                            </p:txEl>
                                          </p:spTgt>
                                        </p:tgtEl>
                                      </p:cBhvr>
                                    </p:animEffect>
                                  </p:childTnLst>
                                </p:cTn>
                              </p:par>
                              <p:par>
                                <p:cTn id="23" presetID="22" presetClass="entr" presetSubtype="4" fill="hold" grpId="0" nodeType="withEffect">
                                  <p:stCondLst>
                                    <p:cond delay="0"/>
                                  </p:stCondLst>
                                  <p:childTnLst>
                                    <p:set>
                                      <p:cBhvr>
                                        <p:cTn id="24" dur="1" fill="hold">
                                          <p:stCondLst>
                                            <p:cond delay="0"/>
                                          </p:stCondLst>
                                        </p:cTn>
                                        <p:tgtEl>
                                          <p:spTgt spid="3">
                                            <p:txEl>
                                              <p:pRg st="9" end="9"/>
                                            </p:txEl>
                                          </p:spTgt>
                                        </p:tgtEl>
                                        <p:attrNameLst>
                                          <p:attrName>style.visibility</p:attrName>
                                        </p:attrNameLst>
                                      </p:cBhvr>
                                      <p:to>
                                        <p:strVal val="visible"/>
                                      </p:to>
                                    </p:set>
                                    <p:animEffect transition="in" filter="wipe(down)">
                                      <p:cBhvr>
                                        <p:cTn id="25" dur="500"/>
                                        <p:tgtEl>
                                          <p:spTgt spid="3">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0" y="12700"/>
            <a:ext cx="9144000" cy="558780"/>
          </a:xfrm>
        </p:spPr>
        <p:txBody>
          <a:bodyPr>
            <a:normAutofit fontScale="90000"/>
          </a:bodyPr>
          <a:lstStyle/>
          <a:p>
            <a:pPr algn="ctr">
              <a:defRPr/>
            </a:pPr>
            <a:r>
              <a:rPr lang="en-GB" sz="4000" dirty="0" smtClean="0">
                <a:effectLst>
                  <a:outerShdw blurRad="38100" dist="38100" dir="2700000" algn="tl">
                    <a:srgbClr val="000000">
                      <a:alpha val="43137"/>
                    </a:srgbClr>
                  </a:outerShdw>
                </a:effectLst>
              </a:rPr>
              <a:t>Section 3</a:t>
            </a:r>
            <a:endParaRPr lang="en-GB" sz="4000" dirty="0">
              <a:effectLst>
                <a:outerShdw blurRad="38100" dist="38100" dir="2700000" algn="tl">
                  <a:srgbClr val="000000">
                    <a:alpha val="43137"/>
                  </a:srgbClr>
                </a:outerShdw>
              </a:effectLst>
            </a:endParaRPr>
          </a:p>
        </p:txBody>
      </p:sp>
      <p:sp>
        <p:nvSpPr>
          <p:cNvPr id="33795" name="Segnaposto contenuto 2"/>
          <p:cNvSpPr>
            <a:spLocks noGrp="1"/>
          </p:cNvSpPr>
          <p:nvPr>
            <p:ph idx="1"/>
          </p:nvPr>
        </p:nvSpPr>
        <p:spPr>
          <a:xfrm>
            <a:off x="339634" y="928670"/>
            <a:ext cx="8804366" cy="4525963"/>
          </a:xfrm>
        </p:spPr>
        <p:txBody>
          <a:bodyPr anchor="ctr"/>
          <a:lstStyle/>
          <a:p>
            <a:pPr marL="0" indent="0" algn="ctr">
              <a:buFontTx/>
              <a:buNone/>
            </a:pPr>
            <a:r>
              <a:rPr lang="en-GB" sz="4000" b="1" dirty="0" smtClean="0">
                <a:solidFill>
                  <a:srgbClr val="000080"/>
                </a:solidFill>
                <a:effectLst>
                  <a:outerShdw blurRad="38100" dist="38100" dir="2700000" algn="tl">
                    <a:srgbClr val="000000">
                      <a:alpha val="43137"/>
                    </a:srgbClr>
                  </a:outerShdw>
                </a:effectLst>
                <a:latin typeface="Verdana" pitchFamily="34" charset="0"/>
              </a:rPr>
              <a:t>Survey on Italian </a:t>
            </a:r>
          </a:p>
          <a:p>
            <a:pPr marL="0" indent="0" algn="ctr">
              <a:buFontTx/>
              <a:buNone/>
            </a:pPr>
            <a:r>
              <a:rPr lang="en-GB" sz="4000" b="1" dirty="0" smtClean="0">
                <a:solidFill>
                  <a:srgbClr val="000080"/>
                </a:solidFill>
                <a:effectLst>
                  <a:outerShdw blurRad="38100" dist="38100" dir="2700000" algn="tl">
                    <a:srgbClr val="000000">
                      <a:alpha val="43137"/>
                    </a:srgbClr>
                  </a:outerShdw>
                </a:effectLst>
                <a:latin typeface="Verdana" pitchFamily="34" charset="0"/>
              </a:rPr>
              <a:t>graduate’s condition</a:t>
            </a:r>
          </a:p>
        </p:txBody>
      </p:sp>
    </p:spTree>
  </p:cSld>
  <p:clrMapOvr>
    <a:masterClrMapping/>
  </p:clrMapOvr>
  <p:transition spd="med">
    <p:split/>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1357290" y="-142900"/>
            <a:ext cx="7786710" cy="844550"/>
          </a:xfrm>
        </p:spPr>
        <p:txBody>
          <a:bodyPr>
            <a:normAutofit/>
          </a:bodyPr>
          <a:lstStyle/>
          <a:p>
            <a:pPr algn="ctr">
              <a:defRPr/>
            </a:pPr>
            <a:endParaRPr lang="it-IT" sz="3600" dirty="0">
              <a:effectLst>
                <a:outerShdw blurRad="38100" dist="38100" dir="2700000" algn="tl">
                  <a:srgbClr val="000000">
                    <a:alpha val="43137"/>
                  </a:srgbClr>
                </a:outerShdw>
              </a:effectLst>
            </a:endParaRPr>
          </a:p>
        </p:txBody>
      </p:sp>
      <p:sp>
        <p:nvSpPr>
          <p:cNvPr id="38915" name="Segnaposto contenuto 2"/>
          <p:cNvSpPr>
            <a:spLocks noGrp="1"/>
          </p:cNvSpPr>
          <p:nvPr>
            <p:ph idx="1"/>
          </p:nvPr>
        </p:nvSpPr>
        <p:spPr>
          <a:xfrm>
            <a:off x="222069" y="714356"/>
            <a:ext cx="8921931" cy="4005273"/>
          </a:xfrm>
        </p:spPr>
        <p:txBody>
          <a:bodyPr anchor="ctr"/>
          <a:lstStyle/>
          <a:p>
            <a:pPr marL="0" indent="0" algn="ctr">
              <a:buFontTx/>
              <a:buNone/>
            </a:pPr>
            <a:r>
              <a:rPr lang="en-US" sz="4000" b="1" dirty="0" smtClean="0">
                <a:solidFill>
                  <a:srgbClr val="000080"/>
                </a:solidFill>
                <a:effectLst>
                  <a:outerShdw blurRad="38100" dist="38100" dir="2700000" algn="tl">
                    <a:srgbClr val="000000">
                      <a:alpha val="43137"/>
                    </a:srgbClr>
                  </a:outerShdw>
                </a:effectLst>
                <a:latin typeface="Verdana" pitchFamily="34" charset="0"/>
              </a:rPr>
              <a:t>Graduates characteristics</a:t>
            </a:r>
          </a:p>
          <a:p>
            <a:pPr marL="0" indent="0" algn="ctr">
              <a:buFontTx/>
              <a:buNone/>
            </a:pPr>
            <a:endParaRPr lang="en-US" sz="4000" b="1" dirty="0" smtClean="0">
              <a:solidFill>
                <a:srgbClr val="000080"/>
              </a:solidFill>
              <a:effectLst>
                <a:outerShdw blurRad="38100" dist="38100" dir="2700000" algn="tl">
                  <a:srgbClr val="000000">
                    <a:alpha val="43137"/>
                  </a:srgbClr>
                </a:outerShdw>
              </a:effectLst>
              <a:latin typeface="Verdana" pitchFamily="34" charset="0"/>
            </a:endParaRPr>
          </a:p>
          <a:p>
            <a:pPr marL="0" indent="0" algn="ctr">
              <a:buFontTx/>
              <a:buNone/>
            </a:pPr>
            <a:r>
              <a:rPr lang="en-US" sz="4000" b="1" dirty="0" smtClean="0">
                <a:solidFill>
                  <a:srgbClr val="000080"/>
                </a:solidFill>
                <a:effectLst>
                  <a:outerShdw blurRad="38100" dist="38100" dir="2700000" algn="tl">
                    <a:srgbClr val="000000">
                      <a:alpha val="43137"/>
                    </a:srgbClr>
                  </a:outerShdw>
                </a:effectLst>
                <a:latin typeface="Verdana" pitchFamily="34" charset="0"/>
              </a:rPr>
              <a:t>4.1. An overview</a:t>
            </a:r>
          </a:p>
        </p:txBody>
      </p:sp>
    </p:spTree>
  </p:cSld>
  <p:clrMapOvr>
    <a:masterClrMapping/>
  </p:clrMapOvr>
  <p:transition spd="med">
    <p:split/>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5298" name="Rectangle 2"/>
          <p:cNvSpPr>
            <a:spLocks noGrp="1" noChangeArrowheads="1"/>
          </p:cNvSpPr>
          <p:nvPr>
            <p:ph type="title"/>
          </p:nvPr>
        </p:nvSpPr>
        <p:spPr/>
        <p:txBody>
          <a:bodyPr/>
          <a:lstStyle/>
          <a:p>
            <a:pPr>
              <a:defRPr/>
            </a:pPr>
            <a:r>
              <a:rPr lang="en-GB" altLang="it-IT" dirty="0" smtClean="0"/>
              <a:t>Graduates’ Employment Conditions</a:t>
            </a:r>
            <a:endParaRPr lang="en-GB" altLang="it-IT" dirty="0"/>
          </a:p>
        </p:txBody>
      </p:sp>
      <p:sp>
        <p:nvSpPr>
          <p:cNvPr id="32771" name="Rectangle 3"/>
          <p:cNvSpPr>
            <a:spLocks noGrp="1" noChangeArrowheads="1"/>
          </p:cNvSpPr>
          <p:nvPr>
            <p:ph type="body" idx="1"/>
          </p:nvPr>
        </p:nvSpPr>
        <p:spPr>
          <a:xfrm>
            <a:off x="457200" y="984382"/>
            <a:ext cx="8229600" cy="4525963"/>
          </a:xfrm>
        </p:spPr>
        <p:txBody>
          <a:bodyPr/>
          <a:lstStyle/>
          <a:p>
            <a:r>
              <a:rPr lang="it-IT" sz="2000" dirty="0" smtClean="0">
                <a:latin typeface="+mj-lt"/>
              </a:rPr>
              <a:t>The </a:t>
            </a:r>
            <a:r>
              <a:rPr lang="it-IT" sz="2000" dirty="0" err="1" smtClean="0">
                <a:latin typeface="+mj-lt"/>
              </a:rPr>
              <a:t>survey</a:t>
            </a:r>
            <a:r>
              <a:rPr lang="it-IT" sz="2000" dirty="0" smtClean="0">
                <a:latin typeface="+mj-lt"/>
              </a:rPr>
              <a:t> </a:t>
            </a:r>
            <a:r>
              <a:rPr lang="it-IT" sz="2000" dirty="0" err="1" smtClean="0">
                <a:latin typeface="+mj-lt"/>
              </a:rPr>
              <a:t>has</a:t>
            </a:r>
            <a:r>
              <a:rPr lang="it-IT" sz="2000" dirty="0" smtClean="0">
                <a:latin typeface="+mj-lt"/>
              </a:rPr>
              <a:t> </a:t>
            </a:r>
            <a:r>
              <a:rPr lang="it-IT" sz="2000" dirty="0" err="1" smtClean="0">
                <a:latin typeface="+mj-lt"/>
              </a:rPr>
              <a:t>been</a:t>
            </a:r>
            <a:r>
              <a:rPr lang="it-IT" sz="2000" dirty="0" smtClean="0">
                <a:latin typeface="+mj-lt"/>
              </a:rPr>
              <a:t> </a:t>
            </a:r>
            <a:r>
              <a:rPr lang="it-IT" sz="2000" dirty="0" err="1" smtClean="0">
                <a:latin typeface="+mj-lt"/>
              </a:rPr>
              <a:t>carried</a:t>
            </a:r>
            <a:r>
              <a:rPr lang="it-IT" sz="2000" dirty="0" smtClean="0">
                <a:latin typeface="+mj-lt"/>
              </a:rPr>
              <a:t> out </a:t>
            </a:r>
            <a:r>
              <a:rPr lang="it-IT" sz="2000" dirty="0" err="1" smtClean="0">
                <a:latin typeface="+mj-lt"/>
              </a:rPr>
              <a:t>thanks</a:t>
            </a:r>
            <a:r>
              <a:rPr lang="it-IT" sz="2000" dirty="0" smtClean="0">
                <a:latin typeface="+mj-lt"/>
              </a:rPr>
              <a:t> </a:t>
            </a:r>
            <a:r>
              <a:rPr lang="it-IT" sz="2000" dirty="0" err="1" smtClean="0">
                <a:latin typeface="+mj-lt"/>
              </a:rPr>
              <a:t>to</a:t>
            </a:r>
            <a:r>
              <a:rPr lang="it-IT" sz="2000" dirty="0" smtClean="0">
                <a:latin typeface="+mj-lt"/>
              </a:rPr>
              <a:t> </a:t>
            </a:r>
            <a:r>
              <a:rPr lang="it-IT" sz="2000" dirty="0" err="1" smtClean="0">
                <a:latin typeface="+mj-lt"/>
              </a:rPr>
              <a:t>graduates</a:t>
            </a:r>
            <a:r>
              <a:rPr lang="it-IT" sz="2000" dirty="0" smtClean="0">
                <a:latin typeface="+mj-lt"/>
              </a:rPr>
              <a:t> personal information </a:t>
            </a:r>
            <a:r>
              <a:rPr lang="it-IT" sz="2000" dirty="0" err="1" smtClean="0">
                <a:latin typeface="+mj-lt"/>
              </a:rPr>
              <a:t>stored</a:t>
            </a:r>
            <a:r>
              <a:rPr lang="it-IT" sz="2000" dirty="0" smtClean="0">
                <a:latin typeface="+mj-lt"/>
              </a:rPr>
              <a:t> in the data base</a:t>
            </a:r>
          </a:p>
          <a:p>
            <a:pPr>
              <a:buFontTx/>
              <a:buNone/>
            </a:pPr>
            <a:endParaRPr lang="it-IT" sz="2000" dirty="0" smtClean="0">
              <a:latin typeface="+mj-lt"/>
            </a:endParaRPr>
          </a:p>
          <a:p>
            <a:r>
              <a:rPr lang="it-IT" sz="2000" dirty="0" err="1" smtClean="0">
                <a:solidFill>
                  <a:schemeClr val="accent6"/>
                </a:solidFill>
                <a:latin typeface="+mj-lt"/>
              </a:rPr>
              <a:t>Graduates</a:t>
            </a:r>
            <a:r>
              <a:rPr lang="it-IT" sz="2000" dirty="0" smtClean="0">
                <a:solidFill>
                  <a:schemeClr val="accent6"/>
                </a:solidFill>
                <a:latin typeface="+mj-lt"/>
              </a:rPr>
              <a:t> are </a:t>
            </a:r>
            <a:r>
              <a:rPr lang="it-IT" sz="2000" dirty="0" err="1" smtClean="0">
                <a:solidFill>
                  <a:schemeClr val="accent6"/>
                </a:solidFill>
                <a:latin typeface="+mj-lt"/>
              </a:rPr>
              <a:t>interviewed</a:t>
            </a:r>
            <a:r>
              <a:rPr lang="it-IT" sz="2000" dirty="0" smtClean="0">
                <a:solidFill>
                  <a:schemeClr val="accent6"/>
                </a:solidFill>
                <a:latin typeface="+mj-lt"/>
              </a:rPr>
              <a:t> on </a:t>
            </a:r>
            <a:r>
              <a:rPr lang="it-IT" sz="2000" dirty="0" err="1" smtClean="0">
                <a:solidFill>
                  <a:schemeClr val="accent6"/>
                </a:solidFill>
                <a:latin typeface="+mj-lt"/>
              </a:rPr>
              <a:t>their</a:t>
            </a:r>
            <a:r>
              <a:rPr lang="it-IT" sz="2000" dirty="0" smtClean="0">
                <a:solidFill>
                  <a:schemeClr val="accent6"/>
                </a:solidFill>
                <a:latin typeface="+mj-lt"/>
              </a:rPr>
              <a:t> </a:t>
            </a:r>
            <a:r>
              <a:rPr lang="it-IT" sz="2000" dirty="0" err="1" smtClean="0">
                <a:solidFill>
                  <a:schemeClr val="accent6"/>
                </a:solidFill>
                <a:latin typeface="+mj-lt"/>
              </a:rPr>
              <a:t>employment</a:t>
            </a:r>
            <a:r>
              <a:rPr lang="it-IT" sz="2000" dirty="0" smtClean="0">
                <a:solidFill>
                  <a:schemeClr val="accent6"/>
                </a:solidFill>
                <a:latin typeface="+mj-lt"/>
              </a:rPr>
              <a:t> </a:t>
            </a:r>
            <a:r>
              <a:rPr lang="it-IT" sz="2000" dirty="0" err="1" smtClean="0">
                <a:solidFill>
                  <a:schemeClr val="accent6"/>
                </a:solidFill>
                <a:latin typeface="+mj-lt"/>
              </a:rPr>
              <a:t>conditions</a:t>
            </a:r>
            <a:r>
              <a:rPr lang="it-IT" sz="2000" dirty="0" smtClean="0">
                <a:solidFill>
                  <a:schemeClr val="accent6"/>
                </a:solidFill>
                <a:latin typeface="+mj-lt"/>
              </a:rPr>
              <a:t> (</a:t>
            </a:r>
            <a:r>
              <a:rPr lang="it-IT" sz="2000" dirty="0" err="1" smtClean="0">
                <a:solidFill>
                  <a:schemeClr val="accent6"/>
                </a:solidFill>
                <a:latin typeface="+mj-lt"/>
              </a:rPr>
              <a:t>using</a:t>
            </a:r>
            <a:r>
              <a:rPr lang="it-IT" sz="2000" dirty="0" smtClean="0">
                <a:solidFill>
                  <a:schemeClr val="accent6"/>
                </a:solidFill>
                <a:latin typeface="+mj-lt"/>
              </a:rPr>
              <a:t> </a:t>
            </a:r>
            <a:r>
              <a:rPr lang="it-IT" sz="2000" dirty="0" err="1" smtClean="0">
                <a:solidFill>
                  <a:schemeClr val="accent6"/>
                </a:solidFill>
                <a:latin typeface="+mj-lt"/>
              </a:rPr>
              <a:t>CAWI+CATI</a:t>
            </a:r>
            <a:r>
              <a:rPr lang="it-IT" sz="2000" dirty="0" smtClean="0">
                <a:solidFill>
                  <a:schemeClr val="accent6"/>
                </a:solidFill>
                <a:latin typeface="+mj-lt"/>
              </a:rPr>
              <a:t> </a:t>
            </a:r>
            <a:r>
              <a:rPr lang="it-IT" sz="2000" dirty="0" err="1" smtClean="0">
                <a:solidFill>
                  <a:schemeClr val="accent6"/>
                </a:solidFill>
                <a:latin typeface="+mj-lt"/>
              </a:rPr>
              <a:t>survey</a:t>
            </a:r>
            <a:r>
              <a:rPr lang="it-IT" sz="2000" dirty="0" smtClean="0">
                <a:solidFill>
                  <a:schemeClr val="accent6"/>
                </a:solidFill>
                <a:latin typeface="+mj-lt"/>
              </a:rPr>
              <a:t> </a:t>
            </a:r>
            <a:r>
              <a:rPr lang="it-IT" sz="2000" dirty="0" err="1" smtClean="0">
                <a:solidFill>
                  <a:schemeClr val="accent6"/>
                </a:solidFill>
                <a:latin typeface="+mj-lt"/>
              </a:rPr>
              <a:t>methods</a:t>
            </a:r>
            <a:r>
              <a:rPr lang="it-IT" sz="2000" dirty="0" smtClean="0">
                <a:solidFill>
                  <a:schemeClr val="accent6"/>
                </a:solidFill>
                <a:latin typeface="+mj-lt"/>
              </a:rPr>
              <a:t>) at </a:t>
            </a:r>
            <a:r>
              <a:rPr lang="it-IT" sz="2000" dirty="0" smtClean="0">
                <a:solidFill>
                  <a:srgbClr val="FF0000"/>
                </a:solidFill>
                <a:latin typeface="+mj-lt"/>
              </a:rPr>
              <a:t>1,3 and 5 </a:t>
            </a:r>
            <a:r>
              <a:rPr lang="it-IT" sz="2000" dirty="0" err="1" smtClean="0">
                <a:solidFill>
                  <a:srgbClr val="FF0000"/>
                </a:solidFill>
                <a:latin typeface="+mj-lt"/>
              </a:rPr>
              <a:t>years</a:t>
            </a:r>
            <a:r>
              <a:rPr lang="it-IT" sz="2000" dirty="0" smtClean="0">
                <a:solidFill>
                  <a:srgbClr val="FF0000"/>
                </a:solidFill>
                <a:latin typeface="+mj-lt"/>
              </a:rPr>
              <a:t> </a:t>
            </a:r>
            <a:r>
              <a:rPr lang="it-IT" sz="2000" dirty="0" err="1" smtClean="0">
                <a:solidFill>
                  <a:srgbClr val="FF0000"/>
                </a:solidFill>
                <a:latin typeface="+mj-lt"/>
              </a:rPr>
              <a:t>after</a:t>
            </a:r>
            <a:r>
              <a:rPr lang="it-IT" sz="2000" dirty="0" smtClean="0">
                <a:solidFill>
                  <a:srgbClr val="FF0000"/>
                </a:solidFill>
                <a:latin typeface="+mj-lt"/>
              </a:rPr>
              <a:t> </a:t>
            </a:r>
            <a:r>
              <a:rPr lang="it-IT" sz="2000" dirty="0" err="1" smtClean="0">
                <a:solidFill>
                  <a:srgbClr val="FF0000"/>
                </a:solidFill>
                <a:latin typeface="+mj-lt"/>
              </a:rPr>
              <a:t>graduation</a:t>
            </a:r>
            <a:endParaRPr lang="it-IT" sz="2000" dirty="0" smtClean="0">
              <a:solidFill>
                <a:srgbClr val="FF0000"/>
              </a:solidFill>
              <a:latin typeface="+mj-lt"/>
            </a:endParaRPr>
          </a:p>
          <a:p>
            <a:pPr>
              <a:buNone/>
            </a:pPr>
            <a:endParaRPr lang="it-IT" sz="2000" dirty="0" smtClean="0">
              <a:latin typeface="+mj-lt"/>
            </a:endParaRPr>
          </a:p>
          <a:p>
            <a:r>
              <a:rPr lang="it-IT" sz="2000" dirty="0" smtClean="0">
                <a:latin typeface="+mj-lt"/>
              </a:rPr>
              <a:t>The </a:t>
            </a:r>
            <a:r>
              <a:rPr lang="it-IT" sz="2000" dirty="0" err="1" smtClean="0">
                <a:latin typeface="+mj-lt"/>
              </a:rPr>
              <a:t>aim</a:t>
            </a:r>
            <a:r>
              <a:rPr lang="it-IT" sz="2000" dirty="0" smtClean="0">
                <a:latin typeface="+mj-lt"/>
              </a:rPr>
              <a:t> </a:t>
            </a:r>
            <a:r>
              <a:rPr lang="it-IT" sz="2000" dirty="0" err="1" smtClean="0">
                <a:latin typeface="+mj-lt"/>
              </a:rPr>
              <a:t>of</a:t>
            </a:r>
            <a:r>
              <a:rPr lang="it-IT" sz="2000" dirty="0" smtClean="0">
                <a:latin typeface="+mj-lt"/>
              </a:rPr>
              <a:t> the </a:t>
            </a:r>
            <a:r>
              <a:rPr lang="it-IT" sz="2000" dirty="0" err="1" smtClean="0">
                <a:latin typeface="+mj-lt"/>
              </a:rPr>
              <a:t>survey</a:t>
            </a:r>
            <a:r>
              <a:rPr lang="it-IT" sz="2000" dirty="0" smtClean="0">
                <a:latin typeface="+mj-lt"/>
              </a:rPr>
              <a:t> </a:t>
            </a:r>
            <a:r>
              <a:rPr lang="it-IT" sz="2000" dirty="0" err="1" smtClean="0">
                <a:latin typeface="+mj-lt"/>
              </a:rPr>
              <a:t>is</a:t>
            </a:r>
            <a:r>
              <a:rPr lang="it-IT" sz="2000" dirty="0" smtClean="0">
                <a:latin typeface="+mj-lt"/>
              </a:rPr>
              <a:t> </a:t>
            </a:r>
            <a:r>
              <a:rPr lang="it-IT" sz="2000" dirty="0" err="1" smtClean="0">
                <a:latin typeface="+mj-lt"/>
              </a:rPr>
              <a:t>to</a:t>
            </a:r>
            <a:r>
              <a:rPr lang="it-IT" sz="2000" dirty="0" smtClean="0">
                <a:latin typeface="+mj-lt"/>
              </a:rPr>
              <a:t> </a:t>
            </a:r>
            <a:r>
              <a:rPr lang="it-IT" sz="2000" dirty="0" err="1" smtClean="0">
                <a:latin typeface="+mj-lt"/>
              </a:rPr>
              <a:t>assess</a:t>
            </a:r>
            <a:r>
              <a:rPr lang="it-IT" sz="2000" dirty="0" smtClean="0">
                <a:latin typeface="+mj-lt"/>
              </a:rPr>
              <a:t>:</a:t>
            </a:r>
          </a:p>
          <a:p>
            <a:pPr lvl="2"/>
            <a:r>
              <a:rPr lang="it-IT" sz="2000" dirty="0" smtClean="0">
                <a:latin typeface="+mj-lt"/>
              </a:rPr>
              <a:t>The </a:t>
            </a:r>
            <a:r>
              <a:rPr lang="it-IT" sz="2000" dirty="0" err="1" smtClean="0">
                <a:latin typeface="+mj-lt"/>
              </a:rPr>
              <a:t>ability</a:t>
            </a:r>
            <a:r>
              <a:rPr lang="it-IT" sz="2000" dirty="0" smtClean="0">
                <a:latin typeface="+mj-lt"/>
              </a:rPr>
              <a:t> of the </a:t>
            </a:r>
            <a:r>
              <a:rPr lang="it-IT" sz="2000" dirty="0" err="1" smtClean="0">
                <a:latin typeface="+mj-lt"/>
              </a:rPr>
              <a:t>labour</a:t>
            </a:r>
            <a:r>
              <a:rPr lang="it-IT" sz="2000" dirty="0" smtClean="0">
                <a:latin typeface="+mj-lt"/>
              </a:rPr>
              <a:t> </a:t>
            </a:r>
            <a:r>
              <a:rPr lang="it-IT" sz="2000" dirty="0" smtClean="0">
                <a:latin typeface="+mj-lt"/>
              </a:rPr>
              <a:t>market</a:t>
            </a:r>
            <a:r>
              <a:rPr lang="hr-HR" sz="2000" dirty="0" smtClean="0">
                <a:latin typeface="+mj-lt"/>
              </a:rPr>
              <a:t>s</a:t>
            </a:r>
            <a:r>
              <a:rPr lang="it-IT" sz="2000" dirty="0" smtClean="0">
                <a:latin typeface="+mj-lt"/>
              </a:rPr>
              <a:t> </a:t>
            </a:r>
            <a:r>
              <a:rPr lang="it-IT" sz="2000" dirty="0" smtClean="0">
                <a:latin typeface="+mj-lt"/>
              </a:rPr>
              <a:t>to take </a:t>
            </a:r>
            <a:r>
              <a:rPr lang="it-IT" sz="2000" dirty="0" err="1" smtClean="0">
                <a:latin typeface="+mj-lt"/>
              </a:rPr>
              <a:t>advantages</a:t>
            </a:r>
            <a:r>
              <a:rPr lang="it-IT" sz="2000" dirty="0" smtClean="0">
                <a:latin typeface="+mj-lt"/>
              </a:rPr>
              <a:t> of the </a:t>
            </a:r>
            <a:r>
              <a:rPr lang="hr-HR" sz="2000" dirty="0" smtClean="0">
                <a:latin typeface="+mj-lt"/>
              </a:rPr>
              <a:t>h</a:t>
            </a:r>
            <a:r>
              <a:rPr lang="it-IT" sz="2000" dirty="0" err="1" smtClean="0">
                <a:latin typeface="+mj-lt"/>
              </a:rPr>
              <a:t>uman</a:t>
            </a:r>
            <a:r>
              <a:rPr lang="it-IT" sz="2000" dirty="0" smtClean="0">
                <a:latin typeface="+mj-lt"/>
              </a:rPr>
              <a:t> </a:t>
            </a:r>
            <a:r>
              <a:rPr lang="hr-HR" sz="2000" dirty="0" err="1">
                <a:latin typeface="+mj-lt"/>
              </a:rPr>
              <a:t>r</a:t>
            </a:r>
            <a:r>
              <a:rPr lang="it-IT" sz="2000" dirty="0" err="1" smtClean="0">
                <a:latin typeface="+mj-lt"/>
              </a:rPr>
              <a:t>esources</a:t>
            </a:r>
            <a:r>
              <a:rPr lang="it-IT" sz="2000" dirty="0" smtClean="0">
                <a:latin typeface="+mj-lt"/>
              </a:rPr>
              <a:t> </a:t>
            </a:r>
            <a:r>
              <a:rPr lang="it-IT" sz="2000" dirty="0" err="1" smtClean="0">
                <a:latin typeface="+mj-lt"/>
              </a:rPr>
              <a:t>assets</a:t>
            </a:r>
            <a:r>
              <a:rPr lang="it-IT" sz="2000" dirty="0" smtClean="0">
                <a:latin typeface="+mj-lt"/>
              </a:rPr>
              <a:t> </a:t>
            </a:r>
            <a:r>
              <a:rPr lang="it-IT" sz="2000" dirty="0" err="1" smtClean="0">
                <a:latin typeface="+mj-lt"/>
              </a:rPr>
              <a:t>created</a:t>
            </a:r>
            <a:r>
              <a:rPr lang="it-IT" sz="2000" dirty="0" smtClean="0">
                <a:latin typeface="+mj-lt"/>
              </a:rPr>
              <a:t> at </a:t>
            </a:r>
            <a:r>
              <a:rPr lang="it-IT" sz="2000" dirty="0" err="1" smtClean="0">
                <a:latin typeface="+mj-lt"/>
              </a:rPr>
              <a:t>University</a:t>
            </a:r>
            <a:r>
              <a:rPr lang="it-IT" sz="2000" dirty="0" smtClean="0">
                <a:latin typeface="+mj-lt"/>
              </a:rPr>
              <a:t> </a:t>
            </a:r>
            <a:r>
              <a:rPr lang="it-IT" sz="2000" dirty="0" err="1" smtClean="0">
                <a:latin typeface="+mj-lt"/>
              </a:rPr>
              <a:t>level</a:t>
            </a:r>
            <a:endParaRPr lang="it-IT" sz="2000" dirty="0" smtClean="0">
              <a:latin typeface="+mj-lt"/>
            </a:endParaRPr>
          </a:p>
          <a:p>
            <a:pPr lvl="2"/>
            <a:r>
              <a:rPr lang="it-IT" sz="2000" dirty="0" smtClean="0">
                <a:latin typeface="+mj-lt"/>
              </a:rPr>
              <a:t>The </a:t>
            </a:r>
            <a:r>
              <a:rPr lang="it-IT" sz="2000" dirty="0" err="1" smtClean="0">
                <a:latin typeface="+mj-lt"/>
              </a:rPr>
              <a:t>ability</a:t>
            </a:r>
            <a:r>
              <a:rPr lang="it-IT" sz="2000" dirty="0" smtClean="0">
                <a:latin typeface="+mj-lt"/>
              </a:rPr>
              <a:t> </a:t>
            </a:r>
            <a:r>
              <a:rPr lang="it-IT" sz="2000" dirty="0" err="1" smtClean="0">
                <a:latin typeface="+mj-lt"/>
              </a:rPr>
              <a:t>of</a:t>
            </a:r>
            <a:r>
              <a:rPr lang="it-IT" sz="2000" dirty="0" smtClean="0">
                <a:latin typeface="+mj-lt"/>
              </a:rPr>
              <a:t> the </a:t>
            </a:r>
            <a:r>
              <a:rPr lang="it-IT" sz="2000" dirty="0" err="1" smtClean="0">
                <a:latin typeface="+mj-lt"/>
              </a:rPr>
              <a:t>university</a:t>
            </a:r>
            <a:r>
              <a:rPr lang="it-IT" sz="2000" dirty="0" smtClean="0">
                <a:latin typeface="+mj-lt"/>
              </a:rPr>
              <a:t> </a:t>
            </a:r>
            <a:r>
              <a:rPr lang="en-US" sz="2000" dirty="0" smtClean="0">
                <a:latin typeface="+mj-lt"/>
              </a:rPr>
              <a:t>to respond to society's needs and requirements</a:t>
            </a:r>
            <a:endParaRPr lang="it-IT" sz="2000" dirty="0" smtClean="0">
              <a:latin typeface="+mj-lt"/>
            </a:endParaRPr>
          </a:p>
          <a:p>
            <a:r>
              <a:rPr lang="it-IT" sz="2000" dirty="0" smtClean="0">
                <a:latin typeface="+mj-lt"/>
              </a:rPr>
              <a:t>The </a:t>
            </a:r>
            <a:r>
              <a:rPr lang="it-IT" sz="2000" dirty="0" err="1" smtClean="0">
                <a:latin typeface="+mj-lt"/>
              </a:rPr>
              <a:t>survey</a:t>
            </a:r>
            <a:r>
              <a:rPr lang="it-IT" sz="2000" dirty="0" smtClean="0">
                <a:latin typeface="+mj-lt"/>
              </a:rPr>
              <a:t> </a:t>
            </a:r>
            <a:r>
              <a:rPr lang="it-IT" sz="2000" dirty="0" err="1" smtClean="0">
                <a:latin typeface="+mj-lt"/>
              </a:rPr>
              <a:t>is</a:t>
            </a:r>
            <a:r>
              <a:rPr lang="it-IT" sz="2000" dirty="0" smtClean="0">
                <a:latin typeface="+mj-lt"/>
              </a:rPr>
              <a:t> </a:t>
            </a:r>
            <a:r>
              <a:rPr lang="it-IT" sz="2000" dirty="0" err="1" smtClean="0">
                <a:latin typeface="+mj-lt"/>
              </a:rPr>
              <a:t>produced</a:t>
            </a:r>
            <a:r>
              <a:rPr lang="it-IT" sz="2000" dirty="0" smtClean="0">
                <a:latin typeface="+mj-lt"/>
              </a:rPr>
              <a:t> </a:t>
            </a:r>
            <a:r>
              <a:rPr lang="it-IT" sz="2000" dirty="0" err="1" smtClean="0">
                <a:latin typeface="+mj-lt"/>
              </a:rPr>
              <a:t>for</a:t>
            </a:r>
            <a:r>
              <a:rPr lang="it-IT" sz="2000" dirty="0" smtClean="0">
                <a:latin typeface="+mj-lt"/>
              </a:rPr>
              <a:t> </a:t>
            </a:r>
            <a:r>
              <a:rPr lang="it-IT" sz="2000" dirty="0" err="1" smtClean="0">
                <a:latin typeface="+mj-lt"/>
              </a:rPr>
              <a:t>every</a:t>
            </a:r>
            <a:r>
              <a:rPr lang="it-IT" sz="2000" dirty="0" smtClean="0">
                <a:latin typeface="+mj-lt"/>
              </a:rPr>
              <a:t> </a:t>
            </a:r>
            <a:r>
              <a:rPr lang="it-IT" sz="2000" dirty="0" err="1" smtClean="0">
                <a:latin typeface="+mj-lt"/>
              </a:rPr>
              <a:t>University</a:t>
            </a:r>
            <a:r>
              <a:rPr lang="it-IT" sz="2000" dirty="0" smtClean="0">
                <a:latin typeface="+mj-lt"/>
              </a:rPr>
              <a:t>, </a:t>
            </a:r>
            <a:r>
              <a:rPr lang="it-IT" sz="2000" dirty="0" err="1" smtClean="0">
                <a:latin typeface="+mj-lt"/>
              </a:rPr>
              <a:t>Faculty</a:t>
            </a:r>
            <a:r>
              <a:rPr lang="it-IT" sz="2000" dirty="0" smtClean="0">
                <a:latin typeface="+mj-lt"/>
              </a:rPr>
              <a:t>   and  </a:t>
            </a:r>
            <a:r>
              <a:rPr lang="it-IT" sz="2000" dirty="0" err="1" smtClean="0">
                <a:latin typeface="+mj-lt"/>
              </a:rPr>
              <a:t>Degree</a:t>
            </a:r>
            <a:r>
              <a:rPr lang="it-IT" sz="2000" dirty="0" smtClean="0">
                <a:latin typeface="+mj-lt"/>
              </a:rPr>
              <a:t> </a:t>
            </a:r>
            <a:r>
              <a:rPr lang="it-IT" sz="2000" dirty="0" err="1" smtClean="0">
                <a:latin typeface="+mj-lt"/>
              </a:rPr>
              <a:t>Course</a:t>
            </a:r>
            <a:endParaRPr lang="it-IT" sz="2000" dirty="0" smtClean="0">
              <a:latin typeface="+mj-lt"/>
            </a:endParaRPr>
          </a:p>
        </p:txBody>
      </p:sp>
      <p:sp>
        <p:nvSpPr>
          <p:cNvPr id="4" name="CasellaDiTesto 3"/>
          <p:cNvSpPr txBox="1"/>
          <p:nvPr/>
        </p:nvSpPr>
        <p:spPr>
          <a:xfrm>
            <a:off x="1424785" y="5576552"/>
            <a:ext cx="7013716" cy="707886"/>
          </a:xfrm>
          <a:prstGeom prst="rect">
            <a:avLst/>
          </a:prstGeom>
          <a:noFill/>
        </p:spPr>
        <p:txBody>
          <a:bodyPr wrap="none" rtlCol="0">
            <a:spAutoFit/>
          </a:bodyPr>
          <a:lstStyle/>
          <a:p>
            <a:r>
              <a:rPr lang="it-IT" sz="2000" dirty="0" smtClean="0">
                <a:solidFill>
                  <a:srgbClr val="000099"/>
                </a:solidFill>
                <a:latin typeface="+mj-lt"/>
              </a:rPr>
              <a:t>AL </a:t>
            </a:r>
            <a:r>
              <a:rPr lang="it-IT" sz="2000" dirty="0" err="1" smtClean="0">
                <a:solidFill>
                  <a:srgbClr val="000099"/>
                </a:solidFill>
                <a:latin typeface="+mj-lt"/>
              </a:rPr>
              <a:t>is</a:t>
            </a:r>
            <a:r>
              <a:rPr lang="it-IT" sz="2000" dirty="0" smtClean="0">
                <a:solidFill>
                  <a:srgbClr val="000099"/>
                </a:solidFill>
                <a:latin typeface="+mj-lt"/>
              </a:rPr>
              <a:t> </a:t>
            </a:r>
            <a:r>
              <a:rPr lang="it-IT" sz="2000" dirty="0" err="1" smtClean="0">
                <a:solidFill>
                  <a:srgbClr val="000099"/>
                </a:solidFill>
                <a:latin typeface="+mj-lt"/>
              </a:rPr>
              <a:t>going</a:t>
            </a:r>
            <a:r>
              <a:rPr lang="it-IT" sz="2000" dirty="0" smtClean="0">
                <a:solidFill>
                  <a:srgbClr val="000099"/>
                </a:solidFill>
                <a:latin typeface="+mj-lt"/>
              </a:rPr>
              <a:t> </a:t>
            </a:r>
            <a:r>
              <a:rPr lang="it-IT" sz="2000" dirty="0" err="1" smtClean="0">
                <a:solidFill>
                  <a:srgbClr val="000099"/>
                </a:solidFill>
                <a:latin typeface="+mj-lt"/>
              </a:rPr>
              <a:t>to</a:t>
            </a:r>
            <a:r>
              <a:rPr lang="it-IT" sz="2000" dirty="0" smtClean="0">
                <a:solidFill>
                  <a:srgbClr val="000099"/>
                </a:solidFill>
                <a:latin typeface="+mj-lt"/>
              </a:rPr>
              <a:t> monitor </a:t>
            </a:r>
            <a:r>
              <a:rPr lang="it-IT" sz="2000" dirty="0" err="1" smtClean="0">
                <a:solidFill>
                  <a:srgbClr val="000099"/>
                </a:solidFill>
                <a:latin typeface="+mj-lt"/>
              </a:rPr>
              <a:t>graduates</a:t>
            </a:r>
            <a:r>
              <a:rPr lang="it-IT" sz="2000" dirty="0" smtClean="0">
                <a:solidFill>
                  <a:srgbClr val="000099"/>
                </a:solidFill>
                <a:latin typeface="+mj-lt"/>
              </a:rPr>
              <a:t>’ </a:t>
            </a:r>
            <a:r>
              <a:rPr lang="it-IT" sz="2000" dirty="0" err="1" smtClean="0">
                <a:solidFill>
                  <a:srgbClr val="000099"/>
                </a:solidFill>
                <a:latin typeface="+mj-lt"/>
              </a:rPr>
              <a:t>employment</a:t>
            </a:r>
            <a:r>
              <a:rPr lang="it-IT" sz="2000" dirty="0" smtClean="0">
                <a:solidFill>
                  <a:srgbClr val="000099"/>
                </a:solidFill>
                <a:latin typeface="+mj-lt"/>
              </a:rPr>
              <a:t> </a:t>
            </a:r>
            <a:r>
              <a:rPr lang="it-IT" sz="2000" dirty="0" err="1" smtClean="0">
                <a:solidFill>
                  <a:srgbClr val="000099"/>
                </a:solidFill>
                <a:latin typeface="+mj-lt"/>
              </a:rPr>
              <a:t>conditions</a:t>
            </a:r>
            <a:endParaRPr lang="it-IT" sz="2000" dirty="0" smtClean="0">
              <a:solidFill>
                <a:srgbClr val="000099"/>
              </a:solidFill>
              <a:latin typeface="+mj-lt"/>
            </a:endParaRPr>
          </a:p>
          <a:p>
            <a:r>
              <a:rPr lang="it-IT" sz="2000" dirty="0" smtClean="0">
                <a:solidFill>
                  <a:srgbClr val="000099"/>
                </a:solidFill>
                <a:latin typeface="+mj-lt"/>
              </a:rPr>
              <a:t> </a:t>
            </a:r>
            <a:r>
              <a:rPr lang="it-IT" sz="2000" dirty="0" smtClean="0">
                <a:solidFill>
                  <a:srgbClr val="FF0000"/>
                </a:solidFill>
                <a:latin typeface="+mj-lt"/>
              </a:rPr>
              <a:t>at 10 </a:t>
            </a:r>
            <a:r>
              <a:rPr lang="it-IT" sz="2000" dirty="0" err="1" smtClean="0">
                <a:solidFill>
                  <a:srgbClr val="FF0000"/>
                </a:solidFill>
                <a:latin typeface="+mj-lt"/>
              </a:rPr>
              <a:t>years</a:t>
            </a:r>
            <a:r>
              <a:rPr lang="it-IT" sz="2000" dirty="0" smtClean="0">
                <a:solidFill>
                  <a:srgbClr val="FF0000"/>
                </a:solidFill>
                <a:latin typeface="+mj-lt"/>
              </a:rPr>
              <a:t> </a:t>
            </a:r>
            <a:r>
              <a:rPr lang="it-IT" sz="2000" dirty="0" err="1" smtClean="0">
                <a:solidFill>
                  <a:srgbClr val="000099"/>
                </a:solidFill>
                <a:latin typeface="+mj-lt"/>
              </a:rPr>
              <a:t>after</a:t>
            </a:r>
            <a:r>
              <a:rPr lang="it-IT" sz="2000" dirty="0" smtClean="0">
                <a:solidFill>
                  <a:srgbClr val="000099"/>
                </a:solidFill>
                <a:latin typeface="+mj-lt"/>
              </a:rPr>
              <a:t> </a:t>
            </a:r>
            <a:r>
              <a:rPr lang="it-IT" sz="2000" dirty="0" err="1" smtClean="0">
                <a:solidFill>
                  <a:srgbClr val="000099"/>
                </a:solidFill>
                <a:latin typeface="+mj-lt"/>
              </a:rPr>
              <a:t>graduation</a:t>
            </a:r>
            <a:r>
              <a:rPr lang="it-IT" sz="2000" dirty="0" smtClean="0">
                <a:solidFill>
                  <a:srgbClr val="000099"/>
                </a:solidFill>
                <a:latin typeface="+mj-lt"/>
              </a:rPr>
              <a:t> </a:t>
            </a:r>
          </a:p>
        </p:txBody>
      </p:sp>
    </p:spTree>
  </p:cSld>
  <p:clrMapOvr>
    <a:masterClrMapping/>
  </p:clrMapOvr>
  <p:transition spd="med">
    <p:spli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noAutofit/>
          </a:bodyPr>
          <a:lstStyle/>
          <a:p>
            <a:r>
              <a:rPr lang="en-GB" dirty="0" smtClean="0"/>
              <a:t>13</a:t>
            </a:r>
            <a:r>
              <a:rPr lang="en-GB" baseline="30000" dirty="0" smtClean="0"/>
              <a:t>th</a:t>
            </a:r>
            <a:r>
              <a:rPr lang="en-GB" dirty="0" smtClean="0"/>
              <a:t> Survey on Italian graduates’ employment condition </a:t>
            </a:r>
            <a:endParaRPr lang="en-GB" dirty="0"/>
          </a:p>
        </p:txBody>
      </p:sp>
      <p:sp>
        <p:nvSpPr>
          <p:cNvPr id="3" name="Segnaposto testo 2"/>
          <p:cNvSpPr>
            <a:spLocks noGrp="1"/>
          </p:cNvSpPr>
          <p:nvPr>
            <p:ph type="body" sz="quarter" idx="11"/>
          </p:nvPr>
        </p:nvSpPr>
        <p:spPr>
          <a:xfrm>
            <a:off x="-1" y="2132856"/>
            <a:ext cx="1404000" cy="2088232"/>
          </a:xfrm>
        </p:spPr>
        <p:txBody>
          <a:bodyPr/>
          <a:lstStyle/>
          <a:p>
            <a:r>
              <a:rPr lang="en-GB" smtClean="0"/>
              <a:t>s</a:t>
            </a:r>
            <a:r>
              <a:rPr lang="en-GB" sz="1100" smtClean="0"/>
              <a:t>urvey method: CAWI+CATI</a:t>
            </a:r>
          </a:p>
          <a:p>
            <a:r>
              <a:rPr lang="en-GB" sz="1100" smtClean="0"/>
              <a:t>(only CAWI method for bachelor’s degree 3 and 5 years after graduation;</a:t>
            </a:r>
          </a:p>
          <a:p>
            <a:r>
              <a:rPr lang="en-GB" sz="1100" smtClean="0"/>
              <a:t>pre-reform:</a:t>
            </a:r>
            <a:br>
              <a:rPr lang="en-GB" sz="1100" smtClean="0"/>
            </a:br>
            <a:r>
              <a:rPr lang="en-GB" sz="1100" smtClean="0"/>
              <a:t>only CATI method)</a:t>
            </a:r>
          </a:p>
          <a:p>
            <a:endParaRPr lang="en-GB" sz="1100" smtClean="0"/>
          </a:p>
          <a:p>
            <a:r>
              <a:rPr lang="en-GB" sz="1100" smtClean="0"/>
              <a:t>in orange: surveys done </a:t>
            </a:r>
            <a:br>
              <a:rPr lang="en-GB" sz="1100" smtClean="0"/>
            </a:br>
            <a:r>
              <a:rPr lang="en-GB" sz="1100" smtClean="0"/>
              <a:t>for the first time</a:t>
            </a:r>
          </a:p>
        </p:txBody>
      </p:sp>
      <p:sp>
        <p:nvSpPr>
          <p:cNvPr id="4" name="Segnaposto testo 3"/>
          <p:cNvSpPr>
            <a:spLocks noGrp="1"/>
          </p:cNvSpPr>
          <p:nvPr>
            <p:ph type="body" sz="quarter" idx="12"/>
          </p:nvPr>
        </p:nvSpPr>
        <p:spPr/>
        <p:txBody>
          <a:bodyPr/>
          <a:lstStyle/>
          <a:p>
            <a:endParaRPr lang="en-GB"/>
          </a:p>
        </p:txBody>
      </p:sp>
      <p:sp>
        <p:nvSpPr>
          <p:cNvPr id="11" name="Triangolo isoscele 10"/>
          <p:cNvSpPr/>
          <p:nvPr/>
        </p:nvSpPr>
        <p:spPr>
          <a:xfrm rot="1976307">
            <a:off x="5379801" y="2098254"/>
            <a:ext cx="1205867" cy="938896"/>
          </a:xfrm>
          <a:prstGeom prst="triangle">
            <a:avLst/>
          </a:prstGeom>
          <a:gradFill flip="none" rotWithShape="1">
            <a:gsLst>
              <a:gs pos="0">
                <a:schemeClr val="bg1"/>
              </a:gs>
              <a:gs pos="39000">
                <a:schemeClr val="accent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b="1" smtClean="0">
              <a:solidFill>
                <a:srgbClr val="000080"/>
              </a:solidFill>
              <a:latin typeface="Verdana" pitchFamily="34" charset="0"/>
              <a:ea typeface="Verdana" pitchFamily="34" charset="0"/>
              <a:cs typeface="Verdana" pitchFamily="34" charset="0"/>
            </a:endParaRPr>
          </a:p>
        </p:txBody>
      </p:sp>
      <p:sp>
        <p:nvSpPr>
          <p:cNvPr id="12" name="Triangolo isoscele 11"/>
          <p:cNvSpPr/>
          <p:nvPr/>
        </p:nvSpPr>
        <p:spPr>
          <a:xfrm rot="19616137">
            <a:off x="3811799" y="2097750"/>
            <a:ext cx="1205867" cy="938896"/>
          </a:xfrm>
          <a:prstGeom prst="triangle">
            <a:avLst/>
          </a:prstGeom>
          <a:gradFill flip="none" rotWithShape="1">
            <a:gsLst>
              <a:gs pos="0">
                <a:schemeClr val="bg1"/>
              </a:gs>
              <a:gs pos="39000">
                <a:schemeClr val="accent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b="1" smtClean="0">
              <a:solidFill>
                <a:srgbClr val="000080"/>
              </a:solidFill>
              <a:latin typeface="Verdana" pitchFamily="34" charset="0"/>
              <a:ea typeface="Verdana" pitchFamily="34" charset="0"/>
              <a:cs typeface="Verdana" pitchFamily="34" charset="0"/>
            </a:endParaRPr>
          </a:p>
        </p:txBody>
      </p:sp>
      <p:sp>
        <p:nvSpPr>
          <p:cNvPr id="13" name="Triangolo isoscele 12"/>
          <p:cNvSpPr/>
          <p:nvPr/>
        </p:nvSpPr>
        <p:spPr>
          <a:xfrm rot="15002550">
            <a:off x="3346600" y="3570414"/>
            <a:ext cx="1125021" cy="938896"/>
          </a:xfrm>
          <a:prstGeom prst="triangle">
            <a:avLst/>
          </a:prstGeom>
          <a:gradFill flip="none" rotWithShape="1">
            <a:gsLst>
              <a:gs pos="0">
                <a:schemeClr val="bg1"/>
              </a:gs>
              <a:gs pos="39000">
                <a:schemeClr val="accent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b="1" smtClean="0">
              <a:solidFill>
                <a:srgbClr val="000080"/>
              </a:solidFill>
              <a:latin typeface="Verdana" pitchFamily="34" charset="0"/>
              <a:ea typeface="Verdana" pitchFamily="34" charset="0"/>
              <a:cs typeface="Verdana" pitchFamily="34" charset="0"/>
            </a:endParaRPr>
          </a:p>
        </p:txBody>
      </p:sp>
      <p:sp>
        <p:nvSpPr>
          <p:cNvPr id="14" name="Triangolo isoscele 13"/>
          <p:cNvSpPr/>
          <p:nvPr/>
        </p:nvSpPr>
        <p:spPr>
          <a:xfrm rot="6602193">
            <a:off x="5927710" y="3567632"/>
            <a:ext cx="1125021" cy="938896"/>
          </a:xfrm>
          <a:prstGeom prst="triangle">
            <a:avLst/>
          </a:prstGeom>
          <a:gradFill flip="none" rotWithShape="1">
            <a:gsLst>
              <a:gs pos="0">
                <a:schemeClr val="bg1"/>
              </a:gs>
              <a:gs pos="39000">
                <a:schemeClr val="accent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b="1" smtClean="0">
              <a:solidFill>
                <a:srgbClr val="000080"/>
              </a:solidFill>
              <a:latin typeface="Verdana" pitchFamily="34" charset="0"/>
              <a:ea typeface="Verdana" pitchFamily="34" charset="0"/>
              <a:cs typeface="Verdana" pitchFamily="34" charset="0"/>
            </a:endParaRPr>
          </a:p>
        </p:txBody>
      </p:sp>
      <p:sp>
        <p:nvSpPr>
          <p:cNvPr id="15" name="Triangolo isoscele 14"/>
          <p:cNvSpPr/>
          <p:nvPr/>
        </p:nvSpPr>
        <p:spPr>
          <a:xfrm rot="10800000">
            <a:off x="4587549" y="4431974"/>
            <a:ext cx="1224136" cy="938896"/>
          </a:xfrm>
          <a:prstGeom prst="triangle">
            <a:avLst/>
          </a:prstGeom>
          <a:gradFill flip="none" rotWithShape="1">
            <a:gsLst>
              <a:gs pos="0">
                <a:schemeClr val="bg1"/>
              </a:gs>
              <a:gs pos="39000">
                <a:schemeClr val="accent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b="1" smtClean="0">
              <a:solidFill>
                <a:srgbClr val="000080"/>
              </a:solidFill>
              <a:latin typeface="Verdana" pitchFamily="34" charset="0"/>
              <a:ea typeface="Verdana" pitchFamily="34" charset="0"/>
              <a:cs typeface="Verdana" pitchFamily="34" charset="0"/>
            </a:endParaRPr>
          </a:p>
        </p:txBody>
      </p:sp>
      <p:sp>
        <p:nvSpPr>
          <p:cNvPr id="16" name="Rettangolo arrotondato 15"/>
          <p:cNvSpPr/>
          <p:nvPr/>
        </p:nvSpPr>
        <p:spPr>
          <a:xfrm>
            <a:off x="6804248" y="4293096"/>
            <a:ext cx="2304016" cy="1224136"/>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Verdana" pitchFamily="34" charset="0"/>
                <a:ea typeface="Verdana" pitchFamily="34" charset="0"/>
                <a:cs typeface="Verdana" pitchFamily="34" charset="0"/>
              </a:rPr>
              <a:t>Single cycle </a:t>
            </a:r>
          </a:p>
          <a:p>
            <a:pPr algn="ctr"/>
            <a:r>
              <a:rPr lang="en-GB" sz="1400" dirty="0" smtClean="0">
                <a:latin typeface="Verdana" pitchFamily="34" charset="0"/>
                <a:ea typeface="Verdana" pitchFamily="34" charset="0"/>
                <a:cs typeface="Verdana" pitchFamily="34" charset="0"/>
              </a:rPr>
              <a:t>after 1 year: 13,168</a:t>
            </a:r>
          </a:p>
          <a:p>
            <a:pPr algn="ctr"/>
            <a:r>
              <a:rPr lang="en-GB" sz="1400" b="1" dirty="0" smtClean="0">
                <a:solidFill>
                  <a:srgbClr val="FFC000"/>
                </a:solidFill>
                <a:latin typeface="Verdana" pitchFamily="34" charset="0"/>
                <a:ea typeface="Verdana" pitchFamily="34" charset="0"/>
                <a:cs typeface="Verdana" pitchFamily="34" charset="0"/>
              </a:rPr>
              <a:t>after 3 years: 7,715</a:t>
            </a:r>
          </a:p>
        </p:txBody>
      </p:sp>
      <p:sp>
        <p:nvSpPr>
          <p:cNvPr id="17" name="Rettangolo arrotondato 16"/>
          <p:cNvSpPr/>
          <p:nvPr/>
        </p:nvSpPr>
        <p:spPr>
          <a:xfrm>
            <a:off x="6228184" y="764704"/>
            <a:ext cx="2592288" cy="129600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Verdana" pitchFamily="34" charset="0"/>
                <a:ea typeface="Verdana" pitchFamily="34" charset="0"/>
                <a:cs typeface="Verdana" pitchFamily="34" charset="0"/>
              </a:rPr>
              <a:t>Master’s degree</a:t>
            </a:r>
          </a:p>
          <a:p>
            <a:pPr algn="ctr"/>
            <a:r>
              <a:rPr lang="en-GB" sz="1400" dirty="0" smtClean="0">
                <a:latin typeface="Verdana" pitchFamily="34" charset="0"/>
                <a:ea typeface="Verdana" pitchFamily="34" charset="0"/>
                <a:cs typeface="Verdana" pitchFamily="34" charset="0"/>
              </a:rPr>
              <a:t>after 1 year: 48,503</a:t>
            </a:r>
          </a:p>
          <a:p>
            <a:pPr algn="ctr"/>
            <a:r>
              <a:rPr lang="en-GB" sz="1400" b="1" dirty="0" smtClean="0">
                <a:solidFill>
                  <a:srgbClr val="FFC000"/>
                </a:solidFill>
                <a:latin typeface="Verdana" pitchFamily="34" charset="0"/>
                <a:ea typeface="Verdana" pitchFamily="34" charset="0"/>
                <a:cs typeface="Verdana" pitchFamily="34" charset="0"/>
              </a:rPr>
              <a:t>after 3 years: 30,355</a:t>
            </a:r>
            <a:endParaRPr lang="en-GB" sz="1400" b="1" dirty="0">
              <a:solidFill>
                <a:srgbClr val="FFC000"/>
              </a:solidFill>
              <a:latin typeface="Verdana" pitchFamily="34" charset="0"/>
              <a:ea typeface="Verdana" pitchFamily="34" charset="0"/>
              <a:cs typeface="Verdana" pitchFamily="34" charset="0"/>
            </a:endParaRPr>
          </a:p>
        </p:txBody>
      </p:sp>
      <p:sp>
        <p:nvSpPr>
          <p:cNvPr id="18" name="Rettangolo arrotondato 17"/>
          <p:cNvSpPr/>
          <p:nvPr/>
        </p:nvSpPr>
        <p:spPr>
          <a:xfrm>
            <a:off x="3923928" y="5445224"/>
            <a:ext cx="2520280" cy="1296144"/>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Verdana" pitchFamily="34" charset="0"/>
                <a:ea typeface="Verdana" pitchFamily="34" charset="0"/>
                <a:cs typeface="Verdana" pitchFamily="34" charset="0"/>
              </a:rPr>
              <a:t>Not reformed course (Sciences of Primary education)</a:t>
            </a:r>
          </a:p>
          <a:p>
            <a:pPr algn="ctr"/>
            <a:r>
              <a:rPr lang="en-GB" sz="1400" dirty="0" smtClean="0">
                <a:latin typeface="Verdana" pitchFamily="34" charset="0"/>
                <a:ea typeface="Verdana" pitchFamily="34" charset="0"/>
                <a:cs typeface="Verdana" pitchFamily="34" charset="0"/>
              </a:rPr>
              <a:t>after 1 year: 3,214</a:t>
            </a:r>
            <a:endParaRPr lang="en-GB" sz="1400" dirty="0">
              <a:latin typeface="Verdana" pitchFamily="34" charset="0"/>
              <a:ea typeface="Verdana" pitchFamily="34" charset="0"/>
              <a:cs typeface="Verdana" pitchFamily="34" charset="0"/>
            </a:endParaRPr>
          </a:p>
        </p:txBody>
      </p:sp>
      <p:sp>
        <p:nvSpPr>
          <p:cNvPr id="19" name="Rettangolo arrotondato 18"/>
          <p:cNvSpPr/>
          <p:nvPr/>
        </p:nvSpPr>
        <p:spPr>
          <a:xfrm>
            <a:off x="1547664" y="764704"/>
            <a:ext cx="2592288" cy="129600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Verdana" pitchFamily="34" charset="0"/>
                <a:ea typeface="Verdana" pitchFamily="34" charset="0"/>
                <a:cs typeface="Verdana" pitchFamily="34" charset="0"/>
              </a:rPr>
              <a:t>Bachelor’s degree</a:t>
            </a:r>
          </a:p>
          <a:p>
            <a:pPr algn="ctr"/>
            <a:r>
              <a:rPr lang="en-GB" sz="1400" dirty="0" smtClean="0">
                <a:latin typeface="Verdana" pitchFamily="34" charset="0"/>
                <a:ea typeface="Verdana" pitchFamily="34" charset="0"/>
                <a:cs typeface="Verdana" pitchFamily="34" charset="0"/>
              </a:rPr>
              <a:t>after 1 year: 113,263</a:t>
            </a:r>
            <a:br>
              <a:rPr lang="en-GB" sz="1400" dirty="0" smtClean="0">
                <a:latin typeface="Verdana" pitchFamily="34" charset="0"/>
                <a:ea typeface="Verdana" pitchFamily="34" charset="0"/>
                <a:cs typeface="Verdana" pitchFamily="34" charset="0"/>
              </a:rPr>
            </a:br>
            <a:r>
              <a:rPr lang="en-GB" sz="1400" dirty="0" smtClean="0">
                <a:latin typeface="Verdana" pitchFamily="34" charset="0"/>
                <a:ea typeface="Verdana" pitchFamily="34" charset="0"/>
                <a:cs typeface="Verdana" pitchFamily="34" charset="0"/>
              </a:rPr>
              <a:t>after 3 years: 91,989</a:t>
            </a:r>
          </a:p>
          <a:p>
            <a:pPr algn="ctr"/>
            <a:r>
              <a:rPr lang="en-GB" sz="1400" b="1" dirty="0" smtClean="0">
                <a:solidFill>
                  <a:srgbClr val="FFC000"/>
                </a:solidFill>
                <a:latin typeface="Verdana" pitchFamily="34" charset="0"/>
                <a:ea typeface="Verdana" pitchFamily="34" charset="0"/>
                <a:cs typeface="Verdana" pitchFamily="34" charset="0"/>
              </a:rPr>
              <a:t>after  5 years: 61,145</a:t>
            </a:r>
            <a:endParaRPr lang="en-GB" sz="1400" b="1" dirty="0">
              <a:solidFill>
                <a:srgbClr val="FFC000"/>
              </a:solidFill>
              <a:latin typeface="Verdana" pitchFamily="34" charset="0"/>
              <a:ea typeface="Verdana" pitchFamily="34" charset="0"/>
              <a:cs typeface="Verdana" pitchFamily="34" charset="0"/>
            </a:endParaRPr>
          </a:p>
        </p:txBody>
      </p:sp>
      <p:sp>
        <p:nvSpPr>
          <p:cNvPr id="20" name="Rettangolo arrotondato 19"/>
          <p:cNvSpPr/>
          <p:nvPr/>
        </p:nvSpPr>
        <p:spPr>
          <a:xfrm>
            <a:off x="1475904" y="4293096"/>
            <a:ext cx="2232000" cy="1224136"/>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Verdana" pitchFamily="34" charset="0"/>
                <a:ea typeface="Verdana" pitchFamily="34" charset="0"/>
                <a:cs typeface="Verdana" pitchFamily="34" charset="0"/>
              </a:rPr>
              <a:t>Pre-reform</a:t>
            </a:r>
          </a:p>
          <a:p>
            <a:pPr algn="ctr"/>
            <a:r>
              <a:rPr lang="en-GB" sz="1400" dirty="0" smtClean="0">
                <a:latin typeface="Verdana" pitchFamily="34" charset="0"/>
                <a:ea typeface="Verdana" pitchFamily="34" charset="0"/>
                <a:cs typeface="Verdana" pitchFamily="34" charset="0"/>
              </a:rPr>
              <a:t>after 5 years: 28,976</a:t>
            </a:r>
            <a:endParaRPr lang="en-GB" sz="1400" dirty="0">
              <a:latin typeface="Verdana" pitchFamily="34" charset="0"/>
              <a:ea typeface="Verdana" pitchFamily="34" charset="0"/>
              <a:cs typeface="Verdana" pitchFamily="34" charset="0"/>
            </a:endParaRPr>
          </a:p>
        </p:txBody>
      </p:sp>
      <p:grpSp>
        <p:nvGrpSpPr>
          <p:cNvPr id="5" name="Gruppo 23"/>
          <p:cNvGrpSpPr/>
          <p:nvPr/>
        </p:nvGrpSpPr>
        <p:grpSpPr>
          <a:xfrm>
            <a:off x="3995936" y="2666612"/>
            <a:ext cx="2448272" cy="1728192"/>
            <a:chOff x="3995936" y="2666612"/>
            <a:chExt cx="2448272" cy="1728192"/>
          </a:xfrm>
        </p:grpSpPr>
        <p:sp>
          <p:nvSpPr>
            <p:cNvPr id="10" name="Pentagono regolare 9"/>
            <p:cNvSpPr/>
            <p:nvPr/>
          </p:nvSpPr>
          <p:spPr>
            <a:xfrm>
              <a:off x="4190338" y="2666612"/>
              <a:ext cx="2016224" cy="1728192"/>
            </a:xfrm>
            <a:prstGeom prst="pentagon">
              <a:avLst/>
            </a:prstGeom>
            <a:gradFill flip="none" rotWithShape="1">
              <a:gsLst>
                <a:gs pos="0">
                  <a:schemeClr val="accent1"/>
                </a:gs>
                <a:gs pos="88000">
                  <a:schemeClr val="bg1"/>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500" b="1">
                <a:solidFill>
                  <a:srgbClr val="000080"/>
                </a:solidFill>
                <a:latin typeface="Verdana" pitchFamily="34" charset="0"/>
                <a:ea typeface="Verdana" pitchFamily="34" charset="0"/>
                <a:cs typeface="Verdana" pitchFamily="34" charset="0"/>
              </a:endParaRPr>
            </a:p>
          </p:txBody>
        </p:sp>
        <p:sp>
          <p:nvSpPr>
            <p:cNvPr id="23" name="CasellaDiTesto 22"/>
            <p:cNvSpPr txBox="1"/>
            <p:nvPr/>
          </p:nvSpPr>
          <p:spPr>
            <a:xfrm>
              <a:off x="3995936" y="3093674"/>
              <a:ext cx="2448272" cy="1077218"/>
            </a:xfrm>
            <a:prstGeom prst="rect">
              <a:avLst/>
            </a:prstGeom>
            <a:noFill/>
          </p:spPr>
          <p:txBody>
            <a:bodyPr wrap="square" rtlCol="0">
              <a:spAutoFit/>
            </a:bodyPr>
            <a:lstStyle/>
            <a:p>
              <a:pPr algn="ctr"/>
              <a:r>
                <a:rPr lang="en-GB" sz="1600" b="1" dirty="0" smtClean="0">
                  <a:solidFill>
                    <a:srgbClr val="000080"/>
                  </a:solidFill>
                  <a:latin typeface="Verdana" pitchFamily="34" charset="0"/>
                  <a:ea typeface="Verdana" pitchFamily="34" charset="0"/>
                  <a:cs typeface="Verdana" pitchFamily="34" charset="0"/>
                </a:rPr>
                <a:t>GRADUATES: </a:t>
              </a:r>
              <a:br>
                <a:rPr lang="en-GB" sz="1600" b="1" dirty="0" smtClean="0">
                  <a:solidFill>
                    <a:srgbClr val="000080"/>
                  </a:solidFill>
                  <a:latin typeface="Verdana" pitchFamily="34" charset="0"/>
                  <a:ea typeface="Verdana" pitchFamily="34" charset="0"/>
                  <a:cs typeface="Verdana" pitchFamily="34" charset="0"/>
                </a:rPr>
              </a:br>
              <a:r>
                <a:rPr lang="en-GB" sz="1600" b="1" dirty="0" smtClean="0">
                  <a:solidFill>
                    <a:srgbClr val="000080"/>
                  </a:solidFill>
                  <a:latin typeface="Verdana" pitchFamily="34" charset="0"/>
                  <a:ea typeface="Verdana" pitchFamily="34" charset="0"/>
                  <a:cs typeface="Verdana" pitchFamily="34" charset="0"/>
                </a:rPr>
                <a:t>400,000</a:t>
              </a:r>
            </a:p>
            <a:p>
              <a:pPr algn="ctr"/>
              <a:r>
                <a:rPr lang="en-GB" sz="1600" b="1" dirty="0" smtClean="0">
                  <a:solidFill>
                    <a:srgbClr val="000080"/>
                  </a:solidFill>
                  <a:latin typeface="Verdana" pitchFamily="34" charset="0"/>
                  <a:ea typeface="Verdana" pitchFamily="34" charset="0"/>
                  <a:cs typeface="Verdana" pitchFamily="34" charset="0"/>
                </a:rPr>
                <a:t>2009-’07-’05</a:t>
              </a:r>
            </a:p>
            <a:p>
              <a:pPr algn="ctr"/>
              <a:r>
                <a:rPr lang="en-GB" sz="1400" b="1" dirty="0" smtClean="0">
                  <a:solidFill>
                    <a:srgbClr val="000080"/>
                  </a:solidFill>
                  <a:latin typeface="Verdana" pitchFamily="34" charset="0"/>
                  <a:ea typeface="Verdana" pitchFamily="34" charset="0"/>
                  <a:cs typeface="Verdana" pitchFamily="34" charset="0"/>
                </a:rPr>
                <a:t>54 universities </a:t>
              </a:r>
              <a:endParaRPr lang="en-GB" sz="1400" b="1" dirty="0">
                <a:solidFill>
                  <a:srgbClr val="000080"/>
                </a:solidFill>
                <a:latin typeface="Verdana" pitchFamily="34" charset="0"/>
                <a:ea typeface="Verdana" pitchFamily="34" charset="0"/>
                <a:cs typeface="Verdana" pitchFamily="34" charset="0"/>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ssolv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down)">
                                      <p:cBhvr>
                                        <p:cTn id="12" dur="500"/>
                                        <p:tgtEl>
                                          <p:spTgt spid="12"/>
                                        </p:tgtEl>
                                      </p:cBhvr>
                                    </p:animEffect>
                                  </p:childTnLst>
                                </p:cTn>
                              </p:par>
                            </p:childTnLst>
                          </p:cTn>
                        </p:par>
                        <p:par>
                          <p:cTn id="13" fill="hold">
                            <p:stCondLst>
                              <p:cond delay="500"/>
                            </p:stCondLst>
                            <p:childTnLst>
                              <p:par>
                                <p:cTn id="14" presetID="9" presetClass="entr" presetSubtype="0" fill="hold" grpId="0" nodeType="after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dissolve">
                                      <p:cBhvr>
                                        <p:cTn id="16" dur="500"/>
                                        <p:tgtEl>
                                          <p:spTgt spid="19"/>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grpId="0" nodeType="click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wipe(down)">
                                      <p:cBhvr>
                                        <p:cTn id="21" dur="500"/>
                                        <p:tgtEl>
                                          <p:spTgt spid="11"/>
                                        </p:tgtEl>
                                      </p:cBhvr>
                                    </p:animEffect>
                                  </p:childTnLst>
                                </p:cTn>
                              </p:par>
                            </p:childTnLst>
                          </p:cTn>
                        </p:par>
                        <p:par>
                          <p:cTn id="22" fill="hold">
                            <p:stCondLst>
                              <p:cond delay="500"/>
                            </p:stCondLst>
                            <p:childTnLst>
                              <p:par>
                                <p:cTn id="23" presetID="9" presetClass="entr" presetSubtype="0" fill="hold" grpId="0" nodeType="after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dissolve">
                                      <p:cBhvr>
                                        <p:cTn id="25" dur="500"/>
                                        <p:tgtEl>
                                          <p:spTgt spid="17"/>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grpId="0" nodeType="clickEffect">
                                  <p:stCondLst>
                                    <p:cond delay="0"/>
                                  </p:stCondLst>
                                  <p:childTnLst>
                                    <p:set>
                                      <p:cBhvr>
                                        <p:cTn id="29" dur="1" fill="hold">
                                          <p:stCondLst>
                                            <p:cond delay="0"/>
                                          </p:stCondLst>
                                        </p:cTn>
                                        <p:tgtEl>
                                          <p:spTgt spid="14"/>
                                        </p:tgtEl>
                                        <p:attrNameLst>
                                          <p:attrName>style.visibility</p:attrName>
                                        </p:attrNameLst>
                                      </p:cBhvr>
                                      <p:to>
                                        <p:strVal val="visible"/>
                                      </p:to>
                                    </p:set>
                                    <p:animEffect transition="in" filter="wipe(left)">
                                      <p:cBhvr>
                                        <p:cTn id="30" dur="500"/>
                                        <p:tgtEl>
                                          <p:spTgt spid="14"/>
                                        </p:tgtEl>
                                      </p:cBhvr>
                                    </p:animEffect>
                                  </p:childTnLst>
                                </p:cTn>
                              </p:par>
                            </p:childTnLst>
                          </p:cTn>
                        </p:par>
                        <p:par>
                          <p:cTn id="31" fill="hold">
                            <p:stCondLst>
                              <p:cond delay="500"/>
                            </p:stCondLst>
                            <p:childTnLst>
                              <p:par>
                                <p:cTn id="32" presetID="9" presetClass="entr" presetSubtype="0" fill="hold" grpId="0" nodeType="afterEffect">
                                  <p:stCondLst>
                                    <p:cond delay="0"/>
                                  </p:stCondLst>
                                  <p:childTnLst>
                                    <p:set>
                                      <p:cBhvr>
                                        <p:cTn id="33" dur="1" fill="hold">
                                          <p:stCondLst>
                                            <p:cond delay="0"/>
                                          </p:stCondLst>
                                        </p:cTn>
                                        <p:tgtEl>
                                          <p:spTgt spid="16"/>
                                        </p:tgtEl>
                                        <p:attrNameLst>
                                          <p:attrName>style.visibility</p:attrName>
                                        </p:attrNameLst>
                                      </p:cBhvr>
                                      <p:to>
                                        <p:strVal val="visible"/>
                                      </p:to>
                                    </p:set>
                                    <p:animEffect transition="in" filter="dissolve">
                                      <p:cBhvr>
                                        <p:cTn id="34" dur="500"/>
                                        <p:tgtEl>
                                          <p:spTgt spid="16"/>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1" fill="hold" grpId="0" nodeType="click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wipe(up)">
                                      <p:cBhvr>
                                        <p:cTn id="39" dur="500"/>
                                        <p:tgtEl>
                                          <p:spTgt spid="15"/>
                                        </p:tgtEl>
                                      </p:cBhvr>
                                    </p:animEffect>
                                  </p:childTnLst>
                                </p:cTn>
                              </p:par>
                            </p:childTnLst>
                          </p:cTn>
                        </p:par>
                        <p:par>
                          <p:cTn id="40" fill="hold">
                            <p:stCondLst>
                              <p:cond delay="500"/>
                            </p:stCondLst>
                            <p:childTnLst>
                              <p:par>
                                <p:cTn id="41" presetID="9" presetClass="entr" presetSubtype="0" fill="hold" grpId="0" nodeType="afterEffect">
                                  <p:stCondLst>
                                    <p:cond delay="0"/>
                                  </p:stCondLst>
                                  <p:childTnLst>
                                    <p:set>
                                      <p:cBhvr>
                                        <p:cTn id="42" dur="1" fill="hold">
                                          <p:stCondLst>
                                            <p:cond delay="0"/>
                                          </p:stCondLst>
                                        </p:cTn>
                                        <p:tgtEl>
                                          <p:spTgt spid="18"/>
                                        </p:tgtEl>
                                        <p:attrNameLst>
                                          <p:attrName>style.visibility</p:attrName>
                                        </p:attrNameLst>
                                      </p:cBhvr>
                                      <p:to>
                                        <p:strVal val="visible"/>
                                      </p:to>
                                    </p:set>
                                    <p:animEffect transition="in" filter="dissolve">
                                      <p:cBhvr>
                                        <p:cTn id="43" dur="500"/>
                                        <p:tgtEl>
                                          <p:spTgt spid="18"/>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2" fill="hold" grpId="0" nodeType="clickEffect">
                                  <p:stCondLst>
                                    <p:cond delay="0"/>
                                  </p:stCondLst>
                                  <p:childTnLst>
                                    <p:set>
                                      <p:cBhvr>
                                        <p:cTn id="47" dur="1" fill="hold">
                                          <p:stCondLst>
                                            <p:cond delay="0"/>
                                          </p:stCondLst>
                                        </p:cTn>
                                        <p:tgtEl>
                                          <p:spTgt spid="13"/>
                                        </p:tgtEl>
                                        <p:attrNameLst>
                                          <p:attrName>style.visibility</p:attrName>
                                        </p:attrNameLst>
                                      </p:cBhvr>
                                      <p:to>
                                        <p:strVal val="visible"/>
                                      </p:to>
                                    </p:set>
                                    <p:animEffect transition="in" filter="wipe(right)">
                                      <p:cBhvr>
                                        <p:cTn id="48" dur="500"/>
                                        <p:tgtEl>
                                          <p:spTgt spid="13"/>
                                        </p:tgtEl>
                                      </p:cBhvr>
                                    </p:animEffect>
                                  </p:childTnLst>
                                </p:cTn>
                              </p:par>
                            </p:childTnLst>
                          </p:cTn>
                        </p:par>
                        <p:par>
                          <p:cTn id="49" fill="hold">
                            <p:stCondLst>
                              <p:cond delay="500"/>
                            </p:stCondLst>
                            <p:childTnLst>
                              <p:par>
                                <p:cTn id="50" presetID="9" presetClass="entr" presetSubtype="0" fill="hold" grpId="0" nodeType="afterEffect">
                                  <p:stCondLst>
                                    <p:cond delay="0"/>
                                  </p:stCondLst>
                                  <p:childTnLst>
                                    <p:set>
                                      <p:cBhvr>
                                        <p:cTn id="51" dur="1" fill="hold">
                                          <p:stCondLst>
                                            <p:cond delay="0"/>
                                          </p:stCondLst>
                                        </p:cTn>
                                        <p:tgtEl>
                                          <p:spTgt spid="20"/>
                                        </p:tgtEl>
                                        <p:attrNameLst>
                                          <p:attrName>style.visibility</p:attrName>
                                        </p:attrNameLst>
                                      </p:cBhvr>
                                      <p:to>
                                        <p:strVal val="visible"/>
                                      </p:to>
                                    </p:set>
                                    <p:animEffect transition="in" filter="dissolve">
                                      <p:cBhvr>
                                        <p:cTn id="52"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noAutofit/>
          </a:bodyPr>
          <a:lstStyle/>
          <a:p>
            <a:r>
              <a:rPr lang="en-GB" dirty="0" smtClean="0"/>
              <a:t>13</a:t>
            </a:r>
            <a:r>
              <a:rPr lang="en-GB" baseline="30000" dirty="0" smtClean="0"/>
              <a:t>th</a:t>
            </a:r>
            <a:r>
              <a:rPr lang="en-GB" dirty="0" smtClean="0"/>
              <a:t> Survey on Italian graduates’ employment condition </a:t>
            </a:r>
            <a:endParaRPr lang="en-GB" dirty="0"/>
          </a:p>
        </p:txBody>
      </p:sp>
      <p:sp>
        <p:nvSpPr>
          <p:cNvPr id="3" name="Segnaposto testo 2"/>
          <p:cNvSpPr>
            <a:spLocks noGrp="1"/>
          </p:cNvSpPr>
          <p:nvPr>
            <p:ph type="body" sz="quarter" idx="11"/>
          </p:nvPr>
        </p:nvSpPr>
        <p:spPr>
          <a:xfrm>
            <a:off x="-1" y="2132856"/>
            <a:ext cx="1404000" cy="1944216"/>
          </a:xfrm>
        </p:spPr>
        <p:txBody>
          <a:bodyPr/>
          <a:lstStyle/>
          <a:p>
            <a:r>
              <a:rPr lang="en-GB" smtClean="0"/>
              <a:t>s</a:t>
            </a:r>
            <a:r>
              <a:rPr lang="en-GB" sz="1100" smtClean="0"/>
              <a:t>urvey method: CAWI+CATI</a:t>
            </a:r>
          </a:p>
          <a:p>
            <a:r>
              <a:rPr lang="en-GB" sz="1100" smtClean="0"/>
              <a:t>(only CAWI method for bachelor’s degree 3 and 5 years after graduation;</a:t>
            </a:r>
          </a:p>
          <a:p>
            <a:r>
              <a:rPr lang="en-GB" sz="1100" smtClean="0"/>
              <a:t>pre-reform:</a:t>
            </a:r>
            <a:br>
              <a:rPr lang="en-GB" sz="1100" smtClean="0"/>
            </a:br>
            <a:r>
              <a:rPr lang="en-GB" sz="1100" smtClean="0"/>
              <a:t>only CATI method)</a:t>
            </a:r>
          </a:p>
          <a:p>
            <a:endParaRPr lang="en-GB" sz="1100" smtClean="0"/>
          </a:p>
          <a:p>
            <a:r>
              <a:rPr lang="en-GB" sz="1100" smtClean="0"/>
              <a:t>in orange: surveys done </a:t>
            </a:r>
            <a:br>
              <a:rPr lang="en-GB" sz="1100" smtClean="0"/>
            </a:br>
            <a:r>
              <a:rPr lang="en-GB" sz="1100" smtClean="0"/>
              <a:t>for the first time</a:t>
            </a:r>
          </a:p>
          <a:p>
            <a:endParaRPr lang="en-GB" sz="1100" smtClean="0"/>
          </a:p>
        </p:txBody>
      </p:sp>
      <p:sp>
        <p:nvSpPr>
          <p:cNvPr id="11" name="Triangolo isoscele 10"/>
          <p:cNvSpPr/>
          <p:nvPr/>
        </p:nvSpPr>
        <p:spPr>
          <a:xfrm rot="1976307">
            <a:off x="5379801" y="2098254"/>
            <a:ext cx="1205867" cy="938896"/>
          </a:xfrm>
          <a:prstGeom prst="triangle">
            <a:avLst/>
          </a:prstGeom>
          <a:gradFill flip="none" rotWithShape="1">
            <a:gsLst>
              <a:gs pos="0">
                <a:schemeClr val="bg1"/>
              </a:gs>
              <a:gs pos="39000">
                <a:schemeClr val="accent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b="1" smtClean="0">
              <a:solidFill>
                <a:srgbClr val="000080"/>
              </a:solidFill>
              <a:latin typeface="Verdana" pitchFamily="34" charset="0"/>
              <a:ea typeface="Verdana" pitchFamily="34" charset="0"/>
              <a:cs typeface="Verdana" pitchFamily="34" charset="0"/>
            </a:endParaRPr>
          </a:p>
        </p:txBody>
      </p:sp>
      <p:sp>
        <p:nvSpPr>
          <p:cNvPr id="12" name="Triangolo isoscele 11"/>
          <p:cNvSpPr/>
          <p:nvPr/>
        </p:nvSpPr>
        <p:spPr>
          <a:xfrm rot="19616137">
            <a:off x="3811799" y="2097750"/>
            <a:ext cx="1205867" cy="938896"/>
          </a:xfrm>
          <a:prstGeom prst="triangle">
            <a:avLst/>
          </a:prstGeom>
          <a:gradFill flip="none" rotWithShape="1">
            <a:gsLst>
              <a:gs pos="0">
                <a:schemeClr val="bg1"/>
              </a:gs>
              <a:gs pos="39000">
                <a:schemeClr val="accent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b="1" smtClean="0">
              <a:solidFill>
                <a:srgbClr val="000080"/>
              </a:solidFill>
              <a:latin typeface="Verdana" pitchFamily="34" charset="0"/>
              <a:ea typeface="Verdana" pitchFamily="34" charset="0"/>
              <a:cs typeface="Verdana" pitchFamily="34" charset="0"/>
            </a:endParaRPr>
          </a:p>
        </p:txBody>
      </p:sp>
      <p:sp>
        <p:nvSpPr>
          <p:cNvPr id="13" name="Triangolo isoscele 12"/>
          <p:cNvSpPr/>
          <p:nvPr/>
        </p:nvSpPr>
        <p:spPr>
          <a:xfrm rot="15002550">
            <a:off x="3346600" y="3570414"/>
            <a:ext cx="1125021" cy="938896"/>
          </a:xfrm>
          <a:prstGeom prst="triangle">
            <a:avLst/>
          </a:prstGeom>
          <a:gradFill flip="none" rotWithShape="1">
            <a:gsLst>
              <a:gs pos="0">
                <a:schemeClr val="bg1"/>
              </a:gs>
              <a:gs pos="39000">
                <a:schemeClr val="accent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b="1" smtClean="0">
              <a:solidFill>
                <a:srgbClr val="000080"/>
              </a:solidFill>
              <a:latin typeface="Verdana" pitchFamily="34" charset="0"/>
              <a:ea typeface="Verdana" pitchFamily="34" charset="0"/>
              <a:cs typeface="Verdana" pitchFamily="34" charset="0"/>
            </a:endParaRPr>
          </a:p>
        </p:txBody>
      </p:sp>
      <p:sp>
        <p:nvSpPr>
          <p:cNvPr id="14" name="Triangolo isoscele 13"/>
          <p:cNvSpPr/>
          <p:nvPr/>
        </p:nvSpPr>
        <p:spPr>
          <a:xfrm rot="6602193">
            <a:off x="5927710" y="3567632"/>
            <a:ext cx="1125021" cy="938896"/>
          </a:xfrm>
          <a:prstGeom prst="triangle">
            <a:avLst/>
          </a:prstGeom>
          <a:gradFill flip="none" rotWithShape="1">
            <a:gsLst>
              <a:gs pos="0">
                <a:schemeClr val="bg1"/>
              </a:gs>
              <a:gs pos="39000">
                <a:schemeClr val="accent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b="1" smtClean="0">
              <a:solidFill>
                <a:srgbClr val="000080"/>
              </a:solidFill>
              <a:latin typeface="Verdana" pitchFamily="34" charset="0"/>
              <a:ea typeface="Verdana" pitchFamily="34" charset="0"/>
              <a:cs typeface="Verdana" pitchFamily="34" charset="0"/>
            </a:endParaRPr>
          </a:p>
        </p:txBody>
      </p:sp>
      <p:sp>
        <p:nvSpPr>
          <p:cNvPr id="15" name="Triangolo isoscele 14"/>
          <p:cNvSpPr/>
          <p:nvPr/>
        </p:nvSpPr>
        <p:spPr>
          <a:xfrm rot="10800000">
            <a:off x="4587549" y="4431974"/>
            <a:ext cx="1224136" cy="938896"/>
          </a:xfrm>
          <a:prstGeom prst="triangle">
            <a:avLst/>
          </a:prstGeom>
          <a:gradFill flip="none" rotWithShape="1">
            <a:gsLst>
              <a:gs pos="0">
                <a:schemeClr val="bg1"/>
              </a:gs>
              <a:gs pos="39000">
                <a:schemeClr val="accent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b="1" smtClean="0">
              <a:solidFill>
                <a:srgbClr val="000080"/>
              </a:solidFill>
              <a:latin typeface="Verdana" pitchFamily="34" charset="0"/>
              <a:ea typeface="Verdana" pitchFamily="34" charset="0"/>
              <a:cs typeface="Verdana" pitchFamily="34" charset="0"/>
            </a:endParaRPr>
          </a:p>
        </p:txBody>
      </p:sp>
      <p:sp>
        <p:nvSpPr>
          <p:cNvPr id="16" name="Rettangolo arrotondato 15"/>
          <p:cNvSpPr/>
          <p:nvPr/>
        </p:nvSpPr>
        <p:spPr>
          <a:xfrm>
            <a:off x="6804248" y="4293232"/>
            <a:ext cx="2304000" cy="122400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Verdana" pitchFamily="34" charset="0"/>
                <a:ea typeface="Verdana" pitchFamily="34" charset="0"/>
                <a:cs typeface="Verdana" pitchFamily="34" charset="0"/>
              </a:rPr>
              <a:t>Single cycle </a:t>
            </a:r>
          </a:p>
          <a:p>
            <a:pPr algn="ctr"/>
            <a:r>
              <a:rPr lang="en-GB" sz="1400" dirty="0" smtClean="0">
                <a:latin typeface="Verdana" pitchFamily="34" charset="0"/>
                <a:ea typeface="Verdana" pitchFamily="34" charset="0"/>
                <a:cs typeface="Verdana" pitchFamily="34" charset="0"/>
              </a:rPr>
              <a:t>after 1 year: 13,168</a:t>
            </a:r>
          </a:p>
          <a:p>
            <a:pPr algn="ctr"/>
            <a:r>
              <a:rPr lang="en-GB" sz="1400" b="1" dirty="0" smtClean="0">
                <a:solidFill>
                  <a:srgbClr val="FFC000"/>
                </a:solidFill>
                <a:latin typeface="Verdana" pitchFamily="34" charset="0"/>
                <a:ea typeface="Verdana" pitchFamily="34" charset="0"/>
                <a:cs typeface="Verdana" pitchFamily="34" charset="0"/>
              </a:rPr>
              <a:t>after 3 years: 7,715</a:t>
            </a:r>
          </a:p>
        </p:txBody>
      </p:sp>
      <p:sp>
        <p:nvSpPr>
          <p:cNvPr id="17" name="Rettangolo arrotondato 16"/>
          <p:cNvSpPr/>
          <p:nvPr/>
        </p:nvSpPr>
        <p:spPr>
          <a:xfrm>
            <a:off x="6228184" y="764704"/>
            <a:ext cx="2592000" cy="1296144"/>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Verdana" pitchFamily="34" charset="0"/>
                <a:ea typeface="Verdana" pitchFamily="34" charset="0"/>
                <a:cs typeface="Verdana" pitchFamily="34" charset="0"/>
              </a:rPr>
              <a:t>Master’s degree</a:t>
            </a:r>
          </a:p>
          <a:p>
            <a:pPr algn="ctr"/>
            <a:r>
              <a:rPr lang="en-GB" sz="1400" dirty="0" smtClean="0">
                <a:latin typeface="Verdana" pitchFamily="34" charset="0"/>
                <a:ea typeface="Verdana" pitchFamily="34" charset="0"/>
                <a:cs typeface="Verdana" pitchFamily="34" charset="0"/>
              </a:rPr>
              <a:t>after 1 year: 48,503</a:t>
            </a:r>
          </a:p>
          <a:p>
            <a:pPr algn="ctr"/>
            <a:r>
              <a:rPr lang="en-GB" sz="1400" b="1" dirty="0" smtClean="0">
                <a:solidFill>
                  <a:srgbClr val="FFC000"/>
                </a:solidFill>
                <a:latin typeface="Verdana" pitchFamily="34" charset="0"/>
                <a:ea typeface="Verdana" pitchFamily="34" charset="0"/>
                <a:cs typeface="Verdana" pitchFamily="34" charset="0"/>
              </a:rPr>
              <a:t>after 3 years: 30,355</a:t>
            </a:r>
            <a:endParaRPr lang="en-GB" sz="1400" b="1" dirty="0">
              <a:solidFill>
                <a:srgbClr val="FFC000"/>
              </a:solidFill>
              <a:latin typeface="Verdana" pitchFamily="34" charset="0"/>
              <a:ea typeface="Verdana" pitchFamily="34" charset="0"/>
              <a:cs typeface="Verdana" pitchFamily="34" charset="0"/>
            </a:endParaRPr>
          </a:p>
        </p:txBody>
      </p:sp>
      <p:sp>
        <p:nvSpPr>
          <p:cNvPr id="18" name="Rettangolo arrotondato 17"/>
          <p:cNvSpPr/>
          <p:nvPr/>
        </p:nvSpPr>
        <p:spPr>
          <a:xfrm>
            <a:off x="3924000" y="5445224"/>
            <a:ext cx="2520280" cy="1296144"/>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Verdana" pitchFamily="34" charset="0"/>
                <a:ea typeface="Verdana" pitchFamily="34" charset="0"/>
                <a:cs typeface="Verdana" pitchFamily="34" charset="0"/>
              </a:rPr>
              <a:t>Not reformed course (Sciences of Primary education)</a:t>
            </a:r>
          </a:p>
          <a:p>
            <a:pPr algn="ctr"/>
            <a:r>
              <a:rPr lang="en-GB" sz="1400" dirty="0" smtClean="0">
                <a:latin typeface="Verdana" pitchFamily="34" charset="0"/>
                <a:ea typeface="Verdana" pitchFamily="34" charset="0"/>
                <a:cs typeface="Verdana" pitchFamily="34" charset="0"/>
              </a:rPr>
              <a:t>after 1 year: 3,214</a:t>
            </a:r>
            <a:endParaRPr lang="en-GB" sz="1400" dirty="0">
              <a:latin typeface="Verdana" pitchFamily="34" charset="0"/>
              <a:ea typeface="Verdana" pitchFamily="34" charset="0"/>
              <a:cs typeface="Verdana" pitchFamily="34" charset="0"/>
            </a:endParaRPr>
          </a:p>
        </p:txBody>
      </p:sp>
      <p:sp>
        <p:nvSpPr>
          <p:cNvPr id="19" name="Rettangolo arrotondato 18"/>
          <p:cNvSpPr/>
          <p:nvPr/>
        </p:nvSpPr>
        <p:spPr>
          <a:xfrm>
            <a:off x="1547664" y="764704"/>
            <a:ext cx="2592288" cy="1296144"/>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Verdana" pitchFamily="34" charset="0"/>
                <a:ea typeface="Verdana" pitchFamily="34" charset="0"/>
                <a:cs typeface="Verdana" pitchFamily="34" charset="0"/>
              </a:rPr>
              <a:t>Bachelor’s degree</a:t>
            </a:r>
          </a:p>
          <a:p>
            <a:pPr algn="ctr"/>
            <a:r>
              <a:rPr lang="en-GB" sz="1400" dirty="0" smtClean="0">
                <a:latin typeface="Verdana" pitchFamily="34" charset="0"/>
                <a:ea typeface="Verdana" pitchFamily="34" charset="0"/>
                <a:cs typeface="Verdana" pitchFamily="34" charset="0"/>
              </a:rPr>
              <a:t>after 1 year: 113,263</a:t>
            </a:r>
            <a:br>
              <a:rPr lang="en-GB" sz="1400" dirty="0" smtClean="0">
                <a:latin typeface="Verdana" pitchFamily="34" charset="0"/>
                <a:ea typeface="Verdana" pitchFamily="34" charset="0"/>
                <a:cs typeface="Verdana" pitchFamily="34" charset="0"/>
              </a:rPr>
            </a:br>
            <a:r>
              <a:rPr lang="en-GB" sz="1400" dirty="0" smtClean="0">
                <a:latin typeface="Verdana" pitchFamily="34" charset="0"/>
                <a:ea typeface="Verdana" pitchFamily="34" charset="0"/>
                <a:cs typeface="Verdana" pitchFamily="34" charset="0"/>
              </a:rPr>
              <a:t>after 3 years: 91,989</a:t>
            </a:r>
          </a:p>
          <a:p>
            <a:pPr algn="ctr"/>
            <a:r>
              <a:rPr lang="en-GB" sz="1400" b="1" dirty="0" smtClean="0">
                <a:solidFill>
                  <a:srgbClr val="FFC000"/>
                </a:solidFill>
                <a:latin typeface="Verdana" pitchFamily="34" charset="0"/>
                <a:ea typeface="Verdana" pitchFamily="34" charset="0"/>
                <a:cs typeface="Verdana" pitchFamily="34" charset="0"/>
              </a:rPr>
              <a:t>after  5 years: 61,145</a:t>
            </a:r>
            <a:endParaRPr lang="en-GB" sz="1400" b="1" dirty="0">
              <a:solidFill>
                <a:srgbClr val="FFC000"/>
              </a:solidFill>
              <a:latin typeface="Verdana" pitchFamily="34" charset="0"/>
              <a:ea typeface="Verdana" pitchFamily="34" charset="0"/>
              <a:cs typeface="Verdana" pitchFamily="34" charset="0"/>
            </a:endParaRPr>
          </a:p>
        </p:txBody>
      </p:sp>
      <p:sp>
        <p:nvSpPr>
          <p:cNvPr id="20" name="Rettangolo arrotondato 19"/>
          <p:cNvSpPr/>
          <p:nvPr/>
        </p:nvSpPr>
        <p:spPr>
          <a:xfrm>
            <a:off x="1475656" y="4293232"/>
            <a:ext cx="2232000" cy="122400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Verdana" pitchFamily="34" charset="0"/>
                <a:ea typeface="Verdana" pitchFamily="34" charset="0"/>
                <a:cs typeface="Verdana" pitchFamily="34" charset="0"/>
              </a:rPr>
              <a:t>Pre-reform</a:t>
            </a:r>
          </a:p>
          <a:p>
            <a:pPr algn="ctr"/>
            <a:r>
              <a:rPr lang="en-GB" sz="1400" dirty="0" smtClean="0">
                <a:latin typeface="Verdana" pitchFamily="34" charset="0"/>
                <a:ea typeface="Verdana" pitchFamily="34" charset="0"/>
                <a:cs typeface="Verdana" pitchFamily="34" charset="0"/>
              </a:rPr>
              <a:t>after 5 years: 28,976</a:t>
            </a:r>
            <a:endParaRPr lang="en-GB" sz="1400" dirty="0">
              <a:latin typeface="Verdana" pitchFamily="34" charset="0"/>
              <a:ea typeface="Verdana" pitchFamily="34" charset="0"/>
              <a:cs typeface="Verdana" pitchFamily="34" charset="0"/>
            </a:endParaRPr>
          </a:p>
        </p:txBody>
      </p:sp>
      <p:sp>
        <p:nvSpPr>
          <p:cNvPr id="10" name="Pentagono regolare 9"/>
          <p:cNvSpPr/>
          <p:nvPr/>
        </p:nvSpPr>
        <p:spPr>
          <a:xfrm>
            <a:off x="4190338" y="2666612"/>
            <a:ext cx="2016224" cy="1728192"/>
          </a:xfrm>
          <a:prstGeom prst="pentagon">
            <a:avLst/>
          </a:prstGeom>
          <a:gradFill flip="none" rotWithShape="1">
            <a:gsLst>
              <a:gs pos="0">
                <a:schemeClr val="accent1"/>
              </a:gs>
              <a:gs pos="88000">
                <a:schemeClr val="bg1"/>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500" b="1">
              <a:solidFill>
                <a:srgbClr val="000080"/>
              </a:solidFill>
              <a:latin typeface="Verdana" pitchFamily="34" charset="0"/>
              <a:ea typeface="Verdana" pitchFamily="34" charset="0"/>
              <a:cs typeface="Verdana" pitchFamily="34" charset="0"/>
            </a:endParaRPr>
          </a:p>
        </p:txBody>
      </p:sp>
      <p:sp>
        <p:nvSpPr>
          <p:cNvPr id="23" name="CasellaDiTesto 22"/>
          <p:cNvSpPr txBox="1"/>
          <p:nvPr/>
        </p:nvSpPr>
        <p:spPr>
          <a:xfrm>
            <a:off x="3995936" y="3093674"/>
            <a:ext cx="2448272" cy="1246495"/>
          </a:xfrm>
          <a:prstGeom prst="rect">
            <a:avLst/>
          </a:prstGeom>
          <a:noFill/>
        </p:spPr>
        <p:txBody>
          <a:bodyPr wrap="square" rtlCol="0">
            <a:spAutoFit/>
          </a:bodyPr>
          <a:lstStyle/>
          <a:p>
            <a:pPr algn="ctr"/>
            <a:r>
              <a:rPr lang="en-GB" sz="1500" b="1" dirty="0" smtClean="0">
                <a:solidFill>
                  <a:srgbClr val="000080"/>
                </a:solidFill>
                <a:latin typeface="Verdana" pitchFamily="34" charset="0"/>
                <a:ea typeface="Verdana" pitchFamily="34" charset="0"/>
                <a:cs typeface="Verdana" pitchFamily="34" charset="0"/>
              </a:rPr>
              <a:t>Response rates</a:t>
            </a:r>
            <a:br>
              <a:rPr lang="en-GB" sz="1500" b="1" dirty="0" smtClean="0">
                <a:solidFill>
                  <a:srgbClr val="000080"/>
                </a:solidFill>
                <a:latin typeface="Verdana" pitchFamily="34" charset="0"/>
                <a:ea typeface="Verdana" pitchFamily="34" charset="0"/>
                <a:cs typeface="Verdana" pitchFamily="34" charset="0"/>
              </a:rPr>
            </a:br>
            <a:r>
              <a:rPr lang="en-GB" sz="1500" b="1" dirty="0" smtClean="0">
                <a:solidFill>
                  <a:srgbClr val="000080"/>
                </a:solidFill>
                <a:latin typeface="Verdana" pitchFamily="34" charset="0"/>
                <a:ea typeface="Verdana" pitchFamily="34" charset="0"/>
                <a:cs typeface="Verdana" pitchFamily="34" charset="0"/>
              </a:rPr>
              <a:t>after:</a:t>
            </a:r>
            <a:br>
              <a:rPr lang="en-GB" sz="1500" b="1" dirty="0" smtClean="0">
                <a:solidFill>
                  <a:srgbClr val="000080"/>
                </a:solidFill>
                <a:latin typeface="Verdana" pitchFamily="34" charset="0"/>
                <a:ea typeface="Verdana" pitchFamily="34" charset="0"/>
                <a:cs typeface="Verdana" pitchFamily="34" charset="0"/>
              </a:rPr>
            </a:br>
            <a:r>
              <a:rPr lang="en-GB" sz="1500" b="1" dirty="0" smtClean="0">
                <a:solidFill>
                  <a:srgbClr val="000080"/>
                </a:solidFill>
                <a:latin typeface="Verdana" pitchFamily="34" charset="0"/>
                <a:ea typeface="Verdana" pitchFamily="34" charset="0"/>
                <a:cs typeface="Verdana" pitchFamily="34" charset="0"/>
              </a:rPr>
              <a:t>1 year 90.5</a:t>
            </a:r>
            <a:r>
              <a:rPr lang="en-GB" sz="1300" b="1" dirty="0" smtClean="0">
                <a:solidFill>
                  <a:srgbClr val="000080"/>
                </a:solidFill>
                <a:latin typeface="Verdana" pitchFamily="34" charset="0"/>
                <a:ea typeface="Verdana" pitchFamily="34" charset="0"/>
                <a:cs typeface="Verdana" pitchFamily="34" charset="0"/>
              </a:rPr>
              <a:t>%</a:t>
            </a:r>
            <a:r>
              <a:rPr lang="en-GB" sz="1500" b="1" dirty="0" smtClean="0">
                <a:solidFill>
                  <a:srgbClr val="000080"/>
                </a:solidFill>
                <a:latin typeface="Verdana" pitchFamily="34" charset="0"/>
                <a:ea typeface="Verdana" pitchFamily="34" charset="0"/>
                <a:cs typeface="Verdana" pitchFamily="34" charset="0"/>
              </a:rPr>
              <a:t/>
            </a:r>
            <a:br>
              <a:rPr lang="en-GB" sz="1500" b="1" dirty="0" smtClean="0">
                <a:solidFill>
                  <a:srgbClr val="000080"/>
                </a:solidFill>
                <a:latin typeface="Verdana" pitchFamily="34" charset="0"/>
                <a:ea typeface="Verdana" pitchFamily="34" charset="0"/>
                <a:cs typeface="Verdana" pitchFamily="34" charset="0"/>
              </a:rPr>
            </a:br>
            <a:r>
              <a:rPr lang="en-GB" sz="1500" b="1" dirty="0" smtClean="0">
                <a:solidFill>
                  <a:srgbClr val="000080"/>
                </a:solidFill>
                <a:latin typeface="Verdana" pitchFamily="34" charset="0"/>
                <a:ea typeface="Verdana" pitchFamily="34" charset="0"/>
                <a:cs typeface="Verdana" pitchFamily="34" charset="0"/>
              </a:rPr>
              <a:t>3 years</a:t>
            </a:r>
            <a:r>
              <a:rPr lang="en-GB" sz="1500" b="1" baseline="30000" dirty="0" smtClean="0">
                <a:solidFill>
                  <a:srgbClr val="000080"/>
                </a:solidFill>
                <a:latin typeface="Verdana" pitchFamily="34" charset="0"/>
                <a:ea typeface="Verdana" pitchFamily="34" charset="0"/>
                <a:cs typeface="Verdana" pitchFamily="34" charset="0"/>
              </a:rPr>
              <a:t>*</a:t>
            </a:r>
            <a:r>
              <a:rPr lang="en-GB" sz="1500" b="1" dirty="0" smtClean="0">
                <a:solidFill>
                  <a:srgbClr val="000080"/>
                </a:solidFill>
                <a:latin typeface="Verdana" pitchFamily="34" charset="0"/>
                <a:ea typeface="Verdana" pitchFamily="34" charset="0"/>
                <a:cs typeface="Verdana" pitchFamily="34" charset="0"/>
              </a:rPr>
              <a:t> 86</a:t>
            </a:r>
            <a:r>
              <a:rPr lang="en-GB" sz="1300" b="1" dirty="0" smtClean="0">
                <a:solidFill>
                  <a:srgbClr val="000080"/>
                </a:solidFill>
                <a:latin typeface="Verdana" pitchFamily="34" charset="0"/>
                <a:ea typeface="Verdana" pitchFamily="34" charset="0"/>
                <a:cs typeface="Verdana" pitchFamily="34" charset="0"/>
              </a:rPr>
              <a:t>%</a:t>
            </a:r>
            <a:r>
              <a:rPr lang="en-GB" sz="1500" b="1" dirty="0" smtClean="0">
                <a:solidFill>
                  <a:srgbClr val="000080"/>
                </a:solidFill>
                <a:latin typeface="Verdana" pitchFamily="34" charset="0"/>
                <a:ea typeface="Verdana" pitchFamily="34" charset="0"/>
                <a:cs typeface="Verdana" pitchFamily="34" charset="0"/>
              </a:rPr>
              <a:t/>
            </a:r>
            <a:br>
              <a:rPr lang="en-GB" sz="1500" b="1" dirty="0" smtClean="0">
                <a:solidFill>
                  <a:srgbClr val="000080"/>
                </a:solidFill>
                <a:latin typeface="Verdana" pitchFamily="34" charset="0"/>
                <a:ea typeface="Verdana" pitchFamily="34" charset="0"/>
                <a:cs typeface="Verdana" pitchFamily="34" charset="0"/>
              </a:rPr>
            </a:br>
            <a:r>
              <a:rPr lang="en-GB" sz="1500" b="1" dirty="0" smtClean="0">
                <a:solidFill>
                  <a:srgbClr val="000080"/>
                </a:solidFill>
                <a:latin typeface="Verdana" pitchFamily="34" charset="0"/>
                <a:ea typeface="Verdana" pitchFamily="34" charset="0"/>
                <a:cs typeface="Verdana" pitchFamily="34" charset="0"/>
              </a:rPr>
              <a:t>5 years</a:t>
            </a:r>
            <a:r>
              <a:rPr lang="en-GB" sz="1500" b="1" baseline="30000" dirty="0" smtClean="0">
                <a:solidFill>
                  <a:srgbClr val="000080"/>
                </a:solidFill>
                <a:latin typeface="Verdana" pitchFamily="34" charset="0"/>
                <a:ea typeface="Verdana" pitchFamily="34" charset="0"/>
                <a:cs typeface="Verdana" pitchFamily="34" charset="0"/>
              </a:rPr>
              <a:t>*</a:t>
            </a:r>
            <a:r>
              <a:rPr lang="en-GB" sz="1500" b="1" dirty="0" smtClean="0">
                <a:solidFill>
                  <a:srgbClr val="000080"/>
                </a:solidFill>
                <a:latin typeface="Verdana" pitchFamily="34" charset="0"/>
                <a:ea typeface="Verdana" pitchFamily="34" charset="0"/>
                <a:cs typeface="Verdana" pitchFamily="34" charset="0"/>
              </a:rPr>
              <a:t> 75</a:t>
            </a:r>
            <a:r>
              <a:rPr lang="en-GB" sz="1300" b="1" dirty="0" smtClean="0">
                <a:solidFill>
                  <a:srgbClr val="000080"/>
                </a:solidFill>
                <a:latin typeface="Verdana" pitchFamily="34" charset="0"/>
                <a:ea typeface="Verdana" pitchFamily="34" charset="0"/>
                <a:cs typeface="Verdana" pitchFamily="34" charset="0"/>
              </a:rPr>
              <a:t>%</a:t>
            </a:r>
            <a:endParaRPr lang="en-GB" sz="1300" b="1" dirty="0">
              <a:solidFill>
                <a:srgbClr val="000080"/>
              </a:solidFill>
              <a:latin typeface="Verdana" pitchFamily="34" charset="0"/>
              <a:ea typeface="Verdana" pitchFamily="34" charset="0"/>
              <a:cs typeface="Verdana" pitchFamily="34" charset="0"/>
            </a:endParaRPr>
          </a:p>
        </p:txBody>
      </p:sp>
      <p:sp>
        <p:nvSpPr>
          <p:cNvPr id="21" name="CasellaDiTesto 20"/>
          <p:cNvSpPr txBox="1"/>
          <p:nvPr/>
        </p:nvSpPr>
        <p:spPr>
          <a:xfrm>
            <a:off x="0" y="4941169"/>
            <a:ext cx="1331640" cy="432047"/>
          </a:xfrm>
          <a:prstGeom prst="rect">
            <a:avLst/>
          </a:prstGeom>
        </p:spPr>
        <p:txBody>
          <a:bodyPr/>
          <a:lstStyle/>
          <a:p>
            <a:r>
              <a:rPr lang="en-GB" sz="1100" i="1" dirty="0" smtClean="0">
                <a:solidFill>
                  <a:srgbClr val="000080"/>
                </a:solidFill>
                <a:latin typeface="Verdana" pitchFamily="34" charset="0"/>
              </a:rPr>
              <a:t>* excepted only CAWI method survey</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mph" presetSubtype="2" fill="hold" nodeType="afterEffect">
                                  <p:stCondLst>
                                    <p:cond delay="0"/>
                                  </p:stCondLst>
                                  <p:childTnLst>
                                    <p:animClr clrSpc="rgb" dir="cw">
                                      <p:cBhvr>
                                        <p:cTn id="6" dur="1000" fill="hold"/>
                                        <p:tgtEl>
                                          <p:spTgt spid="10"/>
                                        </p:tgtEl>
                                        <p:attrNameLst>
                                          <p:attrName>fillcolor</p:attrName>
                                        </p:attrNameLst>
                                      </p:cBhvr>
                                      <p:to>
                                        <a:srgbClr val="FFCC00"/>
                                      </p:to>
                                    </p:animClr>
                                    <p:set>
                                      <p:cBhvr>
                                        <p:cTn id="7" dur="1000" fill="hold"/>
                                        <p:tgtEl>
                                          <p:spTgt spid="10"/>
                                        </p:tgtEl>
                                        <p:attrNameLst>
                                          <p:attrName>fill.type</p:attrName>
                                        </p:attrNameLst>
                                      </p:cBhvr>
                                      <p:to>
                                        <p:strVal val="solid"/>
                                      </p:to>
                                    </p:set>
                                    <p:set>
                                      <p:cBhvr>
                                        <p:cTn id="8" dur="1000" fill="hold"/>
                                        <p:tgtEl>
                                          <p:spTgt spid="10"/>
                                        </p:tgtEl>
                                        <p:attrNameLst>
                                          <p:attrName>fill.on</p:attrName>
                                        </p:attrNameLst>
                                      </p:cBhvr>
                                      <p:to>
                                        <p:strVal val="true"/>
                                      </p:to>
                                    </p:set>
                                  </p:childTnLst>
                                </p:cTn>
                              </p:par>
                            </p:childTnLst>
                          </p:cTn>
                        </p:par>
                        <p:par>
                          <p:cTn id="9" fill="hold">
                            <p:stCondLst>
                              <p:cond delay="1000"/>
                            </p:stCondLst>
                            <p:childTnLst>
                              <p:par>
                                <p:cTn id="10" presetID="9" presetClass="entr" presetSubtype="0"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dissolve">
                                      <p:cBhvr>
                                        <p:cTn id="12" dur="500"/>
                                        <p:tgtEl>
                                          <p:spTgt spid="23"/>
                                        </p:tgtEl>
                                      </p:cBhvr>
                                    </p:animEffect>
                                  </p:childTnLst>
                                </p:cTn>
                              </p:par>
                            </p:childTnLst>
                          </p:cTn>
                        </p:par>
                        <p:par>
                          <p:cTn id="13" fill="hold">
                            <p:stCondLst>
                              <p:cond delay="1500"/>
                            </p:stCondLst>
                            <p:childTnLst>
                              <p:par>
                                <p:cTn id="14" presetID="9" presetClass="entr" presetSubtype="0" fill="hold" grpId="0" nodeType="afterEffect">
                                  <p:stCondLst>
                                    <p:cond delay="0"/>
                                  </p:stCondLst>
                                  <p:childTnLst>
                                    <p:set>
                                      <p:cBhvr>
                                        <p:cTn id="15" dur="1" fill="hold">
                                          <p:stCondLst>
                                            <p:cond delay="0"/>
                                          </p:stCondLst>
                                        </p:cTn>
                                        <p:tgtEl>
                                          <p:spTgt spid="21"/>
                                        </p:tgtEl>
                                        <p:attrNameLst>
                                          <p:attrName>style.visibility</p:attrName>
                                        </p:attrNameLst>
                                      </p:cBhvr>
                                      <p:to>
                                        <p:strVal val="visible"/>
                                      </p:to>
                                    </p:set>
                                    <p:animEffect transition="in" filter="dissolve">
                                      <p:cBhvr>
                                        <p:cTn id="16"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1"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olo 16"/>
          <p:cNvSpPr>
            <a:spLocks noGrp="1"/>
          </p:cNvSpPr>
          <p:nvPr>
            <p:ph type="title"/>
          </p:nvPr>
        </p:nvSpPr>
        <p:spPr/>
        <p:txBody>
          <a:bodyPr>
            <a:noAutofit/>
          </a:bodyPr>
          <a:lstStyle/>
          <a:p>
            <a:r>
              <a:rPr lang="de-DE" sz="1800" dirty="0" smtClean="0"/>
              <a:t>Bachelors’ </a:t>
            </a:r>
            <a:r>
              <a:rPr lang="de-DE" sz="1800" dirty="0" err="1" smtClean="0"/>
              <a:t>employment</a:t>
            </a:r>
            <a:r>
              <a:rPr lang="de-DE" sz="1800" dirty="0" smtClean="0"/>
              <a:t> </a:t>
            </a:r>
            <a:r>
              <a:rPr lang="de-DE" sz="1800" dirty="0" err="1" smtClean="0"/>
              <a:t>conditions</a:t>
            </a:r>
            <a:r>
              <a:rPr lang="de-DE" sz="1800" dirty="0" smtClean="0"/>
              <a:t> </a:t>
            </a:r>
            <a:r>
              <a:rPr lang="de-DE" sz="1800" dirty="0" err="1" smtClean="0"/>
              <a:t>and</a:t>
            </a:r>
            <a:r>
              <a:rPr lang="de-DE" sz="1800" dirty="0" smtClean="0"/>
              <a:t> </a:t>
            </a:r>
            <a:r>
              <a:rPr lang="de-DE" sz="1800" dirty="0" err="1" smtClean="0"/>
              <a:t>further</a:t>
            </a:r>
            <a:r>
              <a:rPr lang="de-DE" sz="1800" dirty="0" smtClean="0"/>
              <a:t> </a:t>
            </a:r>
            <a:r>
              <a:rPr lang="de-DE" sz="1800" dirty="0" err="1" smtClean="0"/>
              <a:t>training</a:t>
            </a:r>
            <a:r>
              <a:rPr lang="de-DE" sz="1800" dirty="0" smtClean="0"/>
              <a:t/>
            </a:r>
            <a:br>
              <a:rPr lang="de-DE" sz="1800" dirty="0" smtClean="0"/>
            </a:br>
            <a:r>
              <a:rPr lang="de-DE" sz="1800" dirty="0" err="1" smtClean="0"/>
              <a:t>by</a:t>
            </a:r>
            <a:r>
              <a:rPr lang="de-DE" sz="1800" dirty="0" smtClean="0"/>
              <a:t> </a:t>
            </a:r>
            <a:r>
              <a:rPr lang="de-DE" sz="1800" dirty="0" err="1" smtClean="0"/>
              <a:t>field</a:t>
            </a:r>
            <a:r>
              <a:rPr lang="de-DE" sz="1800" dirty="0" smtClean="0"/>
              <a:t> </a:t>
            </a:r>
            <a:r>
              <a:rPr lang="de-DE" sz="1800" dirty="0" err="1" smtClean="0"/>
              <a:t>of</a:t>
            </a:r>
            <a:r>
              <a:rPr lang="de-DE" sz="1800" dirty="0" smtClean="0"/>
              <a:t> </a:t>
            </a:r>
            <a:r>
              <a:rPr lang="de-DE" sz="1800" dirty="0" err="1" smtClean="0"/>
              <a:t>study</a:t>
            </a:r>
            <a:r>
              <a:rPr lang="de-DE" sz="1800" dirty="0" smtClean="0"/>
              <a:t>. 2009 </a:t>
            </a:r>
            <a:r>
              <a:rPr lang="de-DE" sz="1800" dirty="0" err="1" smtClean="0"/>
              <a:t>cohort</a:t>
            </a:r>
            <a:r>
              <a:rPr lang="de-DE" sz="1800" dirty="0" smtClean="0"/>
              <a:t>, </a:t>
            </a:r>
            <a:r>
              <a:rPr lang="de-DE" sz="1800" dirty="0" err="1" smtClean="0"/>
              <a:t>one</a:t>
            </a:r>
            <a:r>
              <a:rPr lang="de-DE" sz="1800" dirty="0" smtClean="0"/>
              <a:t> </a:t>
            </a:r>
            <a:r>
              <a:rPr lang="de-DE" sz="1800" dirty="0" err="1" smtClean="0"/>
              <a:t>year</a:t>
            </a:r>
            <a:r>
              <a:rPr lang="de-DE" sz="1800" dirty="0" smtClean="0"/>
              <a:t> after </a:t>
            </a:r>
            <a:r>
              <a:rPr lang="de-DE" sz="1800" dirty="0" err="1" smtClean="0"/>
              <a:t>graduation</a:t>
            </a:r>
            <a:r>
              <a:rPr lang="de-DE" sz="1800" dirty="0" smtClean="0"/>
              <a:t> </a:t>
            </a:r>
            <a:endParaRPr lang="it-IT" sz="1800" dirty="0">
              <a:solidFill>
                <a:srgbClr val="000080"/>
              </a:solidFill>
            </a:endParaRPr>
          </a:p>
        </p:txBody>
      </p:sp>
      <p:graphicFrame>
        <p:nvGraphicFramePr>
          <p:cNvPr id="21" name="Object 2"/>
          <p:cNvGraphicFramePr>
            <a:graphicFrameLocks noChangeAspect="1"/>
          </p:cNvGraphicFramePr>
          <p:nvPr/>
        </p:nvGraphicFramePr>
        <p:xfrm>
          <a:off x="1835696" y="836712"/>
          <a:ext cx="7128792" cy="5299810"/>
        </p:xfrm>
        <a:graphic>
          <a:graphicData uri="http://schemas.openxmlformats.org/drawingml/2006/chart">
            <c:chart xmlns:c="http://schemas.openxmlformats.org/drawingml/2006/chart" xmlns:r="http://schemas.openxmlformats.org/officeDocument/2006/relationships" r:id="rId3"/>
          </a:graphicData>
        </a:graphic>
      </p:graphicFrame>
      <p:sp>
        <p:nvSpPr>
          <p:cNvPr id="22" name="Rectangle 15"/>
          <p:cNvSpPr>
            <a:spLocks noChangeArrowheads="1"/>
          </p:cNvSpPr>
          <p:nvPr/>
        </p:nvSpPr>
        <p:spPr bwMode="auto">
          <a:xfrm>
            <a:off x="-15875" y="862013"/>
            <a:ext cx="1053494" cy="400110"/>
          </a:xfrm>
          <a:prstGeom prst="rect">
            <a:avLst/>
          </a:prstGeom>
          <a:noFill/>
          <a:ln w="12700" cap="sq" algn="ctr">
            <a:noFill/>
            <a:miter lim="800000"/>
            <a:headEnd/>
            <a:tailEnd/>
          </a:ln>
          <a:effectLst/>
        </p:spPr>
        <p:txBody>
          <a:bodyPr wrap="none">
            <a:spAutoFit/>
          </a:bodyPr>
          <a:lstStyle/>
          <a:p>
            <a:pPr algn="l">
              <a:spcBef>
                <a:spcPct val="0"/>
              </a:spcBef>
            </a:pPr>
            <a:r>
              <a:rPr lang="it-IT" sz="1000" b="1" u="none" dirty="0" smtClean="0">
                <a:solidFill>
                  <a:srgbClr val="000080"/>
                </a:solidFill>
                <a:latin typeface="Verdana" pitchFamily="34" charset="0"/>
              </a:rPr>
              <a:t>BACHELORS</a:t>
            </a:r>
            <a:br>
              <a:rPr lang="it-IT" sz="1000" b="1" u="none" dirty="0" smtClean="0">
                <a:solidFill>
                  <a:srgbClr val="000080"/>
                </a:solidFill>
                <a:latin typeface="Verdana" pitchFamily="34" charset="0"/>
              </a:rPr>
            </a:br>
            <a:r>
              <a:rPr lang="it-IT" sz="1000" b="1" u="none" dirty="0" smtClean="0">
                <a:solidFill>
                  <a:srgbClr val="000080"/>
                </a:solidFill>
                <a:latin typeface="Verdana" pitchFamily="34" charset="0"/>
              </a:rPr>
              <a:t>2009</a:t>
            </a:r>
            <a:endParaRPr lang="it-IT" sz="1000" b="1" u="none" dirty="0">
              <a:solidFill>
                <a:srgbClr val="000080"/>
              </a:solidFill>
              <a:latin typeface="Verdana" pitchFamily="34" charset="0"/>
            </a:endParaRPr>
          </a:p>
        </p:txBody>
      </p:sp>
      <p:grpSp>
        <p:nvGrpSpPr>
          <p:cNvPr id="2" name="Gruppo 25"/>
          <p:cNvGrpSpPr/>
          <p:nvPr/>
        </p:nvGrpSpPr>
        <p:grpSpPr>
          <a:xfrm>
            <a:off x="1520652" y="5686249"/>
            <a:ext cx="3699420" cy="1127127"/>
            <a:chOff x="1187624" y="5301208"/>
            <a:chExt cx="3699420" cy="1127127"/>
          </a:xfrm>
        </p:grpSpPr>
        <p:grpSp>
          <p:nvGrpSpPr>
            <p:cNvPr id="3" name="Gruppo 32"/>
            <p:cNvGrpSpPr/>
            <p:nvPr/>
          </p:nvGrpSpPr>
          <p:grpSpPr>
            <a:xfrm>
              <a:off x="1187624" y="5301208"/>
              <a:ext cx="3628032" cy="1127127"/>
              <a:chOff x="1583730" y="5301208"/>
              <a:chExt cx="3628032" cy="1127127"/>
            </a:xfrm>
          </p:grpSpPr>
          <p:grpSp>
            <p:nvGrpSpPr>
              <p:cNvPr id="4" name="Group 23"/>
              <p:cNvGrpSpPr>
                <a:grpSpLocks/>
              </p:cNvGrpSpPr>
              <p:nvPr/>
            </p:nvGrpSpPr>
            <p:grpSpPr bwMode="auto">
              <a:xfrm>
                <a:off x="1585913" y="5301208"/>
                <a:ext cx="3625849" cy="1127127"/>
                <a:chOff x="4876" y="2023"/>
                <a:chExt cx="2284" cy="710"/>
              </a:xfrm>
            </p:grpSpPr>
            <p:grpSp>
              <p:nvGrpSpPr>
                <p:cNvPr id="5" name="Group 24"/>
                <p:cNvGrpSpPr>
                  <a:grpSpLocks/>
                </p:cNvGrpSpPr>
                <p:nvPr/>
              </p:nvGrpSpPr>
              <p:grpSpPr bwMode="auto">
                <a:xfrm>
                  <a:off x="4876" y="2023"/>
                  <a:ext cx="1179" cy="165"/>
                  <a:chOff x="1565" y="3726"/>
                  <a:chExt cx="1179" cy="165"/>
                </a:xfrm>
              </p:grpSpPr>
              <p:sp>
                <p:nvSpPr>
                  <p:cNvPr id="46" name="AutoShape 25"/>
                  <p:cNvSpPr>
                    <a:spLocks noChangeAspect="1" noChangeArrowheads="1"/>
                  </p:cNvSpPr>
                  <p:nvPr/>
                </p:nvSpPr>
                <p:spPr bwMode="auto">
                  <a:xfrm>
                    <a:off x="1565" y="3775"/>
                    <a:ext cx="68" cy="68"/>
                  </a:xfrm>
                  <a:prstGeom prst="flowChartConnector">
                    <a:avLst/>
                  </a:prstGeom>
                  <a:gradFill rotWithShape="1">
                    <a:gsLst>
                      <a:gs pos="0">
                        <a:srgbClr val="0000FF">
                          <a:gamma/>
                          <a:shade val="46275"/>
                          <a:invGamma/>
                        </a:srgbClr>
                      </a:gs>
                      <a:gs pos="100000">
                        <a:srgbClr val="0000FF"/>
                      </a:gs>
                    </a:gsLst>
                    <a:lin ang="5400000" scaled="1"/>
                  </a:gradFill>
                  <a:ln w="12700" cap="sq">
                    <a:noFill/>
                    <a:round/>
                    <a:headEnd type="none" w="sm" len="sm"/>
                    <a:tailEnd type="none" w="sm" len="sm"/>
                  </a:ln>
                  <a:effectLst/>
                </p:spPr>
                <p:txBody>
                  <a:bodyPr wrap="none" anchor="ctr"/>
                  <a:lstStyle/>
                  <a:p>
                    <a:pPr eaLnBrk="0" hangingPunct="0">
                      <a:spcBef>
                        <a:spcPct val="0"/>
                      </a:spcBef>
                    </a:pPr>
                    <a:endParaRPr lang="en-US" sz="1100" u="none">
                      <a:solidFill>
                        <a:srgbClr val="000080"/>
                      </a:solidFill>
                      <a:latin typeface="Verdana" pitchFamily="34" charset="0"/>
                    </a:endParaRPr>
                  </a:p>
                </p:txBody>
              </p:sp>
              <p:sp>
                <p:nvSpPr>
                  <p:cNvPr id="47" name="Text Box 26"/>
                  <p:cNvSpPr txBox="1">
                    <a:spLocks noChangeArrowheads="1"/>
                  </p:cNvSpPr>
                  <p:nvPr/>
                </p:nvSpPr>
                <p:spPr bwMode="auto">
                  <a:xfrm>
                    <a:off x="1626" y="3726"/>
                    <a:ext cx="1118" cy="165"/>
                  </a:xfrm>
                  <a:prstGeom prst="rect">
                    <a:avLst/>
                  </a:prstGeom>
                  <a:noFill/>
                  <a:ln w="12700" cap="sq">
                    <a:noFill/>
                    <a:miter lim="800000"/>
                    <a:headEnd type="none" w="sm" len="sm"/>
                    <a:tailEnd type="none" w="sm" len="sm"/>
                  </a:ln>
                  <a:effectLst/>
                </p:spPr>
                <p:txBody>
                  <a:bodyPr>
                    <a:spAutoFit/>
                  </a:bodyPr>
                  <a:lstStyle/>
                  <a:p>
                    <a:pPr algn="l" eaLnBrk="0" hangingPunct="0">
                      <a:spcBef>
                        <a:spcPct val="10000"/>
                      </a:spcBef>
                    </a:pPr>
                    <a:r>
                      <a:rPr lang="it-IT" sz="1100" i="1" u="none" dirty="0" smtClean="0">
                        <a:solidFill>
                          <a:srgbClr val="000080"/>
                        </a:solidFill>
                        <a:latin typeface="Verdana" pitchFamily="34" charset="0"/>
                      </a:rPr>
                      <a:t>in </a:t>
                    </a:r>
                    <a:r>
                      <a:rPr lang="it-IT" sz="1100" i="1" u="none" dirty="0" err="1" smtClean="0">
                        <a:solidFill>
                          <a:srgbClr val="000080"/>
                        </a:solidFill>
                        <a:latin typeface="Verdana" pitchFamily="34" charset="0"/>
                      </a:rPr>
                      <a:t>employment</a:t>
                    </a:r>
                    <a:endParaRPr lang="it-IT" sz="1100" i="1" u="none" dirty="0">
                      <a:solidFill>
                        <a:srgbClr val="000080"/>
                      </a:solidFill>
                      <a:latin typeface="Verdana" pitchFamily="34" charset="0"/>
                    </a:endParaRPr>
                  </a:p>
                </p:txBody>
              </p:sp>
            </p:grpSp>
            <p:grpSp>
              <p:nvGrpSpPr>
                <p:cNvPr id="6" name="Group 27"/>
                <p:cNvGrpSpPr>
                  <a:grpSpLocks/>
                </p:cNvGrpSpPr>
                <p:nvPr/>
              </p:nvGrpSpPr>
              <p:grpSpPr bwMode="auto">
                <a:xfrm>
                  <a:off x="4876" y="2432"/>
                  <a:ext cx="2057" cy="165"/>
                  <a:chOff x="4876" y="2432"/>
                  <a:chExt cx="2057" cy="165"/>
                </a:xfrm>
              </p:grpSpPr>
              <p:sp>
                <p:nvSpPr>
                  <p:cNvPr id="44" name="AutoShape 28"/>
                  <p:cNvSpPr>
                    <a:spLocks noChangeAspect="1" noChangeArrowheads="1"/>
                  </p:cNvSpPr>
                  <p:nvPr/>
                </p:nvSpPr>
                <p:spPr bwMode="auto">
                  <a:xfrm>
                    <a:off x="4876" y="2481"/>
                    <a:ext cx="68" cy="68"/>
                  </a:xfrm>
                  <a:prstGeom prst="flowChartConnector">
                    <a:avLst/>
                  </a:prstGeom>
                  <a:gradFill rotWithShape="1">
                    <a:gsLst>
                      <a:gs pos="0">
                        <a:srgbClr val="FFFF00">
                          <a:gamma/>
                          <a:shade val="46275"/>
                          <a:invGamma/>
                        </a:srgbClr>
                      </a:gs>
                      <a:gs pos="100000">
                        <a:srgbClr val="FFFF00"/>
                      </a:gs>
                    </a:gsLst>
                    <a:lin ang="5400000" scaled="1"/>
                  </a:gradFill>
                  <a:ln w="12700" cap="sq">
                    <a:noFill/>
                    <a:round/>
                    <a:headEnd type="none" w="sm" len="sm"/>
                    <a:tailEnd type="none" w="sm" len="sm"/>
                  </a:ln>
                  <a:effectLst/>
                </p:spPr>
                <p:txBody>
                  <a:bodyPr wrap="none" anchor="ctr"/>
                  <a:lstStyle/>
                  <a:p>
                    <a:pPr eaLnBrk="0" hangingPunct="0">
                      <a:spcBef>
                        <a:spcPct val="0"/>
                      </a:spcBef>
                    </a:pPr>
                    <a:endParaRPr lang="en-US" sz="1100" u="none">
                      <a:solidFill>
                        <a:srgbClr val="000080"/>
                      </a:solidFill>
                      <a:latin typeface="Verdana" pitchFamily="34" charset="0"/>
                    </a:endParaRPr>
                  </a:p>
                </p:txBody>
              </p:sp>
              <p:sp>
                <p:nvSpPr>
                  <p:cNvPr id="45" name="Text Box 29"/>
                  <p:cNvSpPr txBox="1">
                    <a:spLocks noChangeArrowheads="1"/>
                  </p:cNvSpPr>
                  <p:nvPr/>
                </p:nvSpPr>
                <p:spPr bwMode="auto">
                  <a:xfrm>
                    <a:off x="4937" y="2432"/>
                    <a:ext cx="1996" cy="165"/>
                  </a:xfrm>
                  <a:prstGeom prst="rect">
                    <a:avLst/>
                  </a:prstGeom>
                  <a:noFill/>
                  <a:ln w="12700" cap="sq">
                    <a:noFill/>
                    <a:miter lim="800000"/>
                    <a:headEnd type="none" w="sm" len="sm"/>
                    <a:tailEnd type="none" w="sm" len="sm"/>
                  </a:ln>
                  <a:effectLst/>
                </p:spPr>
                <p:txBody>
                  <a:bodyPr wrap="square">
                    <a:spAutoFit/>
                  </a:bodyPr>
                  <a:lstStyle/>
                  <a:p>
                    <a:pPr algn="l" eaLnBrk="0" hangingPunct="0">
                      <a:spcBef>
                        <a:spcPct val="10000"/>
                      </a:spcBef>
                    </a:pPr>
                    <a:r>
                      <a:rPr lang="it-IT" sz="1100" i="1" u="none" dirty="0" err="1" smtClean="0">
                        <a:solidFill>
                          <a:srgbClr val="000080"/>
                        </a:solidFill>
                        <a:latin typeface="Verdana" pitchFamily="34" charset="0"/>
                      </a:rPr>
                      <a:t>not</a:t>
                    </a:r>
                    <a:r>
                      <a:rPr lang="it-IT" sz="1100" i="1" u="none" dirty="0" smtClean="0">
                        <a:solidFill>
                          <a:srgbClr val="000080"/>
                        </a:solidFill>
                        <a:latin typeface="Verdana" pitchFamily="34" charset="0"/>
                      </a:rPr>
                      <a:t> </a:t>
                    </a:r>
                    <a:r>
                      <a:rPr lang="it-IT" sz="1100" i="1" u="none" dirty="0" err="1" smtClean="0">
                        <a:solidFill>
                          <a:srgbClr val="000080"/>
                        </a:solidFill>
                        <a:latin typeface="Verdana" pitchFamily="34" charset="0"/>
                      </a:rPr>
                      <a:t>searching</a:t>
                    </a:r>
                    <a:r>
                      <a:rPr lang="it-IT" sz="1100" i="1" u="none" dirty="0" smtClean="0">
                        <a:solidFill>
                          <a:srgbClr val="000080"/>
                        </a:solidFill>
                        <a:latin typeface="Verdana" pitchFamily="34" charset="0"/>
                      </a:rPr>
                      <a:t> </a:t>
                    </a:r>
                    <a:r>
                      <a:rPr lang="it-IT" sz="1100" i="1" u="none" dirty="0" err="1" smtClean="0">
                        <a:solidFill>
                          <a:srgbClr val="000080"/>
                        </a:solidFill>
                        <a:latin typeface="Verdana" pitchFamily="34" charset="0"/>
                      </a:rPr>
                      <a:t>for</a:t>
                    </a:r>
                    <a:r>
                      <a:rPr lang="it-IT" sz="1100" i="1" u="none" dirty="0" smtClean="0">
                        <a:solidFill>
                          <a:srgbClr val="000080"/>
                        </a:solidFill>
                        <a:latin typeface="Verdana" pitchFamily="34" charset="0"/>
                      </a:rPr>
                      <a:t> </a:t>
                    </a:r>
                    <a:r>
                      <a:rPr lang="it-IT" sz="1100" i="1" u="none" dirty="0" err="1" smtClean="0">
                        <a:solidFill>
                          <a:srgbClr val="000080"/>
                        </a:solidFill>
                        <a:latin typeface="Verdana" pitchFamily="34" charset="0"/>
                      </a:rPr>
                      <a:t>employment</a:t>
                    </a:r>
                    <a:endParaRPr lang="it-IT" sz="1100" i="1" u="none" dirty="0">
                      <a:solidFill>
                        <a:srgbClr val="000080"/>
                      </a:solidFill>
                      <a:latin typeface="Verdana" pitchFamily="34" charset="0"/>
                    </a:endParaRPr>
                  </a:p>
                </p:txBody>
              </p:sp>
            </p:grpSp>
            <p:grpSp>
              <p:nvGrpSpPr>
                <p:cNvPr id="7" name="Group 30"/>
                <p:cNvGrpSpPr>
                  <a:grpSpLocks/>
                </p:cNvGrpSpPr>
                <p:nvPr/>
              </p:nvGrpSpPr>
              <p:grpSpPr bwMode="auto">
                <a:xfrm>
                  <a:off x="4876" y="2568"/>
                  <a:ext cx="2284" cy="165"/>
                  <a:chOff x="3493" y="3908"/>
                  <a:chExt cx="2284" cy="165"/>
                </a:xfrm>
              </p:grpSpPr>
              <p:sp>
                <p:nvSpPr>
                  <p:cNvPr id="42" name="AutoShape 31"/>
                  <p:cNvSpPr>
                    <a:spLocks noChangeAspect="1" noChangeArrowheads="1"/>
                  </p:cNvSpPr>
                  <p:nvPr/>
                </p:nvSpPr>
                <p:spPr bwMode="auto">
                  <a:xfrm>
                    <a:off x="3493" y="3957"/>
                    <a:ext cx="68" cy="68"/>
                  </a:xfrm>
                  <a:prstGeom prst="flowChartConnector">
                    <a:avLst/>
                  </a:prstGeom>
                  <a:gradFill rotWithShape="1">
                    <a:gsLst>
                      <a:gs pos="0">
                        <a:srgbClr val="FF0000">
                          <a:gamma/>
                          <a:shade val="46275"/>
                          <a:invGamma/>
                        </a:srgbClr>
                      </a:gs>
                      <a:gs pos="100000">
                        <a:srgbClr val="FF0000"/>
                      </a:gs>
                    </a:gsLst>
                    <a:lin ang="5400000" scaled="1"/>
                  </a:gradFill>
                  <a:ln w="12700" cap="sq">
                    <a:noFill/>
                    <a:round/>
                    <a:headEnd type="none" w="sm" len="sm"/>
                    <a:tailEnd type="none" w="sm" len="sm"/>
                  </a:ln>
                  <a:effectLst/>
                </p:spPr>
                <p:txBody>
                  <a:bodyPr wrap="none" anchor="ctr"/>
                  <a:lstStyle/>
                  <a:p>
                    <a:pPr eaLnBrk="0" hangingPunct="0">
                      <a:spcBef>
                        <a:spcPct val="0"/>
                      </a:spcBef>
                    </a:pPr>
                    <a:endParaRPr lang="en-US" sz="1100" u="none">
                      <a:solidFill>
                        <a:srgbClr val="000080"/>
                      </a:solidFill>
                      <a:latin typeface="Verdana" pitchFamily="34" charset="0"/>
                    </a:endParaRPr>
                  </a:p>
                </p:txBody>
              </p:sp>
              <p:sp>
                <p:nvSpPr>
                  <p:cNvPr id="43" name="Text Box 32"/>
                  <p:cNvSpPr txBox="1">
                    <a:spLocks noChangeArrowheads="1"/>
                  </p:cNvSpPr>
                  <p:nvPr/>
                </p:nvSpPr>
                <p:spPr bwMode="auto">
                  <a:xfrm>
                    <a:off x="3554" y="3908"/>
                    <a:ext cx="2223" cy="165"/>
                  </a:xfrm>
                  <a:prstGeom prst="rect">
                    <a:avLst/>
                  </a:prstGeom>
                  <a:noFill/>
                  <a:ln w="12700" cap="sq">
                    <a:noFill/>
                    <a:miter lim="800000"/>
                    <a:headEnd type="none" w="sm" len="sm"/>
                    <a:tailEnd type="none" w="sm" len="sm"/>
                  </a:ln>
                  <a:effectLst/>
                </p:spPr>
                <p:txBody>
                  <a:bodyPr wrap="square">
                    <a:spAutoFit/>
                  </a:bodyPr>
                  <a:lstStyle/>
                  <a:p>
                    <a:pPr eaLnBrk="0" hangingPunct="0">
                      <a:spcBef>
                        <a:spcPct val="10000"/>
                      </a:spcBef>
                    </a:pPr>
                    <a:r>
                      <a:rPr lang="it-IT" sz="1100" i="1" dirty="0" err="1" smtClean="0">
                        <a:solidFill>
                          <a:srgbClr val="000080"/>
                        </a:solidFill>
                        <a:latin typeface="Verdana" pitchFamily="34" charset="0"/>
                      </a:rPr>
                      <a:t>searching</a:t>
                    </a:r>
                    <a:r>
                      <a:rPr lang="it-IT" sz="1100" i="1" dirty="0" smtClean="0">
                        <a:solidFill>
                          <a:srgbClr val="000080"/>
                        </a:solidFill>
                        <a:latin typeface="Verdana" pitchFamily="34" charset="0"/>
                      </a:rPr>
                      <a:t> </a:t>
                    </a:r>
                    <a:r>
                      <a:rPr lang="it-IT" sz="1100" i="1" dirty="0" err="1" smtClean="0">
                        <a:solidFill>
                          <a:srgbClr val="000080"/>
                        </a:solidFill>
                        <a:latin typeface="Verdana" pitchFamily="34" charset="0"/>
                      </a:rPr>
                      <a:t>for</a:t>
                    </a:r>
                    <a:r>
                      <a:rPr lang="it-IT" sz="1100" i="1" dirty="0" smtClean="0">
                        <a:solidFill>
                          <a:srgbClr val="000080"/>
                        </a:solidFill>
                        <a:latin typeface="Verdana" pitchFamily="34" charset="0"/>
                      </a:rPr>
                      <a:t> </a:t>
                    </a:r>
                    <a:r>
                      <a:rPr lang="it-IT" sz="1100" i="1" dirty="0" err="1" smtClean="0">
                        <a:solidFill>
                          <a:srgbClr val="000080"/>
                        </a:solidFill>
                        <a:latin typeface="Verdana" pitchFamily="34" charset="0"/>
                      </a:rPr>
                      <a:t>employment</a:t>
                    </a:r>
                    <a:endParaRPr lang="it-IT" sz="1100" i="1" u="none" dirty="0">
                      <a:solidFill>
                        <a:srgbClr val="000080"/>
                      </a:solidFill>
                      <a:latin typeface="Verdana" pitchFamily="34" charset="0"/>
                    </a:endParaRPr>
                  </a:p>
                </p:txBody>
              </p:sp>
            </p:grpSp>
          </p:grpSp>
          <p:sp>
            <p:nvSpPr>
              <p:cNvPr id="37" name="AutoShape 25"/>
              <p:cNvSpPr>
                <a:spLocks noChangeAspect="1" noChangeArrowheads="1"/>
              </p:cNvSpPr>
              <p:nvPr/>
            </p:nvSpPr>
            <p:spPr bwMode="auto">
              <a:xfrm>
                <a:off x="1583730" y="5811590"/>
                <a:ext cx="107950" cy="107950"/>
              </a:xfrm>
              <a:prstGeom prst="flowChartConnector">
                <a:avLst/>
              </a:prstGeom>
              <a:gradFill rotWithShape="1">
                <a:gsLst>
                  <a:gs pos="0">
                    <a:srgbClr val="00A900"/>
                  </a:gs>
                  <a:gs pos="100000">
                    <a:srgbClr val="00FF00"/>
                  </a:gs>
                </a:gsLst>
                <a:lin ang="5400000" scaled="1"/>
              </a:gradFill>
              <a:ln w="12700" cap="sq">
                <a:noFill/>
                <a:round/>
                <a:headEnd type="none" w="sm" len="sm"/>
                <a:tailEnd type="none" w="sm" len="sm"/>
              </a:ln>
              <a:effectLst/>
            </p:spPr>
            <p:txBody>
              <a:bodyPr wrap="none" anchor="ctr"/>
              <a:lstStyle/>
              <a:p>
                <a:pPr eaLnBrk="0" hangingPunct="0">
                  <a:spcBef>
                    <a:spcPct val="0"/>
                  </a:spcBef>
                </a:pPr>
                <a:endParaRPr lang="en-US" sz="1100" u="none">
                  <a:solidFill>
                    <a:srgbClr val="000080"/>
                  </a:solidFill>
                  <a:latin typeface="Verdana" pitchFamily="34" charset="0"/>
                </a:endParaRPr>
              </a:p>
            </p:txBody>
          </p:sp>
          <p:sp>
            <p:nvSpPr>
              <p:cNvPr id="38" name="AutoShape 25"/>
              <p:cNvSpPr>
                <a:spLocks noChangeAspect="1" noChangeArrowheads="1"/>
              </p:cNvSpPr>
              <p:nvPr/>
            </p:nvSpPr>
            <p:spPr bwMode="auto">
              <a:xfrm>
                <a:off x="1585913" y="5595293"/>
                <a:ext cx="107950" cy="107950"/>
              </a:xfrm>
              <a:prstGeom prst="flowChartConnector">
                <a:avLst/>
              </a:prstGeom>
              <a:gradFill rotWithShape="1">
                <a:gsLst>
                  <a:gs pos="0">
                    <a:srgbClr val="007676"/>
                  </a:gs>
                  <a:gs pos="100000">
                    <a:srgbClr val="00FFFF"/>
                  </a:gs>
                </a:gsLst>
                <a:lin ang="5400000" scaled="1"/>
              </a:gradFill>
              <a:ln w="12700" cap="sq">
                <a:noFill/>
                <a:round/>
                <a:headEnd type="none" w="sm" len="sm"/>
                <a:tailEnd type="none" w="sm" len="sm"/>
              </a:ln>
              <a:effectLst/>
            </p:spPr>
            <p:txBody>
              <a:bodyPr wrap="none" anchor="ctr"/>
              <a:lstStyle/>
              <a:p>
                <a:pPr eaLnBrk="0" hangingPunct="0">
                  <a:spcBef>
                    <a:spcPct val="0"/>
                  </a:spcBef>
                </a:pPr>
                <a:endParaRPr lang="en-US" sz="1100" u="none">
                  <a:solidFill>
                    <a:srgbClr val="000080"/>
                  </a:solidFill>
                  <a:latin typeface="Verdana" pitchFamily="34" charset="0"/>
                </a:endParaRPr>
              </a:p>
            </p:txBody>
          </p:sp>
        </p:grpSp>
        <p:sp>
          <p:nvSpPr>
            <p:cNvPr id="28" name="Text Box 26"/>
            <p:cNvSpPr txBox="1">
              <a:spLocks noChangeArrowheads="1"/>
            </p:cNvSpPr>
            <p:nvPr/>
          </p:nvSpPr>
          <p:spPr bwMode="auto">
            <a:xfrm>
              <a:off x="1286644" y="5517669"/>
              <a:ext cx="3600400" cy="261610"/>
            </a:xfrm>
            <a:prstGeom prst="rect">
              <a:avLst/>
            </a:prstGeom>
            <a:noFill/>
            <a:ln w="12700" cap="sq">
              <a:noFill/>
              <a:miter lim="800000"/>
              <a:headEnd type="none" w="sm" len="sm"/>
              <a:tailEnd type="none" w="sm" len="sm"/>
            </a:ln>
            <a:effectLst/>
          </p:spPr>
          <p:txBody>
            <a:bodyPr wrap="square">
              <a:spAutoFit/>
            </a:bodyPr>
            <a:lstStyle/>
            <a:p>
              <a:pPr eaLnBrk="0" hangingPunct="0">
                <a:spcBef>
                  <a:spcPct val="10000"/>
                </a:spcBef>
              </a:pPr>
              <a:r>
                <a:rPr lang="it-IT" sz="1100" i="1" dirty="0" smtClean="0">
                  <a:solidFill>
                    <a:srgbClr val="000080"/>
                  </a:solidFill>
                  <a:latin typeface="Verdana" pitchFamily="34" charset="0"/>
                </a:rPr>
                <a:t>in </a:t>
              </a:r>
              <a:r>
                <a:rPr lang="it-IT" sz="1100" i="1" dirty="0" err="1" smtClean="0">
                  <a:solidFill>
                    <a:srgbClr val="000080"/>
                  </a:solidFill>
                  <a:latin typeface="Verdana" pitchFamily="34" charset="0"/>
                </a:rPr>
                <a:t>employment</a:t>
              </a:r>
              <a:r>
                <a:rPr lang="it-IT" sz="1100" i="1" dirty="0" smtClean="0">
                  <a:solidFill>
                    <a:srgbClr val="000080"/>
                  </a:solidFill>
                  <a:latin typeface="Verdana" pitchFamily="34" charset="0"/>
                </a:rPr>
                <a:t> and </a:t>
              </a:r>
              <a:r>
                <a:rPr lang="it-IT" sz="1100" i="1" dirty="0" err="1" smtClean="0">
                  <a:solidFill>
                    <a:srgbClr val="000080"/>
                  </a:solidFill>
                  <a:latin typeface="Verdana" pitchFamily="34" charset="0"/>
                </a:rPr>
                <a:t>enrolled</a:t>
              </a:r>
              <a:r>
                <a:rPr lang="it-IT" sz="1100" i="1" dirty="0" smtClean="0">
                  <a:solidFill>
                    <a:srgbClr val="000080"/>
                  </a:solidFill>
                  <a:latin typeface="Verdana" pitchFamily="34" charset="0"/>
                </a:rPr>
                <a:t> in a Master </a:t>
              </a:r>
              <a:r>
                <a:rPr lang="it-IT" sz="1100" i="1" dirty="0" err="1" smtClean="0">
                  <a:solidFill>
                    <a:srgbClr val="000080"/>
                  </a:solidFill>
                  <a:latin typeface="Verdana" pitchFamily="34" charset="0"/>
                </a:rPr>
                <a:t>course</a:t>
              </a:r>
              <a:endParaRPr lang="it-IT" sz="1100" i="1" dirty="0">
                <a:solidFill>
                  <a:srgbClr val="000080"/>
                </a:solidFill>
                <a:latin typeface="Verdana" pitchFamily="34" charset="0"/>
              </a:endParaRPr>
            </a:p>
          </p:txBody>
        </p:sp>
        <p:sp>
          <p:nvSpPr>
            <p:cNvPr id="29" name="Text Box 26"/>
            <p:cNvSpPr txBox="1">
              <a:spLocks noChangeArrowheads="1"/>
            </p:cNvSpPr>
            <p:nvPr/>
          </p:nvSpPr>
          <p:spPr bwMode="auto">
            <a:xfrm>
              <a:off x="1286644" y="5733802"/>
              <a:ext cx="3024336" cy="261610"/>
            </a:xfrm>
            <a:prstGeom prst="rect">
              <a:avLst/>
            </a:prstGeom>
            <a:noFill/>
            <a:ln w="12700" cap="sq">
              <a:noFill/>
              <a:miter lim="800000"/>
              <a:headEnd type="none" w="sm" len="sm"/>
              <a:tailEnd type="none" w="sm" len="sm"/>
            </a:ln>
            <a:effectLst/>
          </p:spPr>
          <p:txBody>
            <a:bodyPr wrap="square">
              <a:spAutoFit/>
            </a:bodyPr>
            <a:lstStyle/>
            <a:p>
              <a:pPr eaLnBrk="0" hangingPunct="0">
                <a:spcBef>
                  <a:spcPct val="10000"/>
                </a:spcBef>
              </a:pPr>
              <a:r>
                <a:rPr lang="it-IT" sz="1100" i="1" dirty="0" err="1" smtClean="0">
                  <a:solidFill>
                    <a:srgbClr val="000080"/>
                  </a:solidFill>
                  <a:latin typeface="Verdana" pitchFamily="34" charset="0"/>
                </a:rPr>
                <a:t>enrolled</a:t>
              </a:r>
              <a:r>
                <a:rPr lang="it-IT" sz="1100" i="1" dirty="0" smtClean="0">
                  <a:solidFill>
                    <a:srgbClr val="000080"/>
                  </a:solidFill>
                  <a:latin typeface="Verdana" pitchFamily="34" charset="0"/>
                </a:rPr>
                <a:t> in a Master </a:t>
              </a:r>
              <a:r>
                <a:rPr lang="it-IT" sz="1100" i="1" dirty="0" err="1" smtClean="0">
                  <a:solidFill>
                    <a:srgbClr val="000080"/>
                  </a:solidFill>
                  <a:latin typeface="Verdana" pitchFamily="34" charset="0"/>
                </a:rPr>
                <a:t>course</a:t>
              </a:r>
              <a:endParaRPr lang="it-IT" sz="1100" i="1" u="none" baseline="30000" dirty="0">
                <a:solidFill>
                  <a:srgbClr val="000080"/>
                </a:solidFill>
                <a:latin typeface="Verdana" pitchFamily="34" charset="0"/>
              </a:endParaRPr>
            </a:p>
          </p:txBody>
        </p:sp>
      </p:grpSp>
      <p:sp>
        <p:nvSpPr>
          <p:cNvPr id="23" name="Segnaposto testo 22"/>
          <p:cNvSpPr>
            <a:spLocks noGrp="1"/>
          </p:cNvSpPr>
          <p:nvPr>
            <p:ph type="body" sz="quarter" idx="11"/>
          </p:nvPr>
        </p:nvSpPr>
        <p:spPr/>
        <p:txBody>
          <a:bodyPr/>
          <a:lstStyle/>
          <a:p>
            <a:endParaRPr lang="it-IT"/>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edge">
                                      <p:cBhvr>
                                        <p:cTn id="7" dur="2000"/>
                                        <p:tgtEl>
                                          <p:spTgt spid="21"/>
                                        </p:tgtEl>
                                      </p:cBhvr>
                                    </p:animEffect>
                                  </p:childTnLst>
                                </p:cTn>
                              </p:par>
                            </p:childTnLst>
                          </p:cTn>
                        </p:par>
                        <p:par>
                          <p:cTn id="8" fill="hold">
                            <p:stCondLst>
                              <p:cond delay="2000"/>
                            </p:stCondLst>
                            <p:childTnLst>
                              <p:par>
                                <p:cTn id="9" presetID="9"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dissolve">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1" grpId="0">
        <p:bldAsOne/>
      </p:bldGraphic>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0" y="-285776"/>
            <a:ext cx="9144000" cy="844550"/>
          </a:xfrm>
        </p:spPr>
        <p:txBody>
          <a:bodyPr>
            <a:normAutofit/>
          </a:bodyPr>
          <a:lstStyle/>
          <a:p>
            <a:pPr algn="ctr">
              <a:defRPr/>
            </a:pPr>
            <a:r>
              <a:rPr lang="en-GB" sz="2800" dirty="0" smtClean="0">
                <a:effectLst>
                  <a:outerShdw blurRad="38100" dist="38100" dir="2700000" algn="tl">
                    <a:srgbClr val="000000">
                      <a:alpha val="43137"/>
                    </a:srgbClr>
                  </a:outerShdw>
                </a:effectLst>
              </a:rPr>
              <a:t>Contents</a:t>
            </a:r>
            <a:endParaRPr lang="en-GB" sz="2800" dirty="0">
              <a:effectLst>
                <a:outerShdw blurRad="38100" dist="38100" dir="2700000" algn="tl">
                  <a:srgbClr val="000000">
                    <a:alpha val="43137"/>
                  </a:srgbClr>
                </a:outerShdw>
              </a:effectLst>
            </a:endParaRPr>
          </a:p>
        </p:txBody>
      </p:sp>
      <p:sp>
        <p:nvSpPr>
          <p:cNvPr id="23555" name="Segnaposto contenuto 2"/>
          <p:cNvSpPr>
            <a:spLocks noGrp="1"/>
          </p:cNvSpPr>
          <p:nvPr>
            <p:ph idx="1"/>
          </p:nvPr>
        </p:nvSpPr>
        <p:spPr>
          <a:xfrm>
            <a:off x="248194" y="979713"/>
            <a:ext cx="8895806" cy="5212079"/>
          </a:xfrm>
        </p:spPr>
        <p:txBody>
          <a:bodyPr/>
          <a:lstStyle/>
          <a:p>
            <a:pPr marL="457200" indent="-457200">
              <a:lnSpc>
                <a:spcPct val="150000"/>
              </a:lnSpc>
              <a:spcBef>
                <a:spcPts val="0"/>
              </a:spcBef>
              <a:buFont typeface="Trebuchet MS" pitchFamily="34" charset="0"/>
              <a:buAutoNum type="arabicPeriod"/>
            </a:pPr>
            <a:r>
              <a:rPr lang="en-GB" sz="2500" b="1" dirty="0" smtClean="0">
                <a:solidFill>
                  <a:srgbClr val="000080"/>
                </a:solidFill>
                <a:effectLst>
                  <a:outerShdw blurRad="38100" dist="38100" dir="2700000" algn="tl">
                    <a:srgbClr val="000000">
                      <a:alpha val="43137"/>
                    </a:srgbClr>
                  </a:outerShdw>
                </a:effectLst>
                <a:latin typeface="Verdana" pitchFamily="34" charset="0"/>
              </a:rPr>
              <a:t>The real issue</a:t>
            </a:r>
          </a:p>
          <a:p>
            <a:pPr marL="457200" indent="-457200">
              <a:lnSpc>
                <a:spcPct val="150000"/>
              </a:lnSpc>
              <a:spcBef>
                <a:spcPts val="0"/>
              </a:spcBef>
              <a:buFont typeface="Trebuchet MS" pitchFamily="34" charset="0"/>
              <a:buAutoNum type="arabicPeriod"/>
            </a:pPr>
            <a:r>
              <a:rPr lang="en-GB" sz="2500" b="1" dirty="0" smtClean="0">
                <a:solidFill>
                  <a:srgbClr val="000080"/>
                </a:solidFill>
                <a:effectLst>
                  <a:outerShdw blurRad="38100" dist="38100" dir="2700000" algn="tl">
                    <a:srgbClr val="000000">
                      <a:alpha val="43137"/>
                    </a:srgbClr>
                  </a:outerShdw>
                </a:effectLst>
                <a:latin typeface="Verdana" pitchFamily="34" charset="0"/>
              </a:rPr>
              <a:t>Theoretical frameworks</a:t>
            </a:r>
          </a:p>
          <a:p>
            <a:pPr marL="457200" indent="-457200">
              <a:lnSpc>
                <a:spcPct val="150000"/>
              </a:lnSpc>
              <a:spcBef>
                <a:spcPts val="0"/>
              </a:spcBef>
              <a:buFont typeface="Trebuchet MS" pitchFamily="34" charset="0"/>
              <a:buAutoNum type="arabicPeriod"/>
            </a:pPr>
            <a:r>
              <a:rPr lang="en-GB" sz="2500" b="1" dirty="0" smtClean="0">
                <a:solidFill>
                  <a:srgbClr val="000080"/>
                </a:solidFill>
                <a:effectLst>
                  <a:outerShdw blurRad="38100" dist="38100" dir="2700000" algn="tl">
                    <a:srgbClr val="000000">
                      <a:alpha val="43137"/>
                    </a:srgbClr>
                  </a:outerShdw>
                </a:effectLst>
                <a:latin typeface="Verdana" pitchFamily="34" charset="0"/>
              </a:rPr>
              <a:t>The </a:t>
            </a:r>
            <a:r>
              <a:rPr lang="en-GB" sz="2500" b="1" dirty="0" err="1" smtClean="0">
                <a:solidFill>
                  <a:srgbClr val="000080"/>
                </a:solidFill>
                <a:effectLst>
                  <a:outerShdw blurRad="38100" dist="38100" dir="2700000" algn="tl">
                    <a:srgbClr val="000000">
                      <a:alpha val="43137"/>
                    </a:srgbClr>
                  </a:outerShdw>
                </a:effectLst>
                <a:latin typeface="Verdana" pitchFamily="34" charset="0"/>
              </a:rPr>
              <a:t>AlmaLaurea</a:t>
            </a:r>
            <a:r>
              <a:rPr lang="en-GB" sz="2500" b="1" dirty="0" smtClean="0">
                <a:solidFill>
                  <a:srgbClr val="000080"/>
                </a:solidFill>
                <a:effectLst>
                  <a:outerShdw blurRad="38100" dist="38100" dir="2700000" algn="tl">
                    <a:srgbClr val="000000">
                      <a:alpha val="43137"/>
                    </a:srgbClr>
                  </a:outerShdw>
                </a:effectLst>
                <a:latin typeface="Verdana" pitchFamily="34" charset="0"/>
              </a:rPr>
              <a:t> model and experience</a:t>
            </a:r>
          </a:p>
          <a:p>
            <a:pPr marL="457200" indent="-457200">
              <a:lnSpc>
                <a:spcPct val="150000"/>
              </a:lnSpc>
              <a:spcBef>
                <a:spcPts val="0"/>
              </a:spcBef>
              <a:buFont typeface="Trebuchet MS" pitchFamily="34" charset="0"/>
              <a:buAutoNum type="arabicPeriod"/>
            </a:pPr>
            <a:r>
              <a:rPr lang="en-GB" sz="2500" b="1" dirty="0" smtClean="0">
                <a:solidFill>
                  <a:srgbClr val="000080"/>
                </a:solidFill>
                <a:effectLst>
                  <a:outerShdw blurRad="38100" dist="38100" dir="2700000" algn="tl">
                    <a:srgbClr val="000000">
                      <a:alpha val="43137"/>
                    </a:srgbClr>
                  </a:outerShdw>
                </a:effectLst>
                <a:latin typeface="Verdana" pitchFamily="34" charset="0"/>
              </a:rPr>
              <a:t>The Survey on Italian graduates’ employment condition</a:t>
            </a:r>
          </a:p>
          <a:p>
            <a:pPr marL="457200" indent="-457200">
              <a:lnSpc>
                <a:spcPct val="150000"/>
              </a:lnSpc>
              <a:spcBef>
                <a:spcPts val="0"/>
              </a:spcBef>
              <a:buNone/>
            </a:pPr>
            <a:r>
              <a:rPr lang="en-GB" sz="2500" b="1" dirty="0" smtClean="0">
                <a:solidFill>
                  <a:srgbClr val="000080"/>
                </a:solidFill>
                <a:effectLst>
                  <a:outerShdw blurRad="38100" dist="38100" dir="2700000" algn="tl">
                    <a:srgbClr val="000000">
                      <a:alpha val="43137"/>
                    </a:srgbClr>
                  </a:outerShdw>
                </a:effectLst>
                <a:latin typeface="Verdana" pitchFamily="34" charset="0"/>
              </a:rPr>
              <a:t>	4.1. Graduates’ characteristics: An overview</a:t>
            </a:r>
          </a:p>
          <a:p>
            <a:pPr marL="457200" indent="-457200">
              <a:lnSpc>
                <a:spcPct val="150000"/>
              </a:lnSpc>
              <a:spcBef>
                <a:spcPts val="0"/>
              </a:spcBef>
              <a:buNone/>
            </a:pPr>
            <a:r>
              <a:rPr lang="en-GB" sz="2500" b="1" dirty="0" smtClean="0">
                <a:solidFill>
                  <a:srgbClr val="000080"/>
                </a:solidFill>
                <a:effectLst>
                  <a:outerShdw blurRad="38100" dist="38100" dir="2700000" algn="tl">
                    <a:srgbClr val="000000">
                      <a:alpha val="43137"/>
                    </a:srgbClr>
                  </a:outerShdw>
                </a:effectLst>
                <a:latin typeface="Verdana" pitchFamily="34" charset="0"/>
              </a:rPr>
              <a:t>	4.2. Graduates’ characteristics: Comparing     study cycles</a:t>
            </a:r>
          </a:p>
          <a:p>
            <a:pPr marL="457200" indent="-457200">
              <a:lnSpc>
                <a:spcPct val="150000"/>
              </a:lnSpc>
              <a:spcBef>
                <a:spcPts val="0"/>
              </a:spcBef>
              <a:buNone/>
            </a:pPr>
            <a:r>
              <a:rPr lang="en-GB" sz="2500" b="1" dirty="0" smtClean="0">
                <a:solidFill>
                  <a:srgbClr val="000080"/>
                </a:solidFill>
                <a:effectLst>
                  <a:outerShdw blurRad="38100" dist="38100" dir="2700000" algn="tl">
                    <a:srgbClr val="000000">
                      <a:alpha val="43137"/>
                    </a:srgbClr>
                  </a:outerShdw>
                </a:effectLst>
                <a:latin typeface="Verdana" pitchFamily="34" charset="0"/>
              </a:rPr>
              <a:t>5. Concluding comments</a:t>
            </a:r>
          </a:p>
        </p:txBody>
      </p:sp>
    </p:spTree>
  </p:cSld>
  <p:clrMapOvr>
    <a:masterClrMapping/>
  </p:clrMapOvr>
  <p:transition spd="med">
    <p:split/>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olo 8"/>
          <p:cNvSpPr>
            <a:spLocks noGrp="1"/>
          </p:cNvSpPr>
          <p:nvPr>
            <p:ph type="title"/>
          </p:nvPr>
        </p:nvSpPr>
        <p:spPr/>
        <p:txBody>
          <a:bodyPr>
            <a:normAutofit fontScale="90000"/>
          </a:bodyPr>
          <a:lstStyle/>
          <a:p>
            <a:r>
              <a:rPr lang="en-US" dirty="0" smtClean="0"/>
              <a:t>Unemployment rate by</a:t>
            </a:r>
            <a:r>
              <a:rPr lang="de-DE" dirty="0" smtClean="0"/>
              <a:t> </a:t>
            </a:r>
            <a:r>
              <a:rPr lang="de-DE" dirty="0" err="1" smtClean="0"/>
              <a:t>field</a:t>
            </a:r>
            <a:r>
              <a:rPr lang="de-DE" dirty="0" smtClean="0"/>
              <a:t> </a:t>
            </a:r>
            <a:r>
              <a:rPr lang="de-DE" dirty="0" err="1" smtClean="0"/>
              <a:t>of</a:t>
            </a:r>
            <a:r>
              <a:rPr lang="de-DE" dirty="0" smtClean="0"/>
              <a:t> </a:t>
            </a:r>
            <a:r>
              <a:rPr lang="de-DE" dirty="0" err="1" smtClean="0"/>
              <a:t>study</a:t>
            </a:r>
            <a:r>
              <a:rPr lang="de-DE" dirty="0" smtClean="0"/>
              <a:t>. 2009 </a:t>
            </a:r>
            <a:r>
              <a:rPr lang="de-DE" dirty="0" err="1" smtClean="0"/>
              <a:t>cohort</a:t>
            </a:r>
            <a:r>
              <a:rPr lang="de-DE" dirty="0" smtClean="0"/>
              <a:t>, </a:t>
            </a:r>
            <a:r>
              <a:rPr lang="de-DE" dirty="0" err="1" smtClean="0"/>
              <a:t>one</a:t>
            </a:r>
            <a:r>
              <a:rPr lang="de-DE" dirty="0" smtClean="0"/>
              <a:t> </a:t>
            </a:r>
            <a:r>
              <a:rPr lang="de-DE" dirty="0" err="1" smtClean="0"/>
              <a:t>year</a:t>
            </a:r>
            <a:r>
              <a:rPr lang="de-DE" dirty="0" smtClean="0"/>
              <a:t> after </a:t>
            </a:r>
            <a:r>
              <a:rPr lang="de-DE" dirty="0" err="1" smtClean="0"/>
              <a:t>graduation</a:t>
            </a:r>
            <a:r>
              <a:rPr lang="de-DE" dirty="0" smtClean="0"/>
              <a:t> </a:t>
            </a:r>
            <a:endParaRPr lang="it-IT" dirty="0"/>
          </a:p>
        </p:txBody>
      </p:sp>
      <p:sp>
        <p:nvSpPr>
          <p:cNvPr id="10" name="Segnaposto testo 21"/>
          <p:cNvSpPr>
            <a:spLocks noGrp="1"/>
          </p:cNvSpPr>
          <p:nvPr>
            <p:ph type="body" sz="quarter" idx="11"/>
          </p:nvPr>
        </p:nvSpPr>
        <p:spPr/>
        <p:txBody>
          <a:bodyPr/>
          <a:lstStyle/>
          <a:p>
            <a:r>
              <a:rPr lang="it-IT" smtClean="0"/>
              <a:t>definition in</a:t>
            </a:r>
          </a:p>
          <a:p>
            <a:r>
              <a:rPr lang="it-IT" smtClean="0"/>
              <a:t>ISTAT-Labour</a:t>
            </a:r>
          </a:p>
          <a:p>
            <a:r>
              <a:rPr lang="it-IT" smtClean="0"/>
              <a:t>Force</a:t>
            </a:r>
          </a:p>
          <a:p>
            <a:r>
              <a:rPr lang="it-IT" smtClean="0"/>
              <a:t>(continuous</a:t>
            </a:r>
          </a:p>
          <a:p>
            <a:r>
              <a:rPr lang="it-IT" smtClean="0"/>
              <a:t>survey)</a:t>
            </a:r>
            <a:endParaRPr lang="it-IT" dirty="0"/>
          </a:p>
        </p:txBody>
      </p:sp>
      <p:sp>
        <p:nvSpPr>
          <p:cNvPr id="11" name="Segnaposto testo 10"/>
          <p:cNvSpPr>
            <a:spLocks noGrp="1"/>
          </p:cNvSpPr>
          <p:nvPr>
            <p:ph type="body" sz="quarter" idx="12"/>
          </p:nvPr>
        </p:nvSpPr>
        <p:spPr/>
        <p:txBody>
          <a:bodyPr/>
          <a:lstStyle/>
          <a:p>
            <a:r>
              <a:rPr lang="de-DE" smtClean="0"/>
              <a:t>percentage values</a:t>
            </a:r>
            <a:endParaRPr lang="it-IT" dirty="0"/>
          </a:p>
        </p:txBody>
      </p:sp>
      <p:graphicFrame>
        <p:nvGraphicFramePr>
          <p:cNvPr id="7" name="Object 26"/>
          <p:cNvGraphicFramePr>
            <a:graphicFrameLocks noChangeAspect="1"/>
          </p:cNvGraphicFramePr>
          <p:nvPr/>
        </p:nvGraphicFramePr>
        <p:xfrm>
          <a:off x="1907704" y="690563"/>
          <a:ext cx="7027863" cy="6053137"/>
        </p:xfrm>
        <a:graphic>
          <a:graphicData uri="http://schemas.openxmlformats.org/drawingml/2006/chart">
            <c:chart xmlns:c="http://schemas.openxmlformats.org/drawingml/2006/chart" xmlns:r="http://schemas.openxmlformats.org/officeDocument/2006/relationships" r:id="rId3"/>
          </a:graphicData>
        </a:graphic>
      </p:graphicFrame>
      <p:sp>
        <p:nvSpPr>
          <p:cNvPr id="13" name="Rectangle 15"/>
          <p:cNvSpPr>
            <a:spLocks noChangeArrowheads="1"/>
          </p:cNvSpPr>
          <p:nvPr/>
        </p:nvSpPr>
        <p:spPr bwMode="auto">
          <a:xfrm>
            <a:off x="-15875" y="862013"/>
            <a:ext cx="1053494" cy="400110"/>
          </a:xfrm>
          <a:prstGeom prst="rect">
            <a:avLst/>
          </a:prstGeom>
          <a:noFill/>
          <a:ln w="12700" cap="sq" algn="ctr">
            <a:noFill/>
            <a:miter lim="800000"/>
            <a:headEnd/>
            <a:tailEnd/>
          </a:ln>
          <a:effectLst/>
        </p:spPr>
        <p:txBody>
          <a:bodyPr wrap="none">
            <a:spAutoFit/>
          </a:bodyPr>
          <a:lstStyle/>
          <a:p>
            <a:pPr algn="l">
              <a:spcBef>
                <a:spcPct val="0"/>
              </a:spcBef>
            </a:pPr>
            <a:r>
              <a:rPr lang="it-IT" sz="1000" b="1" u="none" dirty="0" smtClean="0">
                <a:solidFill>
                  <a:srgbClr val="000080"/>
                </a:solidFill>
                <a:latin typeface="Verdana" pitchFamily="34" charset="0"/>
              </a:rPr>
              <a:t>BACHELORS</a:t>
            </a:r>
            <a:br>
              <a:rPr lang="it-IT" sz="1000" b="1" u="none" dirty="0" smtClean="0">
                <a:solidFill>
                  <a:srgbClr val="000080"/>
                </a:solidFill>
                <a:latin typeface="Verdana" pitchFamily="34" charset="0"/>
              </a:rPr>
            </a:br>
            <a:r>
              <a:rPr lang="it-IT" sz="1000" b="1" u="none" dirty="0" smtClean="0">
                <a:solidFill>
                  <a:srgbClr val="000080"/>
                </a:solidFill>
                <a:latin typeface="Verdana" pitchFamily="34" charset="0"/>
              </a:rPr>
              <a:t>2009</a:t>
            </a:r>
            <a:endParaRPr lang="it-IT" sz="1000" b="1" u="none" dirty="0">
              <a:solidFill>
                <a:srgbClr val="000080"/>
              </a:solidFill>
              <a:latin typeface="Verdana"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strVal val="#ppt_w*0.70"/>
                                          </p:val>
                                        </p:tav>
                                        <p:tav tm="100000">
                                          <p:val>
                                            <p:strVal val="#ppt_w"/>
                                          </p:val>
                                        </p:tav>
                                      </p:tavLst>
                                    </p:anim>
                                    <p:anim calcmode="lin" valueType="num">
                                      <p:cBhvr>
                                        <p:cTn id="8" dur="1000" fill="hold"/>
                                        <p:tgtEl>
                                          <p:spTgt spid="7"/>
                                        </p:tgtEl>
                                        <p:attrNameLst>
                                          <p:attrName>ppt_h</p:attrName>
                                        </p:attrNameLst>
                                      </p:cBhvr>
                                      <p:tavLst>
                                        <p:tav tm="0">
                                          <p:val>
                                            <p:strVal val="#ppt_h"/>
                                          </p:val>
                                        </p:tav>
                                        <p:tav tm="100000">
                                          <p:val>
                                            <p:strVal val="#ppt_h"/>
                                          </p:val>
                                        </p:tav>
                                      </p:tavLst>
                                    </p:anim>
                                    <p:animEffect transition="in" filter="fade">
                                      <p:cBhvr>
                                        <p:cTn id="9"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7" grpId="0">
        <p:bldAsOne/>
      </p:bldGraphic>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olo 16"/>
          <p:cNvSpPr>
            <a:spLocks noGrp="1"/>
          </p:cNvSpPr>
          <p:nvPr>
            <p:ph type="title"/>
          </p:nvPr>
        </p:nvSpPr>
        <p:spPr>
          <a:xfrm>
            <a:off x="-15875" y="12700"/>
            <a:ext cx="9159875" cy="844550"/>
          </a:xfrm>
        </p:spPr>
        <p:txBody>
          <a:bodyPr>
            <a:noAutofit/>
          </a:bodyPr>
          <a:lstStyle/>
          <a:p>
            <a:pPr algn="ctr"/>
            <a:r>
              <a:rPr lang="de-DE" dirty="0" smtClean="0"/>
              <a:t>Master </a:t>
            </a:r>
            <a:r>
              <a:rPr lang="de-DE" dirty="0" err="1" smtClean="0"/>
              <a:t>graduates</a:t>
            </a:r>
            <a:r>
              <a:rPr lang="de-DE" dirty="0" smtClean="0"/>
              <a:t>‘ </a:t>
            </a:r>
            <a:r>
              <a:rPr lang="de-DE" dirty="0" err="1" smtClean="0"/>
              <a:t>employment</a:t>
            </a:r>
            <a:r>
              <a:rPr lang="de-DE" dirty="0" smtClean="0"/>
              <a:t> </a:t>
            </a:r>
            <a:r>
              <a:rPr lang="de-DE" dirty="0" err="1" smtClean="0"/>
              <a:t>conditions</a:t>
            </a:r>
            <a:r>
              <a:rPr lang="de-DE" dirty="0" smtClean="0"/>
              <a:t> </a:t>
            </a:r>
            <a:r>
              <a:rPr lang="de-DE" dirty="0" err="1" smtClean="0"/>
              <a:t>by</a:t>
            </a:r>
            <a:r>
              <a:rPr lang="de-DE" dirty="0" smtClean="0"/>
              <a:t> </a:t>
            </a:r>
            <a:r>
              <a:rPr lang="de-DE" dirty="0" err="1" smtClean="0"/>
              <a:t>field</a:t>
            </a:r>
            <a:r>
              <a:rPr lang="de-DE" dirty="0" smtClean="0"/>
              <a:t> </a:t>
            </a:r>
            <a:r>
              <a:rPr lang="de-DE" dirty="0" err="1" smtClean="0"/>
              <a:t>of</a:t>
            </a:r>
            <a:r>
              <a:rPr lang="de-DE" dirty="0" smtClean="0"/>
              <a:t> </a:t>
            </a:r>
            <a:r>
              <a:rPr lang="de-DE" dirty="0" err="1" smtClean="0"/>
              <a:t>study</a:t>
            </a:r>
            <a:r>
              <a:rPr lang="de-DE" dirty="0" smtClean="0"/>
              <a:t>. 2009 </a:t>
            </a:r>
            <a:r>
              <a:rPr lang="de-DE" dirty="0" err="1" smtClean="0"/>
              <a:t>cohort</a:t>
            </a:r>
            <a:r>
              <a:rPr lang="de-DE" dirty="0" smtClean="0"/>
              <a:t>, </a:t>
            </a:r>
            <a:r>
              <a:rPr lang="de-DE" dirty="0" err="1" smtClean="0"/>
              <a:t>one</a:t>
            </a:r>
            <a:r>
              <a:rPr lang="de-DE" dirty="0" smtClean="0"/>
              <a:t> </a:t>
            </a:r>
            <a:r>
              <a:rPr lang="de-DE" dirty="0" err="1" smtClean="0"/>
              <a:t>year</a:t>
            </a:r>
            <a:r>
              <a:rPr lang="de-DE" dirty="0" smtClean="0"/>
              <a:t> after </a:t>
            </a:r>
            <a:r>
              <a:rPr lang="de-DE" dirty="0" err="1" smtClean="0"/>
              <a:t>graduation</a:t>
            </a:r>
            <a:endParaRPr lang="it-IT" dirty="0">
              <a:solidFill>
                <a:srgbClr val="000080"/>
              </a:solidFill>
            </a:endParaRPr>
          </a:p>
        </p:txBody>
      </p:sp>
      <p:sp>
        <p:nvSpPr>
          <p:cNvPr id="23" name="Segnaposto testo 22"/>
          <p:cNvSpPr>
            <a:spLocks noGrp="1"/>
          </p:cNvSpPr>
          <p:nvPr>
            <p:ph type="body" sz="quarter" idx="12"/>
          </p:nvPr>
        </p:nvSpPr>
        <p:spPr/>
        <p:txBody>
          <a:bodyPr/>
          <a:lstStyle/>
          <a:p>
            <a:endParaRPr lang="it-IT"/>
          </a:p>
        </p:txBody>
      </p:sp>
      <p:graphicFrame>
        <p:nvGraphicFramePr>
          <p:cNvPr id="21" name="Object 2"/>
          <p:cNvGraphicFramePr>
            <a:graphicFrameLocks noChangeAspect="1"/>
          </p:cNvGraphicFramePr>
          <p:nvPr/>
        </p:nvGraphicFramePr>
        <p:xfrm>
          <a:off x="683568" y="764704"/>
          <a:ext cx="7740650" cy="5754688"/>
        </p:xfrm>
        <a:graphic>
          <a:graphicData uri="http://schemas.openxmlformats.org/drawingml/2006/chart">
            <c:chart xmlns:c="http://schemas.openxmlformats.org/drawingml/2006/chart" xmlns:r="http://schemas.openxmlformats.org/officeDocument/2006/relationships" r:id="rId3"/>
          </a:graphicData>
        </a:graphic>
      </p:graphicFrame>
      <p:grpSp>
        <p:nvGrpSpPr>
          <p:cNvPr id="2" name="Group 4"/>
          <p:cNvGrpSpPr>
            <a:grpSpLocks/>
          </p:cNvGrpSpPr>
          <p:nvPr/>
        </p:nvGrpSpPr>
        <p:grpSpPr bwMode="auto">
          <a:xfrm>
            <a:off x="1547813" y="5961062"/>
            <a:ext cx="3600449" cy="1009650"/>
            <a:chOff x="4876" y="2214"/>
            <a:chExt cx="2268" cy="636"/>
          </a:xfrm>
        </p:grpSpPr>
        <p:grpSp>
          <p:nvGrpSpPr>
            <p:cNvPr id="3" name="Group 5"/>
            <p:cNvGrpSpPr>
              <a:grpSpLocks/>
            </p:cNvGrpSpPr>
            <p:nvPr/>
          </p:nvGrpSpPr>
          <p:grpSpPr bwMode="auto">
            <a:xfrm>
              <a:off x="4876" y="2214"/>
              <a:ext cx="1179" cy="165"/>
              <a:chOff x="1565" y="3917"/>
              <a:chExt cx="1179" cy="165"/>
            </a:xfrm>
          </p:grpSpPr>
          <p:sp>
            <p:nvSpPr>
              <p:cNvPr id="41" name="AutoShape 6"/>
              <p:cNvSpPr>
                <a:spLocks noChangeAspect="1" noChangeArrowheads="1"/>
              </p:cNvSpPr>
              <p:nvPr/>
            </p:nvSpPr>
            <p:spPr bwMode="auto">
              <a:xfrm>
                <a:off x="1565" y="3966"/>
                <a:ext cx="68" cy="68"/>
              </a:xfrm>
              <a:prstGeom prst="flowChartConnector">
                <a:avLst/>
              </a:prstGeom>
              <a:gradFill rotWithShape="1">
                <a:gsLst>
                  <a:gs pos="0">
                    <a:srgbClr val="0000FF">
                      <a:gamma/>
                      <a:shade val="46275"/>
                      <a:invGamma/>
                    </a:srgbClr>
                  </a:gs>
                  <a:gs pos="100000">
                    <a:srgbClr val="0000FF"/>
                  </a:gs>
                </a:gsLst>
                <a:lin ang="5400000" scaled="1"/>
              </a:gradFill>
              <a:ln w="12700" cap="sq">
                <a:noFill/>
                <a:round/>
                <a:headEnd type="none" w="sm" len="sm"/>
                <a:tailEnd type="none" w="sm" len="sm"/>
              </a:ln>
              <a:effectLst/>
            </p:spPr>
            <p:txBody>
              <a:bodyPr wrap="none" anchor="ctr"/>
              <a:lstStyle/>
              <a:p>
                <a:pPr eaLnBrk="0" hangingPunct="0">
                  <a:spcBef>
                    <a:spcPct val="0"/>
                  </a:spcBef>
                </a:pPr>
                <a:endParaRPr lang="en-US" sz="1100" u="none">
                  <a:solidFill>
                    <a:srgbClr val="000080"/>
                  </a:solidFill>
                  <a:latin typeface="Verdana" pitchFamily="34" charset="0"/>
                </a:endParaRPr>
              </a:p>
            </p:txBody>
          </p:sp>
          <p:sp>
            <p:nvSpPr>
              <p:cNvPr id="42" name="Text Box 7"/>
              <p:cNvSpPr txBox="1">
                <a:spLocks noChangeArrowheads="1"/>
              </p:cNvSpPr>
              <p:nvPr/>
            </p:nvSpPr>
            <p:spPr bwMode="auto">
              <a:xfrm>
                <a:off x="1626" y="3917"/>
                <a:ext cx="1118" cy="165"/>
              </a:xfrm>
              <a:prstGeom prst="rect">
                <a:avLst/>
              </a:prstGeom>
              <a:noFill/>
              <a:ln w="12700" cap="sq">
                <a:noFill/>
                <a:miter lim="800000"/>
                <a:headEnd type="none" w="sm" len="sm"/>
                <a:tailEnd type="none" w="sm" len="sm"/>
              </a:ln>
              <a:effectLst/>
            </p:spPr>
            <p:txBody>
              <a:bodyPr>
                <a:spAutoFit/>
              </a:bodyPr>
              <a:lstStyle/>
              <a:p>
                <a:pPr eaLnBrk="0" hangingPunct="0">
                  <a:spcBef>
                    <a:spcPct val="10000"/>
                  </a:spcBef>
                </a:pPr>
                <a:r>
                  <a:rPr lang="it-IT" sz="1100" i="1" dirty="0" smtClean="0">
                    <a:solidFill>
                      <a:srgbClr val="000080"/>
                    </a:solidFill>
                    <a:latin typeface="Verdana" pitchFamily="34" charset="0"/>
                  </a:rPr>
                  <a:t>in </a:t>
                </a:r>
                <a:r>
                  <a:rPr lang="it-IT" sz="1100" i="1" dirty="0" err="1" smtClean="0">
                    <a:solidFill>
                      <a:srgbClr val="000080"/>
                    </a:solidFill>
                    <a:latin typeface="Verdana" pitchFamily="34" charset="0"/>
                  </a:rPr>
                  <a:t>employment</a:t>
                </a:r>
                <a:endParaRPr lang="it-IT" sz="1100" i="1" dirty="0" smtClean="0">
                  <a:solidFill>
                    <a:srgbClr val="000080"/>
                  </a:solidFill>
                  <a:latin typeface="Verdana" pitchFamily="34" charset="0"/>
                </a:endParaRPr>
              </a:p>
            </p:txBody>
          </p:sp>
        </p:grpSp>
        <p:grpSp>
          <p:nvGrpSpPr>
            <p:cNvPr id="4" name="Group 8"/>
            <p:cNvGrpSpPr>
              <a:grpSpLocks/>
            </p:cNvGrpSpPr>
            <p:nvPr/>
          </p:nvGrpSpPr>
          <p:grpSpPr bwMode="auto">
            <a:xfrm>
              <a:off x="4876" y="2391"/>
              <a:ext cx="2268" cy="165"/>
              <a:chOff x="4876" y="2391"/>
              <a:chExt cx="2268" cy="165"/>
            </a:xfrm>
          </p:grpSpPr>
          <p:sp>
            <p:nvSpPr>
              <p:cNvPr id="39" name="AutoShape 9"/>
              <p:cNvSpPr>
                <a:spLocks noChangeAspect="1" noChangeArrowheads="1"/>
              </p:cNvSpPr>
              <p:nvPr/>
            </p:nvSpPr>
            <p:spPr bwMode="auto">
              <a:xfrm>
                <a:off x="4876" y="2440"/>
                <a:ext cx="68" cy="68"/>
              </a:xfrm>
              <a:prstGeom prst="flowChartConnector">
                <a:avLst/>
              </a:prstGeom>
              <a:gradFill rotWithShape="1">
                <a:gsLst>
                  <a:gs pos="0">
                    <a:srgbClr val="FFFF00">
                      <a:gamma/>
                      <a:shade val="46275"/>
                      <a:invGamma/>
                    </a:srgbClr>
                  </a:gs>
                  <a:gs pos="100000">
                    <a:srgbClr val="FFFF00"/>
                  </a:gs>
                </a:gsLst>
                <a:lin ang="5400000" scaled="1"/>
              </a:gradFill>
              <a:ln w="12700" cap="sq">
                <a:noFill/>
                <a:round/>
                <a:headEnd type="none" w="sm" len="sm"/>
                <a:tailEnd type="none" w="sm" len="sm"/>
              </a:ln>
              <a:effectLst/>
            </p:spPr>
            <p:txBody>
              <a:bodyPr wrap="none" anchor="ctr"/>
              <a:lstStyle/>
              <a:p>
                <a:pPr eaLnBrk="0" hangingPunct="0">
                  <a:spcBef>
                    <a:spcPct val="0"/>
                  </a:spcBef>
                </a:pPr>
                <a:endParaRPr lang="en-US" sz="1100" u="none">
                  <a:solidFill>
                    <a:srgbClr val="000080"/>
                  </a:solidFill>
                  <a:latin typeface="Verdana" pitchFamily="34" charset="0"/>
                </a:endParaRPr>
              </a:p>
            </p:txBody>
          </p:sp>
          <p:sp>
            <p:nvSpPr>
              <p:cNvPr id="40" name="Text Box 10"/>
              <p:cNvSpPr txBox="1">
                <a:spLocks noChangeArrowheads="1"/>
              </p:cNvSpPr>
              <p:nvPr/>
            </p:nvSpPr>
            <p:spPr bwMode="auto">
              <a:xfrm>
                <a:off x="4937" y="2391"/>
                <a:ext cx="2207" cy="165"/>
              </a:xfrm>
              <a:prstGeom prst="rect">
                <a:avLst/>
              </a:prstGeom>
              <a:noFill/>
              <a:ln w="12700" cap="sq">
                <a:noFill/>
                <a:miter lim="800000"/>
                <a:headEnd type="none" w="sm" len="sm"/>
                <a:tailEnd type="none" w="sm" len="sm"/>
              </a:ln>
              <a:effectLst/>
            </p:spPr>
            <p:txBody>
              <a:bodyPr wrap="square">
                <a:spAutoFit/>
              </a:bodyPr>
              <a:lstStyle/>
              <a:p>
                <a:pPr eaLnBrk="0" hangingPunct="0">
                  <a:spcBef>
                    <a:spcPct val="10000"/>
                  </a:spcBef>
                </a:pPr>
                <a:r>
                  <a:rPr lang="it-IT" sz="1100" i="1" dirty="0" err="1" smtClean="0">
                    <a:solidFill>
                      <a:srgbClr val="000080"/>
                    </a:solidFill>
                    <a:latin typeface="Verdana" pitchFamily="34" charset="0"/>
                  </a:rPr>
                  <a:t>not</a:t>
                </a:r>
                <a:r>
                  <a:rPr lang="it-IT" sz="1100" i="1" dirty="0" smtClean="0">
                    <a:solidFill>
                      <a:srgbClr val="000080"/>
                    </a:solidFill>
                    <a:latin typeface="Verdana" pitchFamily="34" charset="0"/>
                  </a:rPr>
                  <a:t> </a:t>
                </a:r>
                <a:r>
                  <a:rPr lang="it-IT" sz="1100" i="1" dirty="0" err="1" smtClean="0">
                    <a:solidFill>
                      <a:srgbClr val="000080"/>
                    </a:solidFill>
                    <a:latin typeface="Verdana" pitchFamily="34" charset="0"/>
                  </a:rPr>
                  <a:t>searching</a:t>
                </a:r>
                <a:r>
                  <a:rPr lang="it-IT" sz="1100" i="1" dirty="0" smtClean="0">
                    <a:solidFill>
                      <a:srgbClr val="000080"/>
                    </a:solidFill>
                    <a:latin typeface="Verdana" pitchFamily="34" charset="0"/>
                  </a:rPr>
                  <a:t> </a:t>
                </a:r>
                <a:r>
                  <a:rPr lang="it-IT" sz="1100" i="1" dirty="0" err="1" smtClean="0">
                    <a:solidFill>
                      <a:srgbClr val="000080"/>
                    </a:solidFill>
                    <a:latin typeface="Verdana" pitchFamily="34" charset="0"/>
                  </a:rPr>
                  <a:t>for</a:t>
                </a:r>
                <a:r>
                  <a:rPr lang="it-IT" sz="1100" i="1" dirty="0" smtClean="0">
                    <a:solidFill>
                      <a:srgbClr val="000080"/>
                    </a:solidFill>
                    <a:latin typeface="Verdana" pitchFamily="34" charset="0"/>
                  </a:rPr>
                  <a:t> </a:t>
                </a:r>
                <a:r>
                  <a:rPr lang="it-IT" sz="1100" i="1" dirty="0" err="1" smtClean="0">
                    <a:solidFill>
                      <a:srgbClr val="000080"/>
                    </a:solidFill>
                    <a:latin typeface="Verdana" pitchFamily="34" charset="0"/>
                  </a:rPr>
                  <a:t>employment</a:t>
                </a:r>
                <a:endParaRPr lang="it-IT" sz="1100" i="1" dirty="0">
                  <a:solidFill>
                    <a:srgbClr val="000080"/>
                  </a:solidFill>
                  <a:latin typeface="Verdana" pitchFamily="34" charset="0"/>
                </a:endParaRPr>
              </a:p>
            </p:txBody>
          </p:sp>
        </p:grpSp>
        <p:grpSp>
          <p:nvGrpSpPr>
            <p:cNvPr id="5" name="Group 11"/>
            <p:cNvGrpSpPr>
              <a:grpSpLocks/>
            </p:cNvGrpSpPr>
            <p:nvPr/>
          </p:nvGrpSpPr>
          <p:grpSpPr bwMode="auto">
            <a:xfrm>
              <a:off x="4876" y="2568"/>
              <a:ext cx="1905" cy="282"/>
              <a:chOff x="3493" y="3908"/>
              <a:chExt cx="1905" cy="282"/>
            </a:xfrm>
          </p:grpSpPr>
          <p:sp>
            <p:nvSpPr>
              <p:cNvPr id="37" name="AutoShape 12"/>
              <p:cNvSpPr>
                <a:spLocks noChangeAspect="1" noChangeArrowheads="1"/>
              </p:cNvSpPr>
              <p:nvPr/>
            </p:nvSpPr>
            <p:spPr bwMode="auto">
              <a:xfrm>
                <a:off x="3493" y="3957"/>
                <a:ext cx="68" cy="68"/>
              </a:xfrm>
              <a:prstGeom prst="flowChartConnector">
                <a:avLst/>
              </a:prstGeom>
              <a:gradFill rotWithShape="1">
                <a:gsLst>
                  <a:gs pos="0">
                    <a:srgbClr val="FF0000">
                      <a:gamma/>
                      <a:shade val="46275"/>
                      <a:invGamma/>
                    </a:srgbClr>
                  </a:gs>
                  <a:gs pos="100000">
                    <a:srgbClr val="FF0000"/>
                  </a:gs>
                </a:gsLst>
                <a:lin ang="5400000" scaled="1"/>
              </a:gradFill>
              <a:ln w="12700" cap="sq">
                <a:noFill/>
                <a:round/>
                <a:headEnd type="none" w="sm" len="sm"/>
                <a:tailEnd type="none" w="sm" len="sm"/>
              </a:ln>
              <a:effectLst/>
            </p:spPr>
            <p:txBody>
              <a:bodyPr wrap="none" anchor="ctr"/>
              <a:lstStyle/>
              <a:p>
                <a:pPr eaLnBrk="0" hangingPunct="0">
                  <a:spcBef>
                    <a:spcPct val="0"/>
                  </a:spcBef>
                </a:pPr>
                <a:endParaRPr lang="en-US" sz="1100" u="none">
                  <a:solidFill>
                    <a:srgbClr val="000080"/>
                  </a:solidFill>
                  <a:latin typeface="Verdana" pitchFamily="34" charset="0"/>
                </a:endParaRPr>
              </a:p>
            </p:txBody>
          </p:sp>
          <p:sp>
            <p:nvSpPr>
              <p:cNvPr id="38" name="Text Box 13"/>
              <p:cNvSpPr txBox="1">
                <a:spLocks noChangeArrowheads="1"/>
              </p:cNvSpPr>
              <p:nvPr/>
            </p:nvSpPr>
            <p:spPr bwMode="auto">
              <a:xfrm>
                <a:off x="3554" y="3908"/>
                <a:ext cx="1844" cy="282"/>
              </a:xfrm>
              <a:prstGeom prst="rect">
                <a:avLst/>
              </a:prstGeom>
              <a:noFill/>
              <a:ln w="12700" cap="sq">
                <a:noFill/>
                <a:miter lim="800000"/>
                <a:headEnd type="none" w="sm" len="sm"/>
                <a:tailEnd type="none" w="sm" len="sm"/>
              </a:ln>
              <a:effectLst/>
            </p:spPr>
            <p:txBody>
              <a:bodyPr wrap="square">
                <a:spAutoFit/>
              </a:bodyPr>
              <a:lstStyle/>
              <a:p>
                <a:pPr eaLnBrk="0" hangingPunct="0">
                  <a:spcBef>
                    <a:spcPct val="10000"/>
                  </a:spcBef>
                </a:pPr>
                <a:r>
                  <a:rPr lang="it-IT" sz="1100" i="1" dirty="0" err="1" smtClean="0">
                    <a:solidFill>
                      <a:srgbClr val="000080"/>
                    </a:solidFill>
                    <a:latin typeface="Verdana" pitchFamily="34" charset="0"/>
                  </a:rPr>
                  <a:t>searching</a:t>
                </a:r>
                <a:r>
                  <a:rPr lang="it-IT" sz="1100" i="1" dirty="0" smtClean="0">
                    <a:solidFill>
                      <a:srgbClr val="000080"/>
                    </a:solidFill>
                    <a:latin typeface="Verdana" pitchFamily="34" charset="0"/>
                  </a:rPr>
                  <a:t> </a:t>
                </a:r>
                <a:r>
                  <a:rPr lang="it-IT" sz="1100" i="1" dirty="0" err="1" smtClean="0">
                    <a:solidFill>
                      <a:srgbClr val="000080"/>
                    </a:solidFill>
                    <a:latin typeface="Verdana" pitchFamily="34" charset="0"/>
                  </a:rPr>
                  <a:t>for</a:t>
                </a:r>
                <a:r>
                  <a:rPr lang="it-IT" sz="1100" i="1" dirty="0" smtClean="0">
                    <a:solidFill>
                      <a:srgbClr val="000080"/>
                    </a:solidFill>
                    <a:latin typeface="Verdana" pitchFamily="34" charset="0"/>
                  </a:rPr>
                  <a:t> </a:t>
                </a:r>
                <a:r>
                  <a:rPr lang="it-IT" sz="1100" i="1" dirty="0" err="1" smtClean="0">
                    <a:solidFill>
                      <a:srgbClr val="000080"/>
                    </a:solidFill>
                    <a:latin typeface="Verdana" pitchFamily="34" charset="0"/>
                  </a:rPr>
                  <a:t>employment</a:t>
                </a:r>
                <a:endParaRPr lang="it-IT" sz="1100" i="1" dirty="0" smtClean="0">
                  <a:solidFill>
                    <a:srgbClr val="000080"/>
                  </a:solidFill>
                  <a:latin typeface="Verdana" pitchFamily="34" charset="0"/>
                </a:endParaRPr>
              </a:p>
              <a:p>
                <a:pPr algn="l" eaLnBrk="0" hangingPunct="0">
                  <a:spcBef>
                    <a:spcPct val="10000"/>
                  </a:spcBef>
                </a:pPr>
                <a:endParaRPr lang="it-IT" sz="1100" i="1" u="none" dirty="0">
                  <a:solidFill>
                    <a:srgbClr val="000080"/>
                  </a:solidFill>
                  <a:latin typeface="Verdana" pitchFamily="34" charset="0"/>
                </a:endParaRPr>
              </a:p>
            </p:txBody>
          </p:sp>
        </p:grpSp>
      </p:grpSp>
      <p:sp>
        <p:nvSpPr>
          <p:cNvPr id="18" name="Rectangle 15"/>
          <p:cNvSpPr>
            <a:spLocks noChangeArrowheads="1"/>
          </p:cNvSpPr>
          <p:nvPr/>
        </p:nvSpPr>
        <p:spPr bwMode="auto">
          <a:xfrm>
            <a:off x="-15875" y="862013"/>
            <a:ext cx="1066318" cy="553998"/>
          </a:xfrm>
          <a:prstGeom prst="rect">
            <a:avLst/>
          </a:prstGeom>
          <a:noFill/>
          <a:ln w="12700" cap="sq" algn="ctr">
            <a:noFill/>
            <a:miter lim="800000"/>
            <a:headEnd/>
            <a:tailEnd/>
          </a:ln>
          <a:effectLst/>
        </p:spPr>
        <p:txBody>
          <a:bodyPr wrap="none">
            <a:spAutoFit/>
          </a:bodyPr>
          <a:lstStyle/>
          <a:p>
            <a:pPr algn="l">
              <a:spcBef>
                <a:spcPct val="0"/>
              </a:spcBef>
            </a:pPr>
            <a:r>
              <a:rPr lang="it-IT" sz="1000" b="1" u="none" dirty="0" smtClean="0">
                <a:solidFill>
                  <a:srgbClr val="000080"/>
                </a:solidFill>
                <a:latin typeface="Verdana" pitchFamily="34" charset="0"/>
              </a:rPr>
              <a:t>MASTER</a:t>
            </a:r>
            <a:br>
              <a:rPr lang="it-IT" sz="1000" b="1" u="none" dirty="0" smtClean="0">
                <a:solidFill>
                  <a:srgbClr val="000080"/>
                </a:solidFill>
                <a:latin typeface="Verdana" pitchFamily="34" charset="0"/>
              </a:rPr>
            </a:br>
            <a:r>
              <a:rPr lang="it-IT" sz="1000" b="1" u="none" dirty="0" smtClean="0">
                <a:solidFill>
                  <a:srgbClr val="000080"/>
                </a:solidFill>
                <a:latin typeface="Verdana" pitchFamily="34" charset="0"/>
              </a:rPr>
              <a:t>GRADUATES</a:t>
            </a:r>
            <a:br>
              <a:rPr lang="it-IT" sz="1000" b="1" u="none" dirty="0" smtClean="0">
                <a:solidFill>
                  <a:srgbClr val="000080"/>
                </a:solidFill>
                <a:latin typeface="Verdana" pitchFamily="34" charset="0"/>
              </a:rPr>
            </a:br>
            <a:r>
              <a:rPr lang="it-IT" sz="1000" b="1" u="none" dirty="0" smtClean="0">
                <a:solidFill>
                  <a:srgbClr val="000080"/>
                </a:solidFill>
                <a:latin typeface="Verdana" pitchFamily="34" charset="0"/>
              </a:rPr>
              <a:t>2009</a:t>
            </a:r>
            <a:endParaRPr lang="it-IT" sz="1000" b="1" u="none" dirty="0">
              <a:solidFill>
                <a:srgbClr val="000080"/>
              </a:solidFill>
              <a:latin typeface="Verdana" pitchFamily="34" charset="0"/>
            </a:endParaRPr>
          </a:p>
        </p:txBody>
      </p:sp>
      <p:sp>
        <p:nvSpPr>
          <p:cNvPr id="25" name="Segnaposto testo 24"/>
          <p:cNvSpPr>
            <a:spLocks noGrp="1"/>
          </p:cNvSpPr>
          <p:nvPr>
            <p:ph type="body" sz="quarter" idx="11"/>
          </p:nvPr>
        </p:nvSpPr>
        <p:spPr/>
        <p:txBody>
          <a:bodyPr/>
          <a:lstStyle/>
          <a:p>
            <a:r>
              <a:rPr lang="it-IT" b="1" dirty="0" err="1" smtClean="0"/>
              <a:t>definition</a:t>
            </a:r>
            <a:r>
              <a:rPr lang="it-IT" b="1" dirty="0" smtClean="0"/>
              <a:t/>
            </a:r>
            <a:br>
              <a:rPr lang="it-IT" b="1" dirty="0" smtClean="0"/>
            </a:br>
            <a:r>
              <a:rPr lang="it-IT" b="1" dirty="0" smtClean="0"/>
              <a:t>in ISTAT-</a:t>
            </a:r>
            <a:br>
              <a:rPr lang="it-IT" b="1" dirty="0" smtClean="0"/>
            </a:br>
            <a:r>
              <a:rPr lang="it-IT" b="1" dirty="0" err="1" smtClean="0"/>
              <a:t>Graduates</a:t>
            </a:r>
            <a:r>
              <a:rPr lang="it-IT" b="1" dirty="0" smtClean="0"/>
              <a:t>’ </a:t>
            </a:r>
            <a:r>
              <a:rPr lang="it-IT" b="1" dirty="0" err="1" smtClean="0"/>
              <a:t>Employment</a:t>
            </a:r>
            <a:endParaRPr lang="it-IT" dirty="0" smtClean="0"/>
          </a:p>
          <a:p>
            <a:endParaRPr lang="it-IT"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checkerboard(across)">
                                      <p:cBhvr>
                                        <p:cTn id="7" dur="500"/>
                                        <p:tgtEl>
                                          <p:spTgt spid="21"/>
                                        </p:tgtEl>
                                      </p:cBhvr>
                                    </p:animEffect>
                                  </p:childTnLst>
                                </p:cTn>
                              </p:par>
                            </p:childTnLst>
                          </p:cTn>
                        </p:par>
                        <p:par>
                          <p:cTn id="8" fill="hold">
                            <p:stCondLst>
                              <p:cond delay="500"/>
                            </p:stCondLst>
                            <p:childTnLst>
                              <p:par>
                                <p:cTn id="9" presetID="9"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dissolve">
                                      <p:cBhvr>
                                        <p:cTn id="11"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1" grpId="0">
        <p:bldAsOne/>
      </p:bldGraphic>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olo 14"/>
          <p:cNvSpPr>
            <a:spLocks noGrp="1"/>
          </p:cNvSpPr>
          <p:nvPr>
            <p:ph type="title"/>
          </p:nvPr>
        </p:nvSpPr>
        <p:spPr>
          <a:xfrm>
            <a:off x="0" y="43200"/>
            <a:ext cx="9144000" cy="669600"/>
          </a:xfrm>
        </p:spPr>
        <p:txBody>
          <a:bodyPr vert="horz" lIns="91440" tIns="45720" rIns="91440" bIns="45720" rtlCol="0" anchor="b">
            <a:noAutofit/>
          </a:bodyPr>
          <a:lstStyle/>
          <a:p>
            <a:pPr algn="ctr"/>
            <a:r>
              <a:rPr lang="en-US" sz="2400" dirty="0" smtClean="0"/>
              <a:t>Rate of employment </a:t>
            </a:r>
            <a:r>
              <a:rPr lang="hr-HR" sz="2400" dirty="0" smtClean="0"/>
              <a:t> </a:t>
            </a:r>
            <a:r>
              <a:rPr lang="en-US" sz="2400" dirty="0" smtClean="0"/>
              <a:t>by </a:t>
            </a:r>
            <a:r>
              <a:rPr lang="en-US" sz="2400" dirty="0" smtClean="0"/>
              <a:t>field of study. </a:t>
            </a:r>
            <a:r>
              <a:rPr lang="hr-HR" sz="2400" dirty="0" smtClean="0"/>
              <a:t/>
            </a:r>
            <a:br>
              <a:rPr lang="hr-HR" sz="2400" dirty="0" smtClean="0"/>
            </a:br>
            <a:r>
              <a:rPr lang="en-US" sz="2400" dirty="0" smtClean="0"/>
              <a:t>2009 </a:t>
            </a:r>
            <a:r>
              <a:rPr lang="en-US" sz="2400" dirty="0" smtClean="0"/>
              <a:t>cohort, one year after graduation </a:t>
            </a:r>
            <a:endParaRPr lang="en-US" sz="2400" dirty="0"/>
          </a:p>
        </p:txBody>
      </p:sp>
      <p:sp>
        <p:nvSpPr>
          <p:cNvPr id="19" name="Segnaposto testo 18"/>
          <p:cNvSpPr>
            <a:spLocks noGrp="1"/>
          </p:cNvSpPr>
          <p:nvPr>
            <p:ph type="body" sz="quarter" idx="12"/>
          </p:nvPr>
        </p:nvSpPr>
        <p:spPr/>
        <p:txBody>
          <a:bodyPr/>
          <a:lstStyle/>
          <a:p>
            <a:r>
              <a:rPr lang="de-DE" dirty="0" err="1"/>
              <a:t>percentage</a:t>
            </a:r>
            <a:r>
              <a:rPr lang="de-DE" dirty="0"/>
              <a:t> </a:t>
            </a:r>
            <a:r>
              <a:rPr lang="de-DE" dirty="0" err="1"/>
              <a:t>values</a:t>
            </a:r>
            <a:endParaRPr lang="it-IT" dirty="0"/>
          </a:p>
        </p:txBody>
      </p:sp>
      <p:graphicFrame>
        <p:nvGraphicFramePr>
          <p:cNvPr id="14" name="Object 13"/>
          <p:cNvGraphicFramePr>
            <a:graphicFrameLocks noChangeAspect="1"/>
          </p:cNvGraphicFramePr>
          <p:nvPr>
            <p:extLst>
              <p:ext uri="{D42A27DB-BD31-4B8C-83A1-F6EECF244321}">
                <p14:modId xmlns:p14="http://schemas.microsoft.com/office/powerpoint/2010/main" val="3714664162"/>
              </p:ext>
            </p:extLst>
          </p:nvPr>
        </p:nvGraphicFramePr>
        <p:xfrm>
          <a:off x="1050443" y="663232"/>
          <a:ext cx="8793902" cy="5607050"/>
        </p:xfrm>
        <a:graphic>
          <a:graphicData uri="http://schemas.openxmlformats.org/drawingml/2006/chart">
            <c:chart xmlns:c="http://schemas.openxmlformats.org/drawingml/2006/chart" xmlns:r="http://schemas.openxmlformats.org/officeDocument/2006/relationships" r:id="rId3"/>
          </a:graphicData>
        </a:graphic>
      </p:graphicFrame>
      <p:grpSp>
        <p:nvGrpSpPr>
          <p:cNvPr id="2" name="Group 15"/>
          <p:cNvGrpSpPr>
            <a:grpSpLocks/>
          </p:cNvGrpSpPr>
          <p:nvPr/>
        </p:nvGrpSpPr>
        <p:grpSpPr bwMode="auto">
          <a:xfrm>
            <a:off x="1476375" y="6309366"/>
            <a:ext cx="6551613" cy="560389"/>
            <a:chOff x="930" y="3876"/>
            <a:chExt cx="4127" cy="353"/>
          </a:xfrm>
        </p:grpSpPr>
        <p:grpSp>
          <p:nvGrpSpPr>
            <p:cNvPr id="3" name="Group 16"/>
            <p:cNvGrpSpPr>
              <a:grpSpLocks/>
            </p:cNvGrpSpPr>
            <p:nvPr/>
          </p:nvGrpSpPr>
          <p:grpSpPr bwMode="auto">
            <a:xfrm>
              <a:off x="930" y="4064"/>
              <a:ext cx="4127" cy="165"/>
              <a:chOff x="930" y="4064"/>
              <a:chExt cx="4127" cy="165"/>
            </a:xfrm>
          </p:grpSpPr>
          <p:sp>
            <p:nvSpPr>
              <p:cNvPr id="43020" name="Text Box 17"/>
              <p:cNvSpPr txBox="1">
                <a:spLocks noChangeArrowheads="1"/>
              </p:cNvSpPr>
              <p:nvPr/>
            </p:nvSpPr>
            <p:spPr bwMode="auto">
              <a:xfrm>
                <a:off x="1039" y="4064"/>
                <a:ext cx="4018" cy="165"/>
              </a:xfrm>
              <a:prstGeom prst="rect">
                <a:avLst/>
              </a:prstGeom>
              <a:noFill/>
              <a:ln w="9525">
                <a:noFill/>
                <a:miter lim="800000"/>
                <a:headEnd/>
                <a:tailEnd/>
              </a:ln>
            </p:spPr>
            <p:txBody>
              <a:bodyPr lIns="0">
                <a:spAutoFit/>
              </a:bodyPr>
              <a:lstStyle/>
              <a:p>
                <a:pPr eaLnBrk="0" hangingPunct="0">
                  <a:spcBef>
                    <a:spcPct val="0"/>
                  </a:spcBef>
                </a:pPr>
                <a:r>
                  <a:rPr lang="en-US" sz="1100" i="1" dirty="0" smtClean="0">
                    <a:solidFill>
                      <a:srgbClr val="000080"/>
                    </a:solidFill>
                    <a:latin typeface="Verdana" pitchFamily="34" charset="0"/>
                  </a:rPr>
                  <a:t>in employment according </a:t>
                </a:r>
                <a:r>
                  <a:rPr lang="en-US" sz="1100" i="1" smtClean="0">
                    <a:solidFill>
                      <a:srgbClr val="000080"/>
                    </a:solidFill>
                    <a:latin typeface="Verdana" pitchFamily="34" charset="0"/>
                  </a:rPr>
                  <a:t>to defin. </a:t>
                </a:r>
                <a:r>
                  <a:rPr lang="en-US" sz="1100" i="1" dirty="0" smtClean="0">
                    <a:solidFill>
                      <a:srgbClr val="000080"/>
                    </a:solidFill>
                    <a:latin typeface="Verdana" pitchFamily="34" charset="0"/>
                  </a:rPr>
                  <a:t>in ISTAT - </a:t>
                </a:r>
                <a:r>
                  <a:rPr lang="en-US" sz="1100" i="1" dirty="0" err="1" smtClean="0">
                    <a:solidFill>
                      <a:srgbClr val="000080"/>
                    </a:solidFill>
                    <a:latin typeface="Verdana" pitchFamily="34" charset="0"/>
                  </a:rPr>
                  <a:t>Labour</a:t>
                </a:r>
                <a:r>
                  <a:rPr lang="en-US" sz="1100" i="1" dirty="0" smtClean="0">
                    <a:solidFill>
                      <a:srgbClr val="000080"/>
                    </a:solidFill>
                    <a:latin typeface="Verdana" pitchFamily="34" charset="0"/>
                  </a:rPr>
                  <a:t> Force (continuous survey)</a:t>
                </a:r>
                <a:endParaRPr lang="it-IT" sz="1100" i="1" u="none" dirty="0">
                  <a:solidFill>
                    <a:srgbClr val="000080"/>
                  </a:solidFill>
                  <a:latin typeface="Verdana" pitchFamily="34" charset="0"/>
                </a:endParaRPr>
              </a:p>
            </p:txBody>
          </p:sp>
          <p:sp>
            <p:nvSpPr>
              <p:cNvPr id="43021" name="AutoShape 18"/>
              <p:cNvSpPr>
                <a:spLocks noChangeAspect="1" noChangeArrowheads="1"/>
              </p:cNvSpPr>
              <p:nvPr/>
            </p:nvSpPr>
            <p:spPr bwMode="auto">
              <a:xfrm>
                <a:off x="930" y="4127"/>
                <a:ext cx="57" cy="57"/>
              </a:xfrm>
              <a:prstGeom prst="flowChartConnector">
                <a:avLst/>
              </a:prstGeom>
              <a:gradFill rotWithShape="0">
                <a:gsLst>
                  <a:gs pos="0">
                    <a:srgbClr val="CC99FF"/>
                  </a:gs>
                  <a:gs pos="100000">
                    <a:srgbClr val="8765A9"/>
                  </a:gs>
                </a:gsLst>
                <a:path path="shape">
                  <a:fillToRect l="50000" t="50000" r="50000" b="50000"/>
                </a:path>
              </a:gradFill>
              <a:ln w="12700" cap="sq">
                <a:noFill/>
                <a:round/>
                <a:headEnd type="none" w="sm" len="sm"/>
                <a:tailEnd type="none" w="sm" len="sm"/>
              </a:ln>
            </p:spPr>
            <p:txBody>
              <a:bodyPr wrap="none" anchor="ctr"/>
              <a:lstStyle/>
              <a:p>
                <a:pPr algn="r" eaLnBrk="0" hangingPunct="0">
                  <a:spcBef>
                    <a:spcPct val="0"/>
                  </a:spcBef>
                </a:pPr>
                <a:endParaRPr lang="en-US" sz="1100" u="none">
                  <a:solidFill>
                    <a:srgbClr val="000080"/>
                  </a:solidFill>
                  <a:latin typeface="Verdana" pitchFamily="34" charset="0"/>
                </a:endParaRPr>
              </a:p>
            </p:txBody>
          </p:sp>
        </p:grpSp>
        <p:grpSp>
          <p:nvGrpSpPr>
            <p:cNvPr id="4" name="Group 19"/>
            <p:cNvGrpSpPr>
              <a:grpSpLocks/>
            </p:cNvGrpSpPr>
            <p:nvPr/>
          </p:nvGrpSpPr>
          <p:grpSpPr bwMode="auto">
            <a:xfrm>
              <a:off x="930" y="3876"/>
              <a:ext cx="3356" cy="165"/>
              <a:chOff x="930" y="3876"/>
              <a:chExt cx="3356" cy="165"/>
            </a:xfrm>
          </p:grpSpPr>
          <p:sp>
            <p:nvSpPr>
              <p:cNvPr id="43018" name="Text Box 20"/>
              <p:cNvSpPr txBox="1">
                <a:spLocks noChangeArrowheads="1"/>
              </p:cNvSpPr>
              <p:nvPr/>
            </p:nvSpPr>
            <p:spPr bwMode="auto">
              <a:xfrm>
                <a:off x="1039" y="3876"/>
                <a:ext cx="3247" cy="165"/>
              </a:xfrm>
              <a:prstGeom prst="rect">
                <a:avLst/>
              </a:prstGeom>
              <a:noFill/>
              <a:ln w="9525">
                <a:noFill/>
                <a:miter lim="800000"/>
                <a:headEnd/>
                <a:tailEnd/>
              </a:ln>
            </p:spPr>
            <p:txBody>
              <a:bodyPr lIns="0">
                <a:spAutoFit/>
              </a:bodyPr>
              <a:lstStyle/>
              <a:p>
                <a:pPr eaLnBrk="0" hangingPunct="0">
                  <a:spcBef>
                    <a:spcPct val="0"/>
                  </a:spcBef>
                </a:pPr>
                <a:r>
                  <a:rPr lang="en-US" sz="1100" i="1" dirty="0" smtClean="0">
                    <a:solidFill>
                      <a:srgbClr val="000080"/>
                    </a:solidFill>
                    <a:latin typeface="Verdana" pitchFamily="34" charset="0"/>
                  </a:rPr>
                  <a:t>in employment according to </a:t>
                </a:r>
                <a:r>
                  <a:rPr lang="en-US" sz="1100" i="1" dirty="0" err="1" smtClean="0">
                    <a:solidFill>
                      <a:srgbClr val="000080"/>
                    </a:solidFill>
                    <a:latin typeface="Verdana" pitchFamily="34" charset="0"/>
                  </a:rPr>
                  <a:t>defin</a:t>
                </a:r>
                <a:r>
                  <a:rPr lang="en-US" sz="1100" i="1" dirty="0" smtClean="0">
                    <a:solidFill>
                      <a:srgbClr val="000080"/>
                    </a:solidFill>
                    <a:latin typeface="Verdana" pitchFamily="34" charset="0"/>
                  </a:rPr>
                  <a:t>. in ISTAT - Graduates’ Employment</a:t>
                </a:r>
                <a:endParaRPr lang="it-IT" sz="1100" u="none" dirty="0">
                  <a:solidFill>
                    <a:srgbClr val="000080"/>
                  </a:solidFill>
                  <a:latin typeface="Verdana" pitchFamily="34" charset="0"/>
                </a:endParaRPr>
              </a:p>
            </p:txBody>
          </p:sp>
          <p:sp>
            <p:nvSpPr>
              <p:cNvPr id="43019" name="AutoShape 21"/>
              <p:cNvSpPr>
                <a:spLocks noChangeAspect="1" noChangeArrowheads="1"/>
              </p:cNvSpPr>
              <p:nvPr/>
            </p:nvSpPr>
            <p:spPr bwMode="auto">
              <a:xfrm>
                <a:off x="930" y="3939"/>
                <a:ext cx="57" cy="57"/>
              </a:xfrm>
              <a:prstGeom prst="flowChartConnector">
                <a:avLst/>
              </a:prstGeom>
              <a:gradFill rotWithShape="0">
                <a:gsLst>
                  <a:gs pos="0">
                    <a:srgbClr val="0000FF"/>
                  </a:gs>
                  <a:gs pos="100000">
                    <a:srgbClr val="0000A8"/>
                  </a:gs>
                </a:gsLst>
                <a:path path="shape">
                  <a:fillToRect l="50000" t="50000" r="50000" b="50000"/>
                </a:path>
              </a:gradFill>
              <a:ln w="12700" cap="sq">
                <a:noFill/>
                <a:round/>
                <a:headEnd type="none" w="sm" len="sm"/>
                <a:tailEnd type="none" w="sm" len="sm"/>
              </a:ln>
            </p:spPr>
            <p:txBody>
              <a:bodyPr wrap="none" anchor="ctr"/>
              <a:lstStyle/>
              <a:p>
                <a:pPr algn="r" eaLnBrk="0" hangingPunct="0">
                  <a:spcBef>
                    <a:spcPct val="0"/>
                  </a:spcBef>
                </a:pPr>
                <a:endParaRPr lang="en-US" sz="1100" u="none">
                  <a:solidFill>
                    <a:srgbClr val="000080"/>
                  </a:solidFill>
                  <a:latin typeface="Verdana" pitchFamily="34" charset="0"/>
                </a:endParaRPr>
              </a:p>
            </p:txBody>
          </p:sp>
        </p:grpSp>
      </p:grpSp>
      <p:sp>
        <p:nvSpPr>
          <p:cNvPr id="20" name="Rectangle 15"/>
          <p:cNvSpPr>
            <a:spLocks noChangeArrowheads="1"/>
          </p:cNvSpPr>
          <p:nvPr/>
        </p:nvSpPr>
        <p:spPr bwMode="auto">
          <a:xfrm>
            <a:off x="-15875" y="862013"/>
            <a:ext cx="1066318" cy="553998"/>
          </a:xfrm>
          <a:prstGeom prst="rect">
            <a:avLst/>
          </a:prstGeom>
          <a:noFill/>
          <a:ln w="12700" cap="sq" algn="ctr">
            <a:noFill/>
            <a:miter lim="800000"/>
            <a:headEnd/>
            <a:tailEnd/>
          </a:ln>
          <a:effectLst/>
        </p:spPr>
        <p:txBody>
          <a:bodyPr wrap="none">
            <a:spAutoFit/>
          </a:bodyPr>
          <a:lstStyle/>
          <a:p>
            <a:pPr algn="l">
              <a:spcBef>
                <a:spcPct val="0"/>
              </a:spcBef>
            </a:pPr>
            <a:r>
              <a:rPr lang="it-IT" sz="1000" b="1" u="none" dirty="0" smtClean="0">
                <a:solidFill>
                  <a:srgbClr val="000080"/>
                </a:solidFill>
                <a:latin typeface="Verdana" pitchFamily="34" charset="0"/>
              </a:rPr>
              <a:t>MASTER</a:t>
            </a:r>
            <a:br>
              <a:rPr lang="it-IT" sz="1000" b="1" u="none" dirty="0" smtClean="0">
                <a:solidFill>
                  <a:srgbClr val="000080"/>
                </a:solidFill>
                <a:latin typeface="Verdana" pitchFamily="34" charset="0"/>
              </a:rPr>
            </a:br>
            <a:r>
              <a:rPr lang="it-IT" sz="1000" b="1" u="none" dirty="0" smtClean="0">
                <a:solidFill>
                  <a:srgbClr val="000080"/>
                </a:solidFill>
                <a:latin typeface="Verdana" pitchFamily="34" charset="0"/>
              </a:rPr>
              <a:t>GRADUATES</a:t>
            </a:r>
            <a:br>
              <a:rPr lang="it-IT" sz="1000" b="1" u="none" dirty="0" smtClean="0">
                <a:solidFill>
                  <a:srgbClr val="000080"/>
                </a:solidFill>
                <a:latin typeface="Verdana" pitchFamily="34" charset="0"/>
              </a:rPr>
            </a:br>
            <a:r>
              <a:rPr lang="it-IT" sz="1000" b="1" u="none" dirty="0" smtClean="0">
                <a:solidFill>
                  <a:srgbClr val="000080"/>
                </a:solidFill>
                <a:latin typeface="Verdana" pitchFamily="34" charset="0"/>
              </a:rPr>
              <a:t>2009</a:t>
            </a:r>
            <a:endParaRPr lang="it-IT" sz="1000" b="1" u="none" dirty="0">
              <a:solidFill>
                <a:srgbClr val="000080"/>
              </a:solidFill>
              <a:latin typeface="Verdana"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5"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vertical)">
                                      <p:cBhvr>
                                        <p:cTn id="7" dur="1000"/>
                                        <p:tgtEl>
                                          <p:spTgt spid="14"/>
                                        </p:tgtEl>
                                      </p:cBhvr>
                                    </p:animEffect>
                                  </p:childTnLst>
                                </p:cTn>
                              </p:par>
                            </p:childTnLst>
                          </p:cTn>
                        </p:par>
                        <p:par>
                          <p:cTn id="8" fill="hold">
                            <p:stCondLst>
                              <p:cond delay="1000"/>
                            </p:stCondLst>
                            <p:childTnLst>
                              <p:par>
                                <p:cTn id="9" presetID="9"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dissolve">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4" grpId="0">
        <p:bldAsOne/>
      </p:bldGraphic>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olo 16"/>
          <p:cNvSpPr>
            <a:spLocks noGrp="1"/>
          </p:cNvSpPr>
          <p:nvPr>
            <p:ph type="title"/>
          </p:nvPr>
        </p:nvSpPr>
        <p:spPr>
          <a:xfrm>
            <a:off x="0" y="43200"/>
            <a:ext cx="9144000" cy="669600"/>
          </a:xfrm>
        </p:spPr>
        <p:txBody>
          <a:bodyPr vert="horz" lIns="91440" tIns="45720" rIns="91440" bIns="45720" rtlCol="0" anchor="b">
            <a:noAutofit/>
          </a:bodyPr>
          <a:lstStyle/>
          <a:p>
            <a:pPr algn="ctr"/>
            <a:r>
              <a:rPr lang="it-IT" sz="1800" dirty="0" err="1" smtClean="0"/>
              <a:t>Study</a:t>
            </a:r>
            <a:r>
              <a:rPr lang="it-IT" sz="1800" dirty="0" smtClean="0"/>
              <a:t> </a:t>
            </a:r>
            <a:r>
              <a:rPr lang="it-IT" sz="1800" dirty="0" err="1" smtClean="0"/>
              <a:t>abroad</a:t>
            </a:r>
            <a:r>
              <a:rPr lang="it-IT" sz="1800" dirty="0" smtClean="0"/>
              <a:t> </a:t>
            </a:r>
            <a:r>
              <a:rPr lang="it-IT" sz="1800" dirty="0" err="1" smtClean="0"/>
              <a:t>experiences</a:t>
            </a:r>
            <a:r>
              <a:rPr lang="it-IT" sz="1800" dirty="0" smtClean="0"/>
              <a:t> in the </a:t>
            </a:r>
            <a:r>
              <a:rPr lang="it-IT" sz="1800" dirty="0" err="1" smtClean="0"/>
              <a:t>framework</a:t>
            </a:r>
            <a:r>
              <a:rPr lang="it-IT" sz="1800" dirty="0" smtClean="0"/>
              <a:t/>
            </a:r>
            <a:br>
              <a:rPr lang="it-IT" sz="1800" dirty="0" smtClean="0"/>
            </a:br>
            <a:r>
              <a:rPr lang="it-IT" sz="1800" dirty="0" err="1" smtClean="0"/>
              <a:t>of</a:t>
            </a:r>
            <a:r>
              <a:rPr lang="it-IT" sz="1800" dirty="0" smtClean="0"/>
              <a:t> </a:t>
            </a:r>
            <a:r>
              <a:rPr lang="it-IT" sz="1800" dirty="0" err="1" smtClean="0"/>
              <a:t>Erasmus</a:t>
            </a:r>
            <a:r>
              <a:rPr lang="it-IT" sz="1800" dirty="0" smtClean="0"/>
              <a:t> </a:t>
            </a:r>
            <a:r>
              <a:rPr lang="it-IT" sz="1800" dirty="0" err="1" smtClean="0"/>
              <a:t>programme</a:t>
            </a:r>
            <a:r>
              <a:rPr lang="it-IT" sz="1800" dirty="0" smtClean="0"/>
              <a:t> </a:t>
            </a:r>
            <a:r>
              <a:rPr lang="it-IT" sz="1800" dirty="0" err="1" smtClean="0"/>
              <a:t>by</a:t>
            </a:r>
            <a:r>
              <a:rPr lang="it-IT" sz="1800" dirty="0" smtClean="0"/>
              <a:t> </a:t>
            </a:r>
            <a:r>
              <a:rPr lang="it-IT" sz="1800" dirty="0" err="1" smtClean="0"/>
              <a:t>field</a:t>
            </a:r>
            <a:r>
              <a:rPr lang="it-IT" sz="1800" dirty="0" smtClean="0"/>
              <a:t> </a:t>
            </a:r>
            <a:r>
              <a:rPr lang="it-IT" sz="1800" dirty="0" err="1" smtClean="0"/>
              <a:t>of</a:t>
            </a:r>
            <a:r>
              <a:rPr lang="it-IT" sz="1800" dirty="0" smtClean="0"/>
              <a:t> </a:t>
            </a:r>
            <a:r>
              <a:rPr lang="it-IT" sz="1800" dirty="0" err="1" smtClean="0"/>
              <a:t>study</a:t>
            </a:r>
            <a:endParaRPr lang="it-IT" sz="1800" dirty="0"/>
          </a:p>
        </p:txBody>
      </p:sp>
      <p:sp>
        <p:nvSpPr>
          <p:cNvPr id="8" name="Segnaposto testo 7"/>
          <p:cNvSpPr>
            <a:spLocks noGrp="1"/>
          </p:cNvSpPr>
          <p:nvPr>
            <p:ph type="body" sz="quarter" idx="11"/>
          </p:nvPr>
        </p:nvSpPr>
        <p:spPr>
          <a:xfrm>
            <a:off x="-1" y="2132856"/>
            <a:ext cx="1404000" cy="1440160"/>
          </a:xfrm>
        </p:spPr>
        <p:txBody>
          <a:bodyPr/>
          <a:lstStyle/>
          <a:p>
            <a:r>
              <a:rPr lang="en-US" sz="1800" dirty="0" smtClean="0">
                <a:latin typeface="+mj-lt"/>
              </a:rPr>
              <a:t>Erasmus mobility experiences done both at Bachelor and  Master level are considered</a:t>
            </a:r>
            <a:endParaRPr lang="it-IT" sz="1800" dirty="0">
              <a:latin typeface="+mj-lt"/>
            </a:endParaRPr>
          </a:p>
        </p:txBody>
      </p:sp>
      <p:sp>
        <p:nvSpPr>
          <p:cNvPr id="9" name="Segnaposto testo 8"/>
          <p:cNvSpPr>
            <a:spLocks noGrp="1"/>
          </p:cNvSpPr>
          <p:nvPr>
            <p:ph type="body" sz="quarter" idx="12"/>
          </p:nvPr>
        </p:nvSpPr>
        <p:spPr>
          <a:xfrm>
            <a:off x="156754" y="5655609"/>
            <a:ext cx="1404000" cy="288925"/>
          </a:xfrm>
        </p:spPr>
        <p:txBody>
          <a:bodyPr/>
          <a:lstStyle/>
          <a:p>
            <a:r>
              <a:rPr lang="de-DE" sz="1800" dirty="0" err="1">
                <a:latin typeface="+mj-lt"/>
              </a:rPr>
              <a:t>percentage</a:t>
            </a:r>
            <a:r>
              <a:rPr lang="de-DE" sz="1800" dirty="0">
                <a:latin typeface="+mj-lt"/>
              </a:rPr>
              <a:t> </a:t>
            </a:r>
            <a:r>
              <a:rPr lang="de-DE" sz="1800" dirty="0" err="1">
                <a:latin typeface="+mj-lt"/>
              </a:rPr>
              <a:t>values</a:t>
            </a:r>
            <a:endParaRPr lang="it-IT" sz="1800" dirty="0">
              <a:latin typeface="+mj-lt"/>
            </a:endParaRPr>
          </a:p>
        </p:txBody>
      </p:sp>
      <p:graphicFrame>
        <p:nvGraphicFramePr>
          <p:cNvPr id="19" name="Object 26"/>
          <p:cNvGraphicFramePr>
            <a:graphicFrameLocks noChangeAspect="1"/>
          </p:cNvGraphicFramePr>
          <p:nvPr/>
        </p:nvGraphicFramePr>
        <p:xfrm>
          <a:off x="2174875" y="690563"/>
          <a:ext cx="7027863" cy="6053137"/>
        </p:xfrm>
        <a:graphic>
          <a:graphicData uri="http://schemas.openxmlformats.org/drawingml/2006/chart">
            <c:chart xmlns:c="http://schemas.openxmlformats.org/drawingml/2006/chart" xmlns:r="http://schemas.openxmlformats.org/officeDocument/2006/relationships" r:id="rId3"/>
          </a:graphicData>
        </a:graphic>
      </p:graphicFrame>
      <p:sp>
        <p:nvSpPr>
          <p:cNvPr id="11" name="Rectangle 15"/>
          <p:cNvSpPr>
            <a:spLocks noChangeArrowheads="1"/>
          </p:cNvSpPr>
          <p:nvPr/>
        </p:nvSpPr>
        <p:spPr bwMode="auto">
          <a:xfrm>
            <a:off x="-15875" y="862013"/>
            <a:ext cx="1448410" cy="923330"/>
          </a:xfrm>
          <a:prstGeom prst="rect">
            <a:avLst/>
          </a:prstGeom>
          <a:noFill/>
          <a:ln w="12700" cap="sq" algn="ctr">
            <a:noFill/>
            <a:miter lim="800000"/>
            <a:headEnd/>
            <a:tailEnd/>
          </a:ln>
          <a:effectLst/>
        </p:spPr>
        <p:txBody>
          <a:bodyPr wrap="none">
            <a:spAutoFit/>
          </a:bodyPr>
          <a:lstStyle/>
          <a:p>
            <a:pPr algn="l">
              <a:spcBef>
                <a:spcPct val="0"/>
              </a:spcBef>
            </a:pPr>
            <a:r>
              <a:rPr lang="it-IT" sz="1800" b="1" u="none" dirty="0" smtClean="0">
                <a:solidFill>
                  <a:srgbClr val="000080"/>
                </a:solidFill>
                <a:latin typeface="+mj-lt"/>
              </a:rPr>
              <a:t>MASTER</a:t>
            </a:r>
            <a:br>
              <a:rPr lang="it-IT" sz="1800" b="1" u="none" dirty="0" smtClean="0">
                <a:solidFill>
                  <a:srgbClr val="000080"/>
                </a:solidFill>
                <a:latin typeface="+mj-lt"/>
              </a:rPr>
            </a:br>
            <a:r>
              <a:rPr lang="it-IT" sz="1800" b="1" u="none" dirty="0" smtClean="0">
                <a:solidFill>
                  <a:srgbClr val="000080"/>
                </a:solidFill>
                <a:latin typeface="+mj-lt"/>
              </a:rPr>
              <a:t>GRADUATES</a:t>
            </a:r>
            <a:br>
              <a:rPr lang="it-IT" sz="1800" b="1" u="none" dirty="0" smtClean="0">
                <a:solidFill>
                  <a:srgbClr val="000080"/>
                </a:solidFill>
                <a:latin typeface="+mj-lt"/>
              </a:rPr>
            </a:br>
            <a:r>
              <a:rPr lang="it-IT" sz="1800" b="1" u="none" dirty="0" smtClean="0">
                <a:solidFill>
                  <a:srgbClr val="000080"/>
                </a:solidFill>
                <a:latin typeface="+mj-lt"/>
              </a:rPr>
              <a:t>2009</a:t>
            </a:r>
            <a:endParaRPr lang="it-IT" sz="1800" b="1" u="none" dirty="0">
              <a:solidFill>
                <a:srgbClr val="000080"/>
              </a:solidFill>
              <a:latin typeface="+mj-lt"/>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3"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strips(upRight)">
                                      <p:cBhvr>
                                        <p:cTn id="7" dur="1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9" grpId="0">
        <p:bldAsOne/>
      </p:bldGraphic>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olo 16"/>
          <p:cNvSpPr>
            <a:spLocks noGrp="1"/>
          </p:cNvSpPr>
          <p:nvPr>
            <p:ph type="title"/>
          </p:nvPr>
        </p:nvSpPr>
        <p:spPr>
          <a:xfrm>
            <a:off x="1476000" y="43200"/>
            <a:ext cx="7668000" cy="669600"/>
          </a:xfrm>
        </p:spPr>
        <p:txBody>
          <a:bodyPr>
            <a:noAutofit/>
          </a:bodyPr>
          <a:lstStyle/>
          <a:p>
            <a:r>
              <a:rPr lang="de-DE" sz="1700" dirty="0" smtClean="0"/>
              <a:t>Master </a:t>
            </a:r>
            <a:r>
              <a:rPr lang="de-DE" sz="1700" dirty="0" err="1" smtClean="0"/>
              <a:t>graduates</a:t>
            </a:r>
            <a:r>
              <a:rPr lang="de-DE" sz="1700" dirty="0" smtClean="0"/>
              <a:t>’ </a:t>
            </a:r>
            <a:r>
              <a:rPr lang="de-DE" sz="1700" dirty="0" err="1" smtClean="0"/>
              <a:t>net</a:t>
            </a:r>
            <a:r>
              <a:rPr lang="de-DE" sz="1700" dirty="0" smtClean="0"/>
              <a:t> </a:t>
            </a:r>
            <a:r>
              <a:rPr lang="de-DE" sz="1700" dirty="0" err="1" smtClean="0"/>
              <a:t>monthly</a:t>
            </a:r>
            <a:r>
              <a:rPr lang="de-DE" sz="1700" dirty="0" smtClean="0"/>
              <a:t> </a:t>
            </a:r>
            <a:r>
              <a:rPr lang="de-DE" sz="1700" dirty="0" err="1" smtClean="0"/>
              <a:t>earnings</a:t>
            </a:r>
            <a:r>
              <a:rPr lang="de-DE" sz="1700" dirty="0" smtClean="0"/>
              <a:t> </a:t>
            </a:r>
            <a:r>
              <a:rPr lang="de-DE" sz="1700" dirty="0" err="1" smtClean="0"/>
              <a:t>by</a:t>
            </a:r>
            <a:r>
              <a:rPr lang="de-DE" sz="1700" dirty="0" smtClean="0"/>
              <a:t> </a:t>
            </a:r>
            <a:r>
              <a:rPr lang="it-IT" sz="1700" dirty="0" err="1" smtClean="0"/>
              <a:t>geographical</a:t>
            </a:r>
            <a:r>
              <a:rPr lang="it-IT" sz="1700" dirty="0" smtClean="0"/>
              <a:t> area </a:t>
            </a:r>
            <a:r>
              <a:rPr lang="it-IT" sz="1700" err="1" smtClean="0"/>
              <a:t>of</a:t>
            </a:r>
            <a:r>
              <a:rPr lang="it-IT" sz="1700" smtClean="0"/>
              <a:t> employment</a:t>
            </a:r>
            <a:r>
              <a:rPr lang="de-DE" sz="1700" smtClean="0"/>
              <a:t>. 2009 cohort. </a:t>
            </a:r>
            <a:r>
              <a:rPr lang="de-DE" sz="1700" dirty="0" err="1" smtClean="0"/>
              <a:t>one</a:t>
            </a:r>
            <a:r>
              <a:rPr lang="de-DE" sz="1700" dirty="0" smtClean="0"/>
              <a:t> </a:t>
            </a:r>
            <a:r>
              <a:rPr lang="de-DE" sz="1700" dirty="0" err="1" smtClean="0"/>
              <a:t>year</a:t>
            </a:r>
            <a:r>
              <a:rPr lang="de-DE" sz="1700" dirty="0" smtClean="0"/>
              <a:t> after </a:t>
            </a:r>
            <a:r>
              <a:rPr lang="de-DE" sz="1700" dirty="0" err="1" smtClean="0"/>
              <a:t>graduation</a:t>
            </a:r>
            <a:endParaRPr lang="it-IT" sz="1700" dirty="0">
              <a:solidFill>
                <a:srgbClr val="000080"/>
              </a:solidFill>
            </a:endParaRPr>
          </a:p>
        </p:txBody>
      </p:sp>
      <p:graphicFrame>
        <p:nvGraphicFramePr>
          <p:cNvPr id="24" name="Grafico 23"/>
          <p:cNvGraphicFramePr/>
          <p:nvPr/>
        </p:nvGraphicFramePr>
        <p:xfrm>
          <a:off x="2972122" y="1412776"/>
          <a:ext cx="5272286" cy="4205290"/>
        </p:xfrm>
        <a:graphic>
          <a:graphicData uri="http://schemas.openxmlformats.org/drawingml/2006/chart">
            <c:chart xmlns:c="http://schemas.openxmlformats.org/drawingml/2006/chart" xmlns:r="http://schemas.openxmlformats.org/officeDocument/2006/relationships" r:id="rId3"/>
          </a:graphicData>
        </a:graphic>
      </p:graphicFrame>
      <p:sp>
        <p:nvSpPr>
          <p:cNvPr id="32" name="Segnaposto testo 10"/>
          <p:cNvSpPr>
            <a:spLocks noGrp="1"/>
          </p:cNvSpPr>
          <p:nvPr>
            <p:ph type="body" sz="quarter" idx="12"/>
          </p:nvPr>
        </p:nvSpPr>
        <p:spPr>
          <a:xfrm>
            <a:off x="-36512" y="6452443"/>
            <a:ext cx="1475656" cy="288925"/>
          </a:xfrm>
        </p:spPr>
        <p:txBody>
          <a:bodyPr/>
          <a:lstStyle/>
          <a:p>
            <a:pPr marL="0" indent="0"/>
            <a:r>
              <a:rPr lang="de-DE" err="1" smtClean="0"/>
              <a:t>average</a:t>
            </a:r>
            <a:r>
              <a:rPr lang="de-DE" smtClean="0"/>
              <a:t> values.</a:t>
            </a:r>
            <a:r>
              <a:rPr lang="de-DE" dirty="0" smtClean="0"/>
              <a:t/>
            </a:r>
            <a:br>
              <a:rPr lang="de-DE" dirty="0" smtClean="0"/>
            </a:br>
            <a:r>
              <a:rPr lang="de-DE" dirty="0" smtClean="0"/>
              <a:t>in </a:t>
            </a:r>
            <a:r>
              <a:rPr lang="de-DE" dirty="0" err="1"/>
              <a:t>euros</a:t>
            </a:r>
            <a:r>
              <a:rPr lang="de-DE" dirty="0"/>
              <a:t> </a:t>
            </a:r>
            <a:endParaRPr lang="it-IT" dirty="0"/>
          </a:p>
        </p:txBody>
      </p:sp>
      <p:grpSp>
        <p:nvGrpSpPr>
          <p:cNvPr id="2" name="Gruppo 13"/>
          <p:cNvGrpSpPr/>
          <p:nvPr/>
        </p:nvGrpSpPr>
        <p:grpSpPr>
          <a:xfrm>
            <a:off x="2627784" y="1001314"/>
            <a:ext cx="523220" cy="4842200"/>
            <a:chOff x="5056892" y="1001314"/>
            <a:chExt cx="523220" cy="4842200"/>
          </a:xfrm>
        </p:grpSpPr>
        <p:sp>
          <p:nvSpPr>
            <p:cNvPr id="10" name="Text Box 50"/>
            <p:cNvSpPr txBox="1">
              <a:spLocks noChangeArrowheads="1"/>
            </p:cNvSpPr>
            <p:nvPr/>
          </p:nvSpPr>
          <p:spPr bwMode="auto">
            <a:xfrm rot="16200000">
              <a:off x="4101702" y="4365104"/>
              <a:ext cx="2433600" cy="523220"/>
            </a:xfrm>
            <a:prstGeom prst="rect">
              <a:avLst/>
            </a:prstGeom>
            <a:noFill/>
            <a:ln w="12700" cap="sq" algn="ctr">
              <a:noFill/>
              <a:miter lim="800000"/>
              <a:headEnd/>
              <a:tailEnd/>
            </a:ln>
            <a:effectLst/>
          </p:spPr>
          <p:txBody>
            <a:bodyPr wrap="square">
              <a:spAutoFit/>
            </a:bodyPr>
            <a:lstStyle/>
            <a:p>
              <a:pPr algn="ctr"/>
              <a:r>
                <a:rPr lang="it-IT" sz="1400" b="1" dirty="0" smtClean="0">
                  <a:solidFill>
                    <a:srgbClr val="000080"/>
                  </a:solidFill>
                  <a:latin typeface="Verdana" pitchFamily="34" charset="0"/>
                </a:rPr>
                <a:t>TOTAL</a:t>
              </a:r>
              <a:br>
                <a:rPr lang="it-IT" sz="1400" b="1" dirty="0" smtClean="0">
                  <a:solidFill>
                    <a:srgbClr val="000080"/>
                  </a:solidFill>
                  <a:latin typeface="Verdana" pitchFamily="34" charset="0"/>
                </a:rPr>
              </a:br>
              <a:r>
                <a:rPr lang="it-IT" sz="1400" b="1" dirty="0" smtClean="0">
                  <a:solidFill>
                    <a:srgbClr val="000080"/>
                  </a:solidFill>
                  <a:latin typeface="Verdana" pitchFamily="34" charset="0"/>
                </a:rPr>
                <a:t>GRADUATES</a:t>
              </a:r>
              <a:endParaRPr lang="it-IT" sz="1400" b="1" u="none" dirty="0" smtClean="0">
                <a:solidFill>
                  <a:srgbClr val="000080"/>
                </a:solidFill>
                <a:latin typeface="Verdana" pitchFamily="34" charset="0"/>
              </a:endParaRPr>
            </a:p>
          </p:txBody>
        </p:sp>
        <p:sp>
          <p:nvSpPr>
            <p:cNvPr id="11" name="Text Box 51"/>
            <p:cNvSpPr txBox="1">
              <a:spLocks noChangeArrowheads="1"/>
            </p:cNvSpPr>
            <p:nvPr/>
          </p:nvSpPr>
          <p:spPr bwMode="auto">
            <a:xfrm rot="16200000">
              <a:off x="4101533" y="2064394"/>
              <a:ext cx="2433938" cy="307777"/>
            </a:xfrm>
            <a:prstGeom prst="rect">
              <a:avLst/>
            </a:prstGeom>
            <a:noFill/>
            <a:ln w="9525">
              <a:noFill/>
              <a:miter lim="800000"/>
              <a:headEnd/>
              <a:tailEnd/>
            </a:ln>
            <a:effectLst/>
          </p:spPr>
          <p:txBody>
            <a:bodyPr wrap="square">
              <a:spAutoFit/>
            </a:bodyPr>
            <a:lstStyle/>
            <a:p>
              <a:pPr algn="ctr" eaLnBrk="0" hangingPunct="0"/>
              <a:r>
                <a:rPr lang="it-IT" sz="1400" b="1" dirty="0" err="1" smtClean="0">
                  <a:solidFill>
                    <a:srgbClr val="000080"/>
                  </a:solidFill>
                  <a:latin typeface="Verdana" pitchFamily="34" charset="0"/>
                </a:rPr>
                <a:t>Engineering</a:t>
              </a:r>
              <a:endParaRPr lang="it-IT" sz="1400" b="1" u="none" baseline="30000" dirty="0">
                <a:solidFill>
                  <a:srgbClr val="000080"/>
                </a:solidFill>
                <a:latin typeface="Verdana" pitchFamily="34" charset="0"/>
              </a:endParaRPr>
            </a:p>
          </p:txBody>
        </p:sp>
      </p:grpSp>
      <p:sp>
        <p:nvSpPr>
          <p:cNvPr id="9" name="Rectangle 15"/>
          <p:cNvSpPr>
            <a:spLocks noChangeArrowheads="1"/>
          </p:cNvSpPr>
          <p:nvPr/>
        </p:nvSpPr>
        <p:spPr bwMode="auto">
          <a:xfrm>
            <a:off x="-15875" y="862013"/>
            <a:ext cx="1066318" cy="553998"/>
          </a:xfrm>
          <a:prstGeom prst="rect">
            <a:avLst/>
          </a:prstGeom>
          <a:noFill/>
          <a:ln w="12700" cap="sq" algn="ctr">
            <a:noFill/>
            <a:miter lim="800000"/>
            <a:headEnd/>
            <a:tailEnd/>
          </a:ln>
          <a:effectLst/>
        </p:spPr>
        <p:txBody>
          <a:bodyPr wrap="none">
            <a:spAutoFit/>
          </a:bodyPr>
          <a:lstStyle/>
          <a:p>
            <a:pPr algn="l">
              <a:spcBef>
                <a:spcPct val="0"/>
              </a:spcBef>
            </a:pPr>
            <a:r>
              <a:rPr lang="it-IT" sz="1000" b="1" u="none" dirty="0" smtClean="0">
                <a:solidFill>
                  <a:srgbClr val="000080"/>
                </a:solidFill>
                <a:latin typeface="Verdana" pitchFamily="34" charset="0"/>
              </a:rPr>
              <a:t>MASTER</a:t>
            </a:r>
            <a:br>
              <a:rPr lang="it-IT" sz="1000" b="1" u="none" dirty="0" smtClean="0">
                <a:solidFill>
                  <a:srgbClr val="000080"/>
                </a:solidFill>
                <a:latin typeface="Verdana" pitchFamily="34" charset="0"/>
              </a:rPr>
            </a:br>
            <a:r>
              <a:rPr lang="it-IT" sz="1000" b="1" u="none" dirty="0" smtClean="0">
                <a:solidFill>
                  <a:srgbClr val="000080"/>
                </a:solidFill>
                <a:latin typeface="Verdana" pitchFamily="34" charset="0"/>
              </a:rPr>
              <a:t>GRADUATES</a:t>
            </a:r>
            <a:br>
              <a:rPr lang="it-IT" sz="1000" b="1" u="none" dirty="0" smtClean="0">
                <a:solidFill>
                  <a:srgbClr val="000080"/>
                </a:solidFill>
                <a:latin typeface="Verdana" pitchFamily="34" charset="0"/>
              </a:rPr>
            </a:br>
            <a:r>
              <a:rPr lang="it-IT" sz="1000" b="1" u="none" dirty="0" smtClean="0">
                <a:solidFill>
                  <a:srgbClr val="000080"/>
                </a:solidFill>
                <a:latin typeface="Verdana" pitchFamily="34" charset="0"/>
              </a:rPr>
              <a:t>2009</a:t>
            </a:r>
            <a:endParaRPr lang="it-IT" sz="1000" b="1" u="none" dirty="0">
              <a:solidFill>
                <a:srgbClr val="000080"/>
              </a:solidFill>
              <a:latin typeface="Verdana" pitchFamily="34" charset="0"/>
            </a:endParaRPr>
          </a:p>
        </p:txBody>
      </p:sp>
      <p:sp>
        <p:nvSpPr>
          <p:cNvPr id="13" name="Segnaposto testo 23"/>
          <p:cNvSpPr>
            <a:spLocks noGrp="1"/>
          </p:cNvSpPr>
          <p:nvPr>
            <p:ph type="body" sz="quarter" idx="11"/>
          </p:nvPr>
        </p:nvSpPr>
        <p:spPr>
          <a:xfrm>
            <a:off x="143664" y="2060872"/>
            <a:ext cx="1404000" cy="1224112"/>
          </a:xfrm>
        </p:spPr>
        <p:txBody>
          <a:bodyPr/>
          <a:lstStyle/>
          <a:p>
            <a:r>
              <a:rPr lang="it-IT" dirty="0" err="1" smtClean="0"/>
              <a:t>Only</a:t>
            </a:r>
            <a:r>
              <a:rPr lang="it-IT" dirty="0" smtClean="0"/>
              <a:t> </a:t>
            </a:r>
            <a:r>
              <a:rPr lang="it-IT" dirty="0" err="1" smtClean="0"/>
              <a:t>Italian</a:t>
            </a:r>
            <a:r>
              <a:rPr lang="it-IT" dirty="0" smtClean="0"/>
              <a:t> </a:t>
            </a:r>
            <a:r>
              <a:rPr lang="it-IT" dirty="0" err="1" smtClean="0"/>
              <a:t>citizenship</a:t>
            </a:r>
            <a:r>
              <a:rPr lang="it-IT" dirty="0" smtClean="0"/>
              <a:t> </a:t>
            </a:r>
            <a:r>
              <a:rPr lang="it-IT" dirty="0" err="1" smtClean="0"/>
              <a:t>graduates</a:t>
            </a:r>
            <a:r>
              <a:rPr lang="it-IT" dirty="0" smtClean="0"/>
              <a:t> are </a:t>
            </a:r>
            <a:r>
              <a:rPr lang="it-IT" dirty="0" err="1" smtClean="0"/>
              <a:t>considered</a:t>
            </a:r>
            <a:r>
              <a:rPr lang="it-IT" dirty="0" smtClean="0"/>
              <a:t> </a:t>
            </a:r>
          </a:p>
          <a:p>
            <a:endParaRPr lang="it-IT" i="1" dirty="0">
              <a:solidFill>
                <a:srgbClr val="FF0000"/>
              </a:solidFill>
            </a:endParaRPr>
          </a:p>
        </p:txBody>
      </p:sp>
      <p:sp>
        <p:nvSpPr>
          <p:cNvPr id="12" name="Ovale 11"/>
          <p:cNvSpPr/>
          <p:nvPr/>
        </p:nvSpPr>
        <p:spPr>
          <a:xfrm>
            <a:off x="0" y="1988840"/>
            <a:ext cx="1259632" cy="864096"/>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olo 8"/>
          <p:cNvSpPr>
            <a:spLocks noGrp="1"/>
          </p:cNvSpPr>
          <p:nvPr>
            <p:ph type="title"/>
          </p:nvPr>
        </p:nvSpPr>
        <p:spPr>
          <a:xfrm>
            <a:off x="0" y="12700"/>
            <a:ext cx="9144000" cy="844550"/>
          </a:xfrm>
        </p:spPr>
        <p:txBody>
          <a:bodyPr>
            <a:noAutofit/>
          </a:bodyPr>
          <a:lstStyle/>
          <a:p>
            <a:pPr algn="ctr">
              <a:lnSpc>
                <a:spcPct val="95000"/>
              </a:lnSpc>
            </a:pPr>
            <a:r>
              <a:rPr lang="de-DE" sz="1800" dirty="0" err="1" smtClean="0"/>
              <a:t>Matching</a:t>
            </a:r>
            <a:r>
              <a:rPr lang="de-DE" sz="1800" dirty="0" smtClean="0"/>
              <a:t> </a:t>
            </a:r>
            <a:r>
              <a:rPr lang="de-DE" sz="1800" dirty="0" err="1" smtClean="0"/>
              <a:t>of</a:t>
            </a:r>
            <a:r>
              <a:rPr lang="de-DE" sz="1800" dirty="0" smtClean="0"/>
              <a:t> </a:t>
            </a:r>
            <a:r>
              <a:rPr lang="de-DE" sz="1800" dirty="0" err="1" smtClean="0"/>
              <a:t>the</a:t>
            </a:r>
            <a:r>
              <a:rPr lang="de-DE" sz="1800" dirty="0" smtClean="0"/>
              <a:t> </a:t>
            </a:r>
            <a:r>
              <a:rPr lang="de-DE" sz="1800" dirty="0" err="1" smtClean="0"/>
              <a:t>degrees</a:t>
            </a:r>
            <a:r>
              <a:rPr lang="de-DE" sz="1800" dirty="0" smtClean="0"/>
              <a:t> </a:t>
            </a:r>
            <a:r>
              <a:rPr lang="de-DE" sz="1800" dirty="0" err="1" smtClean="0"/>
              <a:t>by</a:t>
            </a:r>
            <a:r>
              <a:rPr lang="de-DE" sz="1800" dirty="0" smtClean="0"/>
              <a:t> </a:t>
            </a:r>
            <a:r>
              <a:rPr lang="it-IT" sz="1800" dirty="0" err="1" smtClean="0"/>
              <a:t>geographical</a:t>
            </a:r>
            <a:r>
              <a:rPr lang="it-IT" sz="1800" dirty="0" smtClean="0"/>
              <a:t> area </a:t>
            </a:r>
            <a:r>
              <a:rPr lang="it-IT" sz="1800" dirty="0" err="1" smtClean="0"/>
              <a:t>of</a:t>
            </a:r>
            <a:r>
              <a:rPr lang="it-IT" sz="1800" dirty="0" smtClean="0"/>
              <a:t> </a:t>
            </a:r>
            <a:r>
              <a:rPr lang="it-IT" sz="1800" dirty="0" err="1" smtClean="0"/>
              <a:t>employment</a:t>
            </a:r>
            <a:r>
              <a:rPr lang="de-DE" sz="1800" dirty="0" smtClean="0"/>
              <a:t>. </a:t>
            </a:r>
            <a:br>
              <a:rPr lang="de-DE" sz="1800" dirty="0" smtClean="0"/>
            </a:br>
            <a:r>
              <a:rPr lang="de-DE" sz="1800" dirty="0" smtClean="0"/>
              <a:t>2009 </a:t>
            </a:r>
            <a:r>
              <a:rPr lang="de-DE" sz="1800" dirty="0" err="1" smtClean="0"/>
              <a:t>cohort</a:t>
            </a:r>
            <a:r>
              <a:rPr lang="de-DE" sz="1800" dirty="0" smtClean="0"/>
              <a:t>. </a:t>
            </a:r>
            <a:r>
              <a:rPr lang="de-DE" sz="1800" dirty="0" err="1" smtClean="0"/>
              <a:t>one</a:t>
            </a:r>
            <a:r>
              <a:rPr lang="de-DE" sz="1800" dirty="0" smtClean="0"/>
              <a:t> </a:t>
            </a:r>
            <a:r>
              <a:rPr lang="de-DE" sz="1800" dirty="0" err="1" smtClean="0"/>
              <a:t>year</a:t>
            </a:r>
            <a:r>
              <a:rPr lang="de-DE" sz="1800" dirty="0" smtClean="0"/>
              <a:t> after </a:t>
            </a:r>
            <a:r>
              <a:rPr lang="de-DE" sz="1800" dirty="0" err="1" smtClean="0"/>
              <a:t>graduation</a:t>
            </a:r>
            <a:endParaRPr lang="it-IT" sz="1800" dirty="0">
              <a:solidFill>
                <a:srgbClr val="FF0000"/>
              </a:solidFill>
            </a:endParaRPr>
          </a:p>
        </p:txBody>
      </p:sp>
      <p:sp>
        <p:nvSpPr>
          <p:cNvPr id="20" name="Segnaposto testo 12"/>
          <p:cNvSpPr txBox="1">
            <a:spLocks/>
          </p:cNvSpPr>
          <p:nvPr/>
        </p:nvSpPr>
        <p:spPr>
          <a:xfrm>
            <a:off x="40943" y="2564928"/>
            <a:ext cx="1404000" cy="1224112"/>
          </a:xfrm>
          <a:prstGeom prst="rect">
            <a:avLst/>
          </a:prstGeom>
        </p:spPr>
        <p:txBody>
          <a:bodyPr>
            <a:noAutofit/>
          </a:bodyPr>
          <a:lstStyle/>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endParaRPr kumimoji="0" lang="it-IT" sz="1000" b="0" i="1" u="none" strike="noStrike" kern="1200" cap="none" spc="0" normalizeH="0" noProof="0" dirty="0" smtClean="0">
              <a:ln>
                <a:noFill/>
              </a:ln>
              <a:solidFill>
                <a:srgbClr val="290893"/>
              </a:solidFill>
              <a:effectLst/>
              <a:uLnTx/>
              <a:uFillTx/>
              <a:latin typeface="Verdana"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endParaRPr kumimoji="0" lang="it-IT" sz="1000" b="0" i="1" u="none" strike="noStrike" kern="1200" cap="none" spc="0" normalizeH="0" noProof="0" dirty="0" smtClean="0">
              <a:ln>
                <a:noFill/>
              </a:ln>
              <a:solidFill>
                <a:srgbClr val="290893"/>
              </a:solidFill>
              <a:effectLst/>
              <a:uLnTx/>
              <a:uFillTx/>
              <a:latin typeface="Verdana"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endParaRPr kumimoji="0" lang="it-IT" sz="1000" b="0" i="1" u="none" strike="noStrike" kern="1200" cap="none" spc="0" normalizeH="0" noProof="0" dirty="0" smtClean="0">
              <a:ln>
                <a:noFill/>
              </a:ln>
              <a:solidFill>
                <a:srgbClr val="290893"/>
              </a:solidFill>
              <a:effectLst/>
              <a:uLnTx/>
              <a:uFillTx/>
              <a:latin typeface="Verdana" pitchFamily="34" charset="0"/>
              <a:ea typeface="+mn-ea"/>
              <a:cs typeface="+mn-cs"/>
            </a:endParaRPr>
          </a:p>
          <a:p>
            <a:pPr lvl="0" eaLnBrk="0" hangingPunct="0">
              <a:spcBef>
                <a:spcPct val="0"/>
              </a:spcBef>
              <a:defRPr/>
            </a:pPr>
            <a:r>
              <a:rPr lang="en-US" sz="1000" i="1" dirty="0" smtClean="0">
                <a:solidFill>
                  <a:srgbClr val="290893"/>
                </a:solidFill>
                <a:latin typeface="Verdana" pitchFamily="34" charset="0"/>
              </a:rPr>
              <a:t>The matching index combines the </a:t>
            </a:r>
            <a:r>
              <a:rPr lang="en-US" sz="1000" b="1" i="1" dirty="0" smtClean="0">
                <a:solidFill>
                  <a:srgbClr val="290893"/>
                </a:solidFill>
                <a:latin typeface="Verdana" pitchFamily="34" charset="0"/>
              </a:rPr>
              <a:t>requirement</a:t>
            </a:r>
            <a:br>
              <a:rPr lang="en-US" sz="1000" b="1" i="1" dirty="0" smtClean="0">
                <a:solidFill>
                  <a:srgbClr val="290893"/>
                </a:solidFill>
                <a:latin typeface="Verdana" pitchFamily="34" charset="0"/>
              </a:rPr>
            </a:br>
            <a:r>
              <a:rPr lang="en-US" sz="1000" b="1" i="1" dirty="0" smtClean="0">
                <a:solidFill>
                  <a:srgbClr val="290893"/>
                </a:solidFill>
                <a:latin typeface="Verdana" pitchFamily="34" charset="0"/>
              </a:rPr>
              <a:t>of the degree certificate </a:t>
            </a:r>
            <a:r>
              <a:rPr lang="en-US" sz="1000" i="1" dirty="0" smtClean="0">
                <a:solidFill>
                  <a:srgbClr val="290893"/>
                </a:solidFill>
                <a:latin typeface="Verdana" pitchFamily="34" charset="0"/>
              </a:rPr>
              <a:t>for the work activity and the </a:t>
            </a:r>
            <a:r>
              <a:rPr lang="en-US" sz="1000" b="1" i="1" dirty="0" smtClean="0">
                <a:solidFill>
                  <a:srgbClr val="290893"/>
                </a:solidFill>
                <a:latin typeface="Verdana" pitchFamily="34" charset="0"/>
              </a:rPr>
              <a:t>use of the </a:t>
            </a:r>
          </a:p>
          <a:p>
            <a:pPr lvl="0" eaLnBrk="0" hangingPunct="0">
              <a:spcBef>
                <a:spcPct val="0"/>
              </a:spcBef>
              <a:defRPr/>
            </a:pPr>
            <a:r>
              <a:rPr lang="en-US" sz="1000" b="1" i="1" dirty="0" smtClean="0">
                <a:solidFill>
                  <a:srgbClr val="290893"/>
                </a:solidFill>
                <a:latin typeface="Verdana" pitchFamily="34" charset="0"/>
              </a:rPr>
              <a:t>skills </a:t>
            </a:r>
            <a:r>
              <a:rPr lang="en-US" sz="1000" i="1" dirty="0" smtClean="0">
                <a:solidFill>
                  <a:srgbClr val="290893"/>
                </a:solidFill>
                <a:latin typeface="Verdana" pitchFamily="34" charset="0"/>
              </a:rPr>
              <a:t>acquired during study </a:t>
            </a:r>
          </a:p>
        </p:txBody>
      </p:sp>
      <p:grpSp>
        <p:nvGrpSpPr>
          <p:cNvPr id="2" name="Group 4"/>
          <p:cNvGrpSpPr>
            <a:grpSpLocks/>
          </p:cNvGrpSpPr>
          <p:nvPr/>
        </p:nvGrpSpPr>
        <p:grpSpPr bwMode="auto">
          <a:xfrm>
            <a:off x="1463675" y="6032892"/>
            <a:ext cx="3252788" cy="838200"/>
            <a:chOff x="922" y="3791"/>
            <a:chExt cx="2049" cy="528"/>
          </a:xfrm>
        </p:grpSpPr>
        <p:grpSp>
          <p:nvGrpSpPr>
            <p:cNvPr id="3" name="Group 5"/>
            <p:cNvGrpSpPr>
              <a:grpSpLocks/>
            </p:cNvGrpSpPr>
            <p:nvPr/>
          </p:nvGrpSpPr>
          <p:grpSpPr bwMode="auto">
            <a:xfrm>
              <a:off x="922" y="3791"/>
              <a:ext cx="2049" cy="165"/>
              <a:chOff x="922" y="3521"/>
              <a:chExt cx="2049" cy="165"/>
            </a:xfrm>
          </p:grpSpPr>
          <p:sp>
            <p:nvSpPr>
              <p:cNvPr id="29" name="Text Box 6"/>
              <p:cNvSpPr txBox="1">
                <a:spLocks noChangeArrowheads="1"/>
              </p:cNvSpPr>
              <p:nvPr/>
            </p:nvSpPr>
            <p:spPr bwMode="auto">
              <a:xfrm>
                <a:off x="983" y="3521"/>
                <a:ext cx="1988" cy="165"/>
              </a:xfrm>
              <a:prstGeom prst="rect">
                <a:avLst/>
              </a:prstGeom>
              <a:noFill/>
              <a:ln w="12700" cap="sq">
                <a:noFill/>
                <a:miter lim="800000"/>
                <a:headEnd type="none" w="sm" len="sm"/>
                <a:tailEnd type="none" w="sm" len="sm"/>
              </a:ln>
              <a:effectLst/>
            </p:spPr>
            <p:txBody>
              <a:bodyPr wrap="square">
                <a:spAutoFit/>
              </a:bodyPr>
              <a:lstStyle/>
              <a:p>
                <a:pPr eaLnBrk="0" hangingPunct="0">
                  <a:spcBef>
                    <a:spcPct val="10000"/>
                  </a:spcBef>
                </a:pPr>
                <a:r>
                  <a:rPr lang="it-IT" sz="1100" i="1" dirty="0" err="1" smtClean="0">
                    <a:solidFill>
                      <a:srgbClr val="290893"/>
                    </a:solidFill>
                    <a:latin typeface="Verdana" pitchFamily="34" charset="0"/>
                  </a:rPr>
                  <a:t>very</a:t>
                </a:r>
                <a:r>
                  <a:rPr lang="it-IT" sz="1100" i="1" dirty="0" smtClean="0">
                    <a:solidFill>
                      <a:srgbClr val="290893"/>
                    </a:solidFill>
                    <a:latin typeface="Verdana" pitchFamily="34" charset="0"/>
                  </a:rPr>
                  <a:t> </a:t>
                </a:r>
                <a:r>
                  <a:rPr lang="it-IT" sz="1100" i="1" dirty="0" err="1" smtClean="0">
                    <a:solidFill>
                      <a:srgbClr val="290893"/>
                    </a:solidFill>
                    <a:latin typeface="Verdana" pitchFamily="34" charset="0"/>
                  </a:rPr>
                  <a:t>effective</a:t>
                </a:r>
                <a:r>
                  <a:rPr lang="it-IT" sz="1100" i="1" dirty="0" smtClean="0">
                    <a:solidFill>
                      <a:srgbClr val="290893"/>
                    </a:solidFill>
                    <a:latin typeface="Verdana" pitchFamily="34" charset="0"/>
                  </a:rPr>
                  <a:t>/</a:t>
                </a:r>
                <a:r>
                  <a:rPr lang="it-IT" sz="1100" i="1" dirty="0" err="1" smtClean="0">
                    <a:solidFill>
                      <a:srgbClr val="290893"/>
                    </a:solidFill>
                    <a:latin typeface="Verdana" pitchFamily="34" charset="0"/>
                  </a:rPr>
                  <a:t>effective</a:t>
                </a:r>
                <a:endParaRPr lang="it-IT" sz="1100" i="1" dirty="0" smtClean="0">
                  <a:solidFill>
                    <a:srgbClr val="290893"/>
                  </a:solidFill>
                  <a:latin typeface="Verdana" pitchFamily="34" charset="0"/>
                </a:endParaRPr>
              </a:p>
            </p:txBody>
          </p:sp>
          <p:sp>
            <p:nvSpPr>
              <p:cNvPr id="30" name="AutoShape 7"/>
              <p:cNvSpPr>
                <a:spLocks noChangeAspect="1" noChangeArrowheads="1"/>
              </p:cNvSpPr>
              <p:nvPr/>
            </p:nvSpPr>
            <p:spPr bwMode="auto">
              <a:xfrm>
                <a:off x="922" y="3574"/>
                <a:ext cx="68" cy="68"/>
              </a:xfrm>
              <a:prstGeom prst="flowChartConnector">
                <a:avLst/>
              </a:prstGeom>
              <a:gradFill rotWithShape="1">
                <a:gsLst>
                  <a:gs pos="0">
                    <a:srgbClr val="008000">
                      <a:gamma/>
                      <a:shade val="46275"/>
                      <a:invGamma/>
                    </a:srgbClr>
                  </a:gs>
                  <a:gs pos="50000">
                    <a:srgbClr val="008000">
                      <a:alpha val="80000"/>
                    </a:srgbClr>
                  </a:gs>
                  <a:gs pos="100000">
                    <a:srgbClr val="008000">
                      <a:gamma/>
                      <a:shade val="46275"/>
                      <a:invGamma/>
                    </a:srgbClr>
                  </a:gs>
                </a:gsLst>
                <a:lin ang="5400000" scaled="1"/>
              </a:gradFill>
              <a:ln w="12700" cap="sq">
                <a:noFill/>
                <a:round/>
                <a:headEnd type="none" w="sm" len="sm"/>
                <a:tailEnd type="none" w="sm" len="sm"/>
              </a:ln>
              <a:effectLst/>
            </p:spPr>
            <p:txBody>
              <a:bodyPr wrap="none" anchor="ctr"/>
              <a:lstStyle/>
              <a:p>
                <a:pPr eaLnBrk="0" hangingPunct="0">
                  <a:spcBef>
                    <a:spcPct val="0"/>
                  </a:spcBef>
                </a:pPr>
                <a:endParaRPr lang="en-US" sz="1100" u="none">
                  <a:solidFill>
                    <a:srgbClr val="000080"/>
                  </a:solidFill>
                  <a:latin typeface="Verdana" pitchFamily="34" charset="0"/>
                </a:endParaRPr>
              </a:p>
            </p:txBody>
          </p:sp>
        </p:grpSp>
        <p:grpSp>
          <p:nvGrpSpPr>
            <p:cNvPr id="4" name="Group 8"/>
            <p:cNvGrpSpPr>
              <a:grpSpLocks/>
            </p:cNvGrpSpPr>
            <p:nvPr/>
          </p:nvGrpSpPr>
          <p:grpSpPr bwMode="auto">
            <a:xfrm>
              <a:off x="922" y="3973"/>
              <a:ext cx="1368" cy="165"/>
              <a:chOff x="922" y="3747"/>
              <a:chExt cx="1368" cy="165"/>
            </a:xfrm>
          </p:grpSpPr>
          <p:sp>
            <p:nvSpPr>
              <p:cNvPr id="27" name="Text Box 9"/>
              <p:cNvSpPr txBox="1">
                <a:spLocks noChangeArrowheads="1"/>
              </p:cNvSpPr>
              <p:nvPr/>
            </p:nvSpPr>
            <p:spPr bwMode="auto">
              <a:xfrm>
                <a:off x="983" y="3747"/>
                <a:ext cx="1307" cy="165"/>
              </a:xfrm>
              <a:prstGeom prst="rect">
                <a:avLst/>
              </a:prstGeom>
              <a:noFill/>
              <a:ln w="12700" cap="sq">
                <a:noFill/>
                <a:miter lim="800000"/>
                <a:headEnd type="none" w="sm" len="sm"/>
                <a:tailEnd type="none" w="sm" len="sm"/>
              </a:ln>
              <a:effectLst/>
            </p:spPr>
            <p:txBody>
              <a:bodyPr>
                <a:spAutoFit/>
              </a:bodyPr>
              <a:lstStyle/>
              <a:p>
                <a:pPr eaLnBrk="0" hangingPunct="0">
                  <a:spcBef>
                    <a:spcPct val="10000"/>
                  </a:spcBef>
                </a:pPr>
                <a:r>
                  <a:rPr lang="it-IT" sz="1100" i="1" dirty="0" err="1" smtClean="0">
                    <a:solidFill>
                      <a:srgbClr val="290893"/>
                    </a:solidFill>
                    <a:latin typeface="Verdana" pitchFamily="34" charset="0"/>
                  </a:rPr>
                  <a:t>fairly</a:t>
                </a:r>
                <a:r>
                  <a:rPr lang="it-IT" sz="1100" i="1" dirty="0" smtClean="0">
                    <a:solidFill>
                      <a:srgbClr val="290893"/>
                    </a:solidFill>
                    <a:latin typeface="Verdana" pitchFamily="34" charset="0"/>
                  </a:rPr>
                  <a:t> </a:t>
                </a:r>
                <a:r>
                  <a:rPr lang="it-IT" sz="1100" i="1" dirty="0" err="1" smtClean="0">
                    <a:solidFill>
                      <a:srgbClr val="290893"/>
                    </a:solidFill>
                    <a:latin typeface="Verdana" pitchFamily="34" charset="0"/>
                  </a:rPr>
                  <a:t>effective</a:t>
                </a:r>
                <a:endParaRPr lang="it-IT" sz="1100" i="1" dirty="0">
                  <a:solidFill>
                    <a:srgbClr val="290893"/>
                  </a:solidFill>
                  <a:latin typeface="Verdana" pitchFamily="34" charset="0"/>
                </a:endParaRPr>
              </a:p>
            </p:txBody>
          </p:sp>
          <p:sp>
            <p:nvSpPr>
              <p:cNvPr id="28" name="AutoShape 10"/>
              <p:cNvSpPr>
                <a:spLocks noChangeAspect="1" noChangeArrowheads="1"/>
              </p:cNvSpPr>
              <p:nvPr/>
            </p:nvSpPr>
            <p:spPr bwMode="auto">
              <a:xfrm>
                <a:off x="922" y="3800"/>
                <a:ext cx="68" cy="68"/>
              </a:xfrm>
              <a:prstGeom prst="flowChartConnector">
                <a:avLst/>
              </a:prstGeom>
              <a:gradFill rotWithShape="1">
                <a:gsLst>
                  <a:gs pos="0">
                    <a:srgbClr val="00FF00">
                      <a:gamma/>
                      <a:shade val="46275"/>
                      <a:invGamma/>
                    </a:srgbClr>
                  </a:gs>
                  <a:gs pos="50000">
                    <a:srgbClr val="00FF00"/>
                  </a:gs>
                  <a:gs pos="100000">
                    <a:srgbClr val="00FF00">
                      <a:gamma/>
                      <a:shade val="46275"/>
                      <a:invGamma/>
                    </a:srgbClr>
                  </a:gs>
                </a:gsLst>
                <a:lin ang="5400000" scaled="1"/>
              </a:gradFill>
              <a:ln w="12700" cap="sq">
                <a:noFill/>
                <a:round/>
                <a:headEnd type="none" w="sm" len="sm"/>
                <a:tailEnd type="none" w="sm" len="sm"/>
              </a:ln>
              <a:effectLst/>
            </p:spPr>
            <p:txBody>
              <a:bodyPr wrap="none" anchor="ctr"/>
              <a:lstStyle/>
              <a:p>
                <a:pPr eaLnBrk="0" hangingPunct="0">
                  <a:spcBef>
                    <a:spcPct val="0"/>
                  </a:spcBef>
                </a:pPr>
                <a:endParaRPr lang="en-US" sz="1100" u="none">
                  <a:solidFill>
                    <a:srgbClr val="000080"/>
                  </a:solidFill>
                  <a:latin typeface="Verdana" pitchFamily="34" charset="0"/>
                </a:endParaRPr>
              </a:p>
            </p:txBody>
          </p:sp>
        </p:grpSp>
        <p:grpSp>
          <p:nvGrpSpPr>
            <p:cNvPr id="5" name="Group 11"/>
            <p:cNvGrpSpPr>
              <a:grpSpLocks/>
            </p:cNvGrpSpPr>
            <p:nvPr/>
          </p:nvGrpSpPr>
          <p:grpSpPr bwMode="auto">
            <a:xfrm>
              <a:off x="922" y="4154"/>
              <a:ext cx="1368" cy="165"/>
              <a:chOff x="922" y="3974"/>
              <a:chExt cx="1368" cy="165"/>
            </a:xfrm>
          </p:grpSpPr>
          <p:sp>
            <p:nvSpPr>
              <p:cNvPr id="25" name="Text Box 12"/>
              <p:cNvSpPr txBox="1">
                <a:spLocks noChangeArrowheads="1"/>
              </p:cNvSpPr>
              <p:nvPr/>
            </p:nvSpPr>
            <p:spPr bwMode="auto">
              <a:xfrm>
                <a:off x="983" y="3974"/>
                <a:ext cx="1307" cy="165"/>
              </a:xfrm>
              <a:prstGeom prst="rect">
                <a:avLst/>
              </a:prstGeom>
              <a:noFill/>
              <a:ln w="12700" cap="sq">
                <a:noFill/>
                <a:miter lim="800000"/>
                <a:headEnd type="none" w="sm" len="sm"/>
                <a:tailEnd type="none" w="sm" len="sm"/>
              </a:ln>
              <a:effectLst/>
            </p:spPr>
            <p:txBody>
              <a:bodyPr>
                <a:spAutoFit/>
              </a:bodyPr>
              <a:lstStyle/>
              <a:p>
                <a:pPr eaLnBrk="0" hangingPunct="0">
                  <a:spcBef>
                    <a:spcPct val="10000"/>
                  </a:spcBef>
                </a:pPr>
                <a:r>
                  <a:rPr lang="it-IT" sz="1100" i="1" dirty="0" err="1" smtClean="0">
                    <a:solidFill>
                      <a:srgbClr val="290893"/>
                    </a:solidFill>
                    <a:latin typeface="Verdana" pitchFamily="34" charset="0"/>
                  </a:rPr>
                  <a:t>barely</a:t>
                </a:r>
                <a:r>
                  <a:rPr lang="it-IT" sz="1100" i="1" dirty="0" smtClean="0">
                    <a:solidFill>
                      <a:srgbClr val="290893"/>
                    </a:solidFill>
                    <a:latin typeface="Verdana" pitchFamily="34" charset="0"/>
                  </a:rPr>
                  <a:t>/in no way </a:t>
                </a:r>
                <a:r>
                  <a:rPr lang="it-IT" sz="1100" i="1" dirty="0" err="1" smtClean="0">
                    <a:solidFill>
                      <a:srgbClr val="290893"/>
                    </a:solidFill>
                    <a:latin typeface="Verdana" pitchFamily="34" charset="0"/>
                  </a:rPr>
                  <a:t>effective</a:t>
                </a:r>
                <a:endParaRPr lang="it-IT" sz="1100" i="1" dirty="0">
                  <a:solidFill>
                    <a:srgbClr val="290893"/>
                  </a:solidFill>
                  <a:latin typeface="Verdana" pitchFamily="34" charset="0"/>
                </a:endParaRPr>
              </a:p>
            </p:txBody>
          </p:sp>
          <p:sp>
            <p:nvSpPr>
              <p:cNvPr id="26" name="AutoShape 13"/>
              <p:cNvSpPr>
                <a:spLocks noChangeAspect="1" noChangeArrowheads="1"/>
              </p:cNvSpPr>
              <p:nvPr/>
            </p:nvSpPr>
            <p:spPr bwMode="auto">
              <a:xfrm>
                <a:off x="922" y="4027"/>
                <a:ext cx="68" cy="68"/>
              </a:xfrm>
              <a:prstGeom prst="flowChartConnector">
                <a:avLst/>
              </a:prstGeom>
              <a:gradFill rotWithShape="1">
                <a:gsLst>
                  <a:gs pos="0">
                    <a:srgbClr val="FF6600">
                      <a:gamma/>
                      <a:shade val="46275"/>
                      <a:invGamma/>
                    </a:srgbClr>
                  </a:gs>
                  <a:gs pos="50000">
                    <a:srgbClr val="FF6600"/>
                  </a:gs>
                  <a:gs pos="100000">
                    <a:srgbClr val="FF6600">
                      <a:gamma/>
                      <a:shade val="46275"/>
                      <a:invGamma/>
                    </a:srgbClr>
                  </a:gs>
                </a:gsLst>
                <a:lin ang="5400000" scaled="1"/>
              </a:gradFill>
              <a:ln w="12700" cap="sq">
                <a:noFill/>
                <a:round/>
                <a:headEnd type="none" w="sm" len="sm"/>
                <a:tailEnd type="none" w="sm" len="sm"/>
              </a:ln>
              <a:effectLst/>
            </p:spPr>
            <p:txBody>
              <a:bodyPr wrap="none" anchor="ctr"/>
              <a:lstStyle/>
              <a:p>
                <a:pPr eaLnBrk="0" hangingPunct="0">
                  <a:spcBef>
                    <a:spcPct val="0"/>
                  </a:spcBef>
                </a:pPr>
                <a:endParaRPr lang="en-US" sz="1100" u="none">
                  <a:solidFill>
                    <a:srgbClr val="000080"/>
                  </a:solidFill>
                  <a:latin typeface="Verdana" pitchFamily="34" charset="0"/>
                </a:endParaRPr>
              </a:p>
            </p:txBody>
          </p:sp>
        </p:grpSp>
      </p:grpSp>
      <p:graphicFrame>
        <p:nvGraphicFramePr>
          <p:cNvPr id="31" name="Object 2"/>
          <p:cNvGraphicFramePr>
            <a:graphicFrameLocks noChangeAspect="1"/>
          </p:cNvGraphicFramePr>
          <p:nvPr/>
        </p:nvGraphicFramePr>
        <p:xfrm>
          <a:off x="2546580" y="801175"/>
          <a:ext cx="5868144" cy="5785291"/>
        </p:xfrm>
        <a:graphic>
          <a:graphicData uri="http://schemas.openxmlformats.org/drawingml/2006/chart">
            <c:chart xmlns:c="http://schemas.openxmlformats.org/drawingml/2006/chart" xmlns:r="http://schemas.openxmlformats.org/officeDocument/2006/relationships" r:id="rId3"/>
          </a:graphicData>
        </a:graphic>
      </p:graphicFrame>
      <p:grpSp>
        <p:nvGrpSpPr>
          <p:cNvPr id="6" name="Gruppo 39"/>
          <p:cNvGrpSpPr/>
          <p:nvPr/>
        </p:nvGrpSpPr>
        <p:grpSpPr>
          <a:xfrm>
            <a:off x="2699792" y="864814"/>
            <a:ext cx="523220" cy="4954049"/>
            <a:chOff x="2699792" y="864814"/>
            <a:chExt cx="523220" cy="4954049"/>
          </a:xfrm>
        </p:grpSpPr>
        <p:sp>
          <p:nvSpPr>
            <p:cNvPr id="36" name="Text Box 50"/>
            <p:cNvSpPr txBox="1">
              <a:spLocks noChangeArrowheads="1"/>
            </p:cNvSpPr>
            <p:nvPr/>
          </p:nvSpPr>
          <p:spPr bwMode="auto">
            <a:xfrm rot="16200000">
              <a:off x="1744602" y="4340453"/>
              <a:ext cx="2433600" cy="523220"/>
            </a:xfrm>
            <a:prstGeom prst="rect">
              <a:avLst/>
            </a:prstGeom>
            <a:noFill/>
            <a:ln w="12700" cap="sq" algn="ctr">
              <a:noFill/>
              <a:miter lim="800000"/>
              <a:headEnd/>
              <a:tailEnd/>
            </a:ln>
            <a:effectLst/>
          </p:spPr>
          <p:txBody>
            <a:bodyPr wrap="square">
              <a:spAutoFit/>
            </a:bodyPr>
            <a:lstStyle/>
            <a:p>
              <a:pPr algn="ctr"/>
              <a:r>
                <a:rPr lang="it-IT" sz="1400" b="1" u="none" dirty="0" smtClean="0">
                  <a:solidFill>
                    <a:srgbClr val="000080"/>
                  </a:solidFill>
                  <a:latin typeface="Verdana" pitchFamily="34" charset="0"/>
                </a:rPr>
                <a:t>TOTAL</a:t>
              </a:r>
              <a:br>
                <a:rPr lang="it-IT" sz="1400" b="1" u="none" dirty="0" smtClean="0">
                  <a:solidFill>
                    <a:srgbClr val="000080"/>
                  </a:solidFill>
                  <a:latin typeface="Verdana" pitchFamily="34" charset="0"/>
                </a:rPr>
              </a:br>
              <a:r>
                <a:rPr lang="it-IT" sz="1400" b="1" u="none" dirty="0" smtClean="0">
                  <a:solidFill>
                    <a:srgbClr val="000080"/>
                  </a:solidFill>
                  <a:latin typeface="Verdana" pitchFamily="34" charset="0"/>
                </a:rPr>
                <a:t>GRADUATES</a:t>
              </a:r>
            </a:p>
          </p:txBody>
        </p:sp>
        <p:sp>
          <p:nvSpPr>
            <p:cNvPr id="37" name="Text Box 51"/>
            <p:cNvSpPr txBox="1">
              <a:spLocks noChangeArrowheads="1"/>
            </p:cNvSpPr>
            <p:nvPr/>
          </p:nvSpPr>
          <p:spPr bwMode="auto">
            <a:xfrm rot="16200000">
              <a:off x="1744433" y="1927894"/>
              <a:ext cx="2433938" cy="307777"/>
            </a:xfrm>
            <a:prstGeom prst="rect">
              <a:avLst/>
            </a:prstGeom>
            <a:noFill/>
            <a:ln w="9525">
              <a:noFill/>
              <a:miter lim="800000"/>
              <a:headEnd/>
              <a:tailEnd/>
            </a:ln>
            <a:effectLst/>
          </p:spPr>
          <p:txBody>
            <a:bodyPr wrap="square">
              <a:spAutoFit/>
            </a:bodyPr>
            <a:lstStyle/>
            <a:p>
              <a:pPr algn="ctr" eaLnBrk="0" hangingPunct="0"/>
              <a:r>
                <a:rPr lang="it-IT" sz="1400" b="1" dirty="0" err="1" smtClean="0">
                  <a:solidFill>
                    <a:srgbClr val="000080"/>
                  </a:solidFill>
                  <a:latin typeface="Verdana" pitchFamily="34" charset="0"/>
                </a:rPr>
                <a:t>Engineering</a:t>
              </a:r>
              <a:endParaRPr lang="it-IT" sz="1400" b="1" u="none" baseline="30000" dirty="0">
                <a:solidFill>
                  <a:srgbClr val="000080"/>
                </a:solidFill>
                <a:latin typeface="Verdana" pitchFamily="34" charset="0"/>
              </a:endParaRPr>
            </a:p>
          </p:txBody>
        </p:sp>
      </p:grpSp>
      <p:sp>
        <p:nvSpPr>
          <p:cNvPr id="38" name="Segnaposto testo 37"/>
          <p:cNvSpPr>
            <a:spLocks noGrp="1"/>
          </p:cNvSpPr>
          <p:nvPr>
            <p:ph type="body" sz="quarter" idx="12"/>
          </p:nvPr>
        </p:nvSpPr>
        <p:spPr/>
        <p:txBody>
          <a:bodyPr/>
          <a:lstStyle/>
          <a:p>
            <a:endParaRPr lang="it-IT"/>
          </a:p>
        </p:txBody>
      </p:sp>
      <p:sp>
        <p:nvSpPr>
          <p:cNvPr id="21" name="Rectangle 15"/>
          <p:cNvSpPr>
            <a:spLocks noChangeArrowheads="1"/>
          </p:cNvSpPr>
          <p:nvPr/>
        </p:nvSpPr>
        <p:spPr bwMode="auto">
          <a:xfrm>
            <a:off x="-15875" y="862013"/>
            <a:ext cx="1066318" cy="553998"/>
          </a:xfrm>
          <a:prstGeom prst="rect">
            <a:avLst/>
          </a:prstGeom>
          <a:noFill/>
          <a:ln w="12700" cap="sq" algn="ctr">
            <a:noFill/>
            <a:miter lim="800000"/>
            <a:headEnd/>
            <a:tailEnd/>
          </a:ln>
          <a:effectLst/>
        </p:spPr>
        <p:txBody>
          <a:bodyPr wrap="none">
            <a:spAutoFit/>
          </a:bodyPr>
          <a:lstStyle/>
          <a:p>
            <a:pPr algn="l">
              <a:spcBef>
                <a:spcPct val="0"/>
              </a:spcBef>
            </a:pPr>
            <a:r>
              <a:rPr lang="it-IT" sz="1000" b="1" u="none" dirty="0" smtClean="0">
                <a:solidFill>
                  <a:srgbClr val="000080"/>
                </a:solidFill>
                <a:latin typeface="Verdana" pitchFamily="34" charset="0"/>
              </a:rPr>
              <a:t>MASTER</a:t>
            </a:r>
            <a:br>
              <a:rPr lang="it-IT" sz="1000" b="1" u="none" dirty="0" smtClean="0">
                <a:solidFill>
                  <a:srgbClr val="000080"/>
                </a:solidFill>
                <a:latin typeface="Verdana" pitchFamily="34" charset="0"/>
              </a:rPr>
            </a:br>
            <a:r>
              <a:rPr lang="it-IT" sz="1000" b="1" u="none" dirty="0" smtClean="0">
                <a:solidFill>
                  <a:srgbClr val="000080"/>
                </a:solidFill>
                <a:latin typeface="Verdana" pitchFamily="34" charset="0"/>
              </a:rPr>
              <a:t>GRADUATES</a:t>
            </a:r>
            <a:br>
              <a:rPr lang="it-IT" sz="1000" b="1" u="none" dirty="0" smtClean="0">
                <a:solidFill>
                  <a:srgbClr val="000080"/>
                </a:solidFill>
                <a:latin typeface="Verdana" pitchFamily="34" charset="0"/>
              </a:rPr>
            </a:br>
            <a:r>
              <a:rPr lang="it-IT" sz="1000" b="1" u="none" dirty="0" smtClean="0">
                <a:solidFill>
                  <a:srgbClr val="000080"/>
                </a:solidFill>
                <a:latin typeface="Verdana" pitchFamily="34" charset="0"/>
              </a:rPr>
              <a:t>2009</a:t>
            </a:r>
            <a:endParaRPr lang="it-IT" sz="1000" b="1" u="none" dirty="0">
              <a:solidFill>
                <a:srgbClr val="000080"/>
              </a:solidFill>
              <a:latin typeface="Verdana" pitchFamily="34" charset="0"/>
            </a:endParaRPr>
          </a:p>
        </p:txBody>
      </p:sp>
      <p:sp>
        <p:nvSpPr>
          <p:cNvPr id="35" name="Segnaposto testo 23"/>
          <p:cNvSpPr txBox="1">
            <a:spLocks/>
          </p:cNvSpPr>
          <p:nvPr/>
        </p:nvSpPr>
        <p:spPr>
          <a:xfrm>
            <a:off x="143664" y="2060872"/>
            <a:ext cx="1404000" cy="1224112"/>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kumimoji="0" lang="it-IT" sz="1000" b="0" i="1" u="none" strike="noStrike" kern="1200" cap="none" spc="0" normalizeH="0" baseline="0" noProof="0" smtClean="0">
                <a:ln>
                  <a:noFill/>
                </a:ln>
                <a:solidFill>
                  <a:srgbClr val="000080"/>
                </a:solidFill>
                <a:effectLst/>
                <a:uLnTx/>
                <a:uFillTx/>
                <a:latin typeface="Verdana" pitchFamily="34" charset="0"/>
                <a:ea typeface="+mn-ea"/>
                <a:cs typeface="+mn-cs"/>
              </a:rPr>
              <a:t>Only Italian citizenship graduates are considered </a:t>
            </a: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endParaRPr kumimoji="0" lang="it-IT" sz="1000" b="0" i="1" u="none" strike="noStrike" kern="1200" cap="none" spc="0" normalizeH="0" baseline="0" noProof="0" dirty="0">
              <a:ln>
                <a:noFill/>
              </a:ln>
              <a:solidFill>
                <a:srgbClr val="FF0000"/>
              </a:solidFill>
              <a:effectLst/>
              <a:uLnTx/>
              <a:uFillTx/>
              <a:latin typeface="Verdana" pitchFamily="34" charset="0"/>
              <a:ea typeface="+mn-ea"/>
              <a:cs typeface="+mn-cs"/>
            </a:endParaRPr>
          </a:p>
        </p:txBody>
      </p:sp>
      <p:sp>
        <p:nvSpPr>
          <p:cNvPr id="39" name="Ovale 38"/>
          <p:cNvSpPr/>
          <p:nvPr/>
        </p:nvSpPr>
        <p:spPr>
          <a:xfrm>
            <a:off x="0" y="1988840"/>
            <a:ext cx="1259632" cy="864096"/>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Tree>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1357290" y="-142900"/>
            <a:ext cx="7786710" cy="844550"/>
          </a:xfrm>
        </p:spPr>
        <p:txBody>
          <a:bodyPr>
            <a:normAutofit/>
          </a:bodyPr>
          <a:lstStyle/>
          <a:p>
            <a:pPr algn="ctr">
              <a:defRPr/>
            </a:pPr>
            <a:endParaRPr lang="it-IT" sz="3600" dirty="0">
              <a:effectLst>
                <a:outerShdw blurRad="38100" dist="38100" dir="2700000" algn="tl">
                  <a:srgbClr val="000000">
                    <a:alpha val="43137"/>
                  </a:srgbClr>
                </a:outerShdw>
              </a:effectLst>
            </a:endParaRPr>
          </a:p>
        </p:txBody>
      </p:sp>
      <p:sp>
        <p:nvSpPr>
          <p:cNvPr id="38915" name="Segnaposto contenuto 2"/>
          <p:cNvSpPr>
            <a:spLocks noGrp="1"/>
          </p:cNvSpPr>
          <p:nvPr>
            <p:ph idx="1"/>
          </p:nvPr>
        </p:nvSpPr>
        <p:spPr>
          <a:xfrm>
            <a:off x="0" y="714356"/>
            <a:ext cx="9144000" cy="4005273"/>
          </a:xfrm>
        </p:spPr>
        <p:txBody>
          <a:bodyPr anchor="ctr"/>
          <a:lstStyle/>
          <a:p>
            <a:pPr marL="0" indent="0" algn="ctr">
              <a:buFontTx/>
              <a:buNone/>
            </a:pPr>
            <a:r>
              <a:rPr lang="en-US" sz="4000" b="1" dirty="0" smtClean="0">
                <a:solidFill>
                  <a:srgbClr val="000080"/>
                </a:solidFill>
                <a:effectLst>
                  <a:outerShdw blurRad="38100" dist="38100" dir="2700000" algn="tl">
                    <a:srgbClr val="000000">
                      <a:alpha val="43137"/>
                    </a:srgbClr>
                  </a:outerShdw>
                </a:effectLst>
                <a:latin typeface="Verdana" pitchFamily="34" charset="0"/>
              </a:rPr>
              <a:t>Graduates characteristics</a:t>
            </a:r>
          </a:p>
          <a:p>
            <a:pPr marL="0" indent="0" algn="ctr">
              <a:buFontTx/>
              <a:buNone/>
            </a:pPr>
            <a:endParaRPr lang="en-US" sz="4000" b="1" dirty="0" smtClean="0">
              <a:solidFill>
                <a:srgbClr val="000080"/>
              </a:solidFill>
              <a:effectLst>
                <a:outerShdw blurRad="38100" dist="38100" dir="2700000" algn="tl">
                  <a:srgbClr val="000000">
                    <a:alpha val="43137"/>
                  </a:srgbClr>
                </a:outerShdw>
              </a:effectLst>
              <a:latin typeface="Verdana" pitchFamily="34" charset="0"/>
            </a:endParaRPr>
          </a:p>
          <a:p>
            <a:pPr marL="0" indent="0" algn="ctr">
              <a:buFontTx/>
              <a:buNone/>
            </a:pPr>
            <a:r>
              <a:rPr lang="en-US" sz="4000" b="1" dirty="0" smtClean="0">
                <a:solidFill>
                  <a:srgbClr val="000080"/>
                </a:solidFill>
                <a:effectLst>
                  <a:outerShdw blurRad="38100" dist="38100" dir="2700000" algn="tl">
                    <a:srgbClr val="000000">
                      <a:alpha val="43137"/>
                    </a:srgbClr>
                  </a:outerShdw>
                </a:effectLst>
                <a:latin typeface="Verdana" pitchFamily="34" charset="0"/>
              </a:rPr>
              <a:t>4.2. Comparing study cycles</a:t>
            </a:r>
          </a:p>
        </p:txBody>
      </p:sp>
    </p:spTree>
  </p:cSld>
  <p:clrMapOvr>
    <a:masterClrMapping/>
  </p:clrMapOvr>
  <p:transition spd="med">
    <p:split/>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Segnaposto testo 22"/>
          <p:cNvSpPr>
            <a:spLocks noGrp="1"/>
          </p:cNvSpPr>
          <p:nvPr>
            <p:ph type="body" sz="quarter" idx="12"/>
          </p:nvPr>
        </p:nvSpPr>
        <p:spPr/>
        <p:txBody>
          <a:bodyPr/>
          <a:lstStyle/>
          <a:p>
            <a:pPr marL="342900" lvl="0" indent="-342900">
              <a:defRPr/>
            </a:pPr>
            <a:r>
              <a:rPr lang="it-IT" dirty="0" smtClean="0"/>
              <a:t>% </a:t>
            </a:r>
            <a:r>
              <a:rPr lang="it-IT" dirty="0" err="1" smtClean="0"/>
              <a:t>values</a:t>
            </a:r>
            <a:endParaRPr lang="it-IT" dirty="0"/>
          </a:p>
        </p:txBody>
      </p:sp>
      <p:graphicFrame>
        <p:nvGraphicFramePr>
          <p:cNvPr id="14" name="Object 13"/>
          <p:cNvGraphicFramePr>
            <a:graphicFrameLocks noChangeAspect="1"/>
          </p:cNvGraphicFramePr>
          <p:nvPr/>
        </p:nvGraphicFramePr>
        <p:xfrm>
          <a:off x="2987824" y="1028209"/>
          <a:ext cx="5940152" cy="5065087"/>
        </p:xfrm>
        <a:graphic>
          <a:graphicData uri="http://schemas.openxmlformats.org/drawingml/2006/chart">
            <c:chart xmlns:c="http://schemas.openxmlformats.org/drawingml/2006/chart" xmlns:r="http://schemas.openxmlformats.org/officeDocument/2006/relationships" r:id="rId3"/>
          </a:graphicData>
        </a:graphic>
      </p:graphicFrame>
      <p:grpSp>
        <p:nvGrpSpPr>
          <p:cNvPr id="2" name="Group 15"/>
          <p:cNvGrpSpPr>
            <a:grpSpLocks/>
          </p:cNvGrpSpPr>
          <p:nvPr/>
        </p:nvGrpSpPr>
        <p:grpSpPr bwMode="auto">
          <a:xfrm>
            <a:off x="1476375" y="6093296"/>
            <a:ext cx="6551613" cy="704852"/>
            <a:chOff x="930" y="3785"/>
            <a:chExt cx="4127" cy="444"/>
          </a:xfrm>
        </p:grpSpPr>
        <p:grpSp>
          <p:nvGrpSpPr>
            <p:cNvPr id="3" name="Group 16"/>
            <p:cNvGrpSpPr>
              <a:grpSpLocks/>
            </p:cNvGrpSpPr>
            <p:nvPr/>
          </p:nvGrpSpPr>
          <p:grpSpPr bwMode="auto">
            <a:xfrm>
              <a:off x="930" y="4064"/>
              <a:ext cx="4127" cy="165"/>
              <a:chOff x="930" y="4064"/>
              <a:chExt cx="4127" cy="165"/>
            </a:xfrm>
          </p:grpSpPr>
          <p:sp>
            <p:nvSpPr>
              <p:cNvPr id="43020" name="Text Box 17"/>
              <p:cNvSpPr txBox="1">
                <a:spLocks noChangeArrowheads="1"/>
              </p:cNvSpPr>
              <p:nvPr/>
            </p:nvSpPr>
            <p:spPr bwMode="auto">
              <a:xfrm>
                <a:off x="1039" y="4064"/>
                <a:ext cx="4018" cy="165"/>
              </a:xfrm>
              <a:prstGeom prst="rect">
                <a:avLst/>
              </a:prstGeom>
              <a:noFill/>
              <a:ln w="9525">
                <a:noFill/>
                <a:miter lim="800000"/>
                <a:headEnd/>
                <a:tailEnd/>
              </a:ln>
            </p:spPr>
            <p:txBody>
              <a:bodyPr lIns="0">
                <a:spAutoFit/>
              </a:bodyPr>
              <a:lstStyle/>
              <a:p>
                <a:pPr algn="l" eaLnBrk="0" hangingPunct="0">
                  <a:spcBef>
                    <a:spcPct val="0"/>
                  </a:spcBef>
                </a:pPr>
                <a:r>
                  <a:rPr lang="en-GB" sz="1100" i="1" dirty="0" smtClean="0">
                    <a:solidFill>
                      <a:srgbClr val="000080"/>
                    </a:solidFill>
                    <a:latin typeface="Verdana" pitchFamily="34" charset="0"/>
                  </a:rPr>
                  <a:t>e</a:t>
                </a:r>
                <a:r>
                  <a:rPr lang="en-GB" sz="1100" i="1" u="none" dirty="0" smtClean="0">
                    <a:solidFill>
                      <a:srgbClr val="000080"/>
                    </a:solidFill>
                    <a:latin typeface="Verdana" pitchFamily="34" charset="0"/>
                  </a:rPr>
                  <a:t>mployment based on the definition by ISTAT–Labour Forces (continuous survey)</a:t>
                </a:r>
                <a:endParaRPr lang="en-GB" sz="1100" i="1" u="none" dirty="0">
                  <a:solidFill>
                    <a:srgbClr val="000080"/>
                  </a:solidFill>
                  <a:latin typeface="Verdana" pitchFamily="34" charset="0"/>
                </a:endParaRPr>
              </a:p>
            </p:txBody>
          </p:sp>
          <p:sp>
            <p:nvSpPr>
              <p:cNvPr id="43021" name="AutoShape 18"/>
              <p:cNvSpPr>
                <a:spLocks noChangeAspect="1" noChangeArrowheads="1"/>
              </p:cNvSpPr>
              <p:nvPr/>
            </p:nvSpPr>
            <p:spPr bwMode="auto">
              <a:xfrm>
                <a:off x="930" y="4127"/>
                <a:ext cx="57" cy="57"/>
              </a:xfrm>
              <a:prstGeom prst="flowChartConnector">
                <a:avLst/>
              </a:prstGeom>
              <a:gradFill rotWithShape="0">
                <a:gsLst>
                  <a:gs pos="0">
                    <a:srgbClr val="CC99FF"/>
                  </a:gs>
                  <a:gs pos="100000">
                    <a:srgbClr val="8765A9"/>
                  </a:gs>
                </a:gsLst>
                <a:path path="shape">
                  <a:fillToRect l="50000" t="50000" r="50000" b="50000"/>
                </a:path>
              </a:gradFill>
              <a:ln w="12700" cap="sq">
                <a:noFill/>
                <a:round/>
                <a:headEnd type="none" w="sm" len="sm"/>
                <a:tailEnd type="none" w="sm" len="sm"/>
              </a:ln>
            </p:spPr>
            <p:txBody>
              <a:bodyPr wrap="none" anchor="ctr"/>
              <a:lstStyle/>
              <a:p>
                <a:pPr algn="r" eaLnBrk="0" hangingPunct="0">
                  <a:spcBef>
                    <a:spcPct val="0"/>
                  </a:spcBef>
                </a:pPr>
                <a:endParaRPr lang="en-US" sz="1100" u="none">
                  <a:solidFill>
                    <a:srgbClr val="000080"/>
                  </a:solidFill>
                  <a:latin typeface="Verdana" pitchFamily="34" charset="0"/>
                </a:endParaRPr>
              </a:p>
            </p:txBody>
          </p:sp>
        </p:grpSp>
        <p:grpSp>
          <p:nvGrpSpPr>
            <p:cNvPr id="4" name="Group 19"/>
            <p:cNvGrpSpPr>
              <a:grpSpLocks/>
            </p:cNvGrpSpPr>
            <p:nvPr/>
          </p:nvGrpSpPr>
          <p:grpSpPr bwMode="auto">
            <a:xfrm>
              <a:off x="930" y="3785"/>
              <a:ext cx="3356" cy="271"/>
              <a:chOff x="930" y="3785"/>
              <a:chExt cx="3356" cy="271"/>
            </a:xfrm>
          </p:grpSpPr>
          <p:sp>
            <p:nvSpPr>
              <p:cNvPr id="43018" name="Text Box 20"/>
              <p:cNvSpPr txBox="1">
                <a:spLocks noChangeArrowheads="1"/>
              </p:cNvSpPr>
              <p:nvPr/>
            </p:nvSpPr>
            <p:spPr bwMode="auto">
              <a:xfrm>
                <a:off x="1039" y="3785"/>
                <a:ext cx="3247" cy="271"/>
              </a:xfrm>
              <a:prstGeom prst="rect">
                <a:avLst/>
              </a:prstGeom>
              <a:noFill/>
              <a:ln w="9525">
                <a:noFill/>
                <a:miter lim="800000"/>
                <a:headEnd/>
                <a:tailEnd/>
              </a:ln>
            </p:spPr>
            <p:txBody>
              <a:bodyPr lIns="0">
                <a:spAutoFit/>
              </a:bodyPr>
              <a:lstStyle/>
              <a:p>
                <a:pPr algn="l" eaLnBrk="0" hangingPunct="0">
                  <a:spcBef>
                    <a:spcPct val="0"/>
                  </a:spcBef>
                </a:pPr>
                <a:r>
                  <a:rPr lang="en-GB" sz="1100" i="1" dirty="0" smtClean="0">
                    <a:solidFill>
                      <a:srgbClr val="000080"/>
                    </a:solidFill>
                    <a:latin typeface="Verdana" pitchFamily="34" charset="0"/>
                  </a:rPr>
                  <a:t>e</a:t>
                </a:r>
                <a:r>
                  <a:rPr lang="en-GB" sz="1100" i="1" u="none" dirty="0" smtClean="0">
                    <a:solidFill>
                      <a:srgbClr val="000080"/>
                    </a:solidFill>
                    <a:latin typeface="Verdana" pitchFamily="34" charset="0"/>
                  </a:rPr>
                  <a:t>mployment based on the definition by ISTAT–Professional access of graduates</a:t>
                </a:r>
                <a:endParaRPr lang="en-GB" sz="1100" u="none" dirty="0">
                  <a:solidFill>
                    <a:srgbClr val="000080"/>
                  </a:solidFill>
                  <a:latin typeface="Verdana" pitchFamily="34" charset="0"/>
                </a:endParaRPr>
              </a:p>
            </p:txBody>
          </p:sp>
          <p:sp>
            <p:nvSpPr>
              <p:cNvPr id="43019" name="AutoShape 21"/>
              <p:cNvSpPr>
                <a:spLocks noChangeAspect="1" noChangeArrowheads="1"/>
              </p:cNvSpPr>
              <p:nvPr/>
            </p:nvSpPr>
            <p:spPr bwMode="auto">
              <a:xfrm>
                <a:off x="930" y="3939"/>
                <a:ext cx="57" cy="57"/>
              </a:xfrm>
              <a:prstGeom prst="flowChartConnector">
                <a:avLst/>
              </a:prstGeom>
              <a:gradFill rotWithShape="0">
                <a:gsLst>
                  <a:gs pos="0">
                    <a:srgbClr val="0000FF"/>
                  </a:gs>
                  <a:gs pos="100000">
                    <a:srgbClr val="0000A8"/>
                  </a:gs>
                </a:gsLst>
                <a:path path="shape">
                  <a:fillToRect l="50000" t="50000" r="50000" b="50000"/>
                </a:path>
              </a:gradFill>
              <a:ln w="12700" cap="sq">
                <a:noFill/>
                <a:round/>
                <a:headEnd type="none" w="sm" len="sm"/>
                <a:tailEnd type="none" w="sm" len="sm"/>
              </a:ln>
            </p:spPr>
            <p:txBody>
              <a:bodyPr wrap="none" anchor="ctr"/>
              <a:lstStyle/>
              <a:p>
                <a:pPr algn="r" eaLnBrk="0" hangingPunct="0">
                  <a:spcBef>
                    <a:spcPct val="0"/>
                  </a:spcBef>
                </a:pPr>
                <a:endParaRPr lang="en-US" sz="1100" u="none">
                  <a:solidFill>
                    <a:srgbClr val="000080"/>
                  </a:solidFill>
                  <a:latin typeface="Verdana" pitchFamily="34" charset="0"/>
                </a:endParaRPr>
              </a:p>
            </p:txBody>
          </p:sp>
        </p:grpSp>
      </p:grpSp>
      <p:sp>
        <p:nvSpPr>
          <p:cNvPr id="18" name="Segnaposto testo 10"/>
          <p:cNvSpPr txBox="1">
            <a:spLocks/>
          </p:cNvSpPr>
          <p:nvPr/>
        </p:nvSpPr>
        <p:spPr>
          <a:xfrm>
            <a:off x="0" y="6452443"/>
            <a:ext cx="1332000" cy="288925"/>
          </a:xfrm>
          <a:prstGeom prst="rect">
            <a:avLst/>
          </a:prstGeom>
        </p:spPr>
        <p:txBody>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endParaRPr kumimoji="0" lang="it-IT" sz="3200" b="0" i="1" u="none" strike="noStrike" kern="1200" cap="none" spc="0" normalizeH="0" baseline="0" noProof="0" dirty="0">
              <a:ln>
                <a:noFill/>
              </a:ln>
              <a:solidFill>
                <a:srgbClr val="000080"/>
              </a:solidFill>
              <a:effectLst/>
              <a:uLnTx/>
              <a:uFillTx/>
              <a:latin typeface="+mn-lt"/>
              <a:ea typeface="+mn-ea"/>
              <a:cs typeface="+mn-cs"/>
            </a:endParaRPr>
          </a:p>
        </p:txBody>
      </p:sp>
      <p:sp>
        <p:nvSpPr>
          <p:cNvPr id="13" name="Text Box 19"/>
          <p:cNvSpPr txBox="1">
            <a:spLocks noChangeArrowheads="1"/>
          </p:cNvSpPr>
          <p:nvPr/>
        </p:nvSpPr>
        <p:spPr bwMode="auto">
          <a:xfrm>
            <a:off x="-14288" y="863600"/>
            <a:ext cx="1331913" cy="400110"/>
          </a:xfrm>
          <a:prstGeom prst="rect">
            <a:avLst/>
          </a:prstGeom>
          <a:noFill/>
          <a:ln w="12700" cap="sq" algn="ctr">
            <a:noFill/>
            <a:miter lim="800000"/>
            <a:headEnd/>
            <a:tailEnd/>
          </a:ln>
          <a:effectLst/>
        </p:spPr>
        <p:txBody>
          <a:bodyPr>
            <a:spAutoFit/>
          </a:bodyPr>
          <a:lstStyle/>
          <a:p>
            <a:r>
              <a:rPr lang="it-IT" sz="1000" b="1" dirty="0" smtClean="0">
                <a:solidFill>
                  <a:srgbClr val="000080"/>
                </a:solidFill>
                <a:latin typeface="Verdana" pitchFamily="34" charset="0"/>
              </a:rPr>
              <a:t>GRADUATES</a:t>
            </a:r>
            <a:br>
              <a:rPr lang="it-IT" sz="1000" b="1" dirty="0" smtClean="0">
                <a:solidFill>
                  <a:srgbClr val="000080"/>
                </a:solidFill>
                <a:latin typeface="Verdana" pitchFamily="34" charset="0"/>
              </a:rPr>
            </a:br>
            <a:r>
              <a:rPr lang="it-IT" sz="1000" b="1" dirty="0" smtClean="0">
                <a:solidFill>
                  <a:srgbClr val="000080"/>
                </a:solidFill>
                <a:latin typeface="Verdana" pitchFamily="34" charset="0"/>
              </a:rPr>
              <a:t>in 2007-2005</a:t>
            </a:r>
            <a:endParaRPr lang="it-IT" sz="1000" b="1" dirty="0">
              <a:solidFill>
                <a:srgbClr val="000080"/>
              </a:solidFill>
              <a:latin typeface="Verdana" pitchFamily="34" charset="0"/>
            </a:endParaRPr>
          </a:p>
        </p:txBody>
      </p:sp>
      <p:sp>
        <p:nvSpPr>
          <p:cNvPr id="21" name="Titolo 20"/>
          <p:cNvSpPr>
            <a:spLocks noGrp="1"/>
          </p:cNvSpPr>
          <p:nvPr>
            <p:ph type="title"/>
          </p:nvPr>
        </p:nvSpPr>
        <p:spPr>
          <a:xfrm>
            <a:off x="1476000" y="-27384"/>
            <a:ext cx="7668000" cy="669600"/>
          </a:xfrm>
        </p:spPr>
        <p:txBody>
          <a:bodyPr>
            <a:noAutofit/>
          </a:bodyPr>
          <a:lstStyle/>
          <a:p>
            <a:r>
              <a:rPr lang="en-GB" dirty="0" smtClean="0"/>
              <a:t>Comparing the rate of employment for different study cycles</a:t>
            </a:r>
            <a:endParaRPr lang="it-IT" dirty="0"/>
          </a:p>
        </p:txBody>
      </p:sp>
      <p:sp>
        <p:nvSpPr>
          <p:cNvPr id="22" name="Segnaposto testo 21"/>
          <p:cNvSpPr>
            <a:spLocks noGrp="1"/>
          </p:cNvSpPr>
          <p:nvPr>
            <p:ph type="body" sz="quarter" idx="11"/>
          </p:nvPr>
        </p:nvSpPr>
        <p:spPr>
          <a:xfrm>
            <a:off x="-352" y="2132880"/>
            <a:ext cx="1404000" cy="1008088"/>
          </a:xfrm>
        </p:spPr>
        <p:txBody>
          <a:bodyPr/>
          <a:lstStyle/>
          <a:p>
            <a:r>
              <a:rPr lang="en-GB" u="sng" dirty="0" smtClean="0"/>
              <a:t>bachelors</a:t>
            </a:r>
            <a:r>
              <a:rPr lang="en-GB" dirty="0" smtClean="0"/>
              <a:t>:</a:t>
            </a:r>
            <a:br>
              <a:rPr lang="en-GB" dirty="0" smtClean="0"/>
            </a:br>
            <a:r>
              <a:rPr lang="en-GB" dirty="0" smtClean="0"/>
              <a:t>only graduates not registered for further education are considered</a:t>
            </a:r>
          </a:p>
          <a:p>
            <a:endParaRPr lang="en-GB" dirty="0" smtClean="0"/>
          </a:p>
          <a:p>
            <a:endParaRPr lang="en-GB" dirty="0" smtClean="0"/>
          </a:p>
          <a:p>
            <a:r>
              <a:rPr lang="en-GB" baseline="30000" dirty="0" smtClean="0"/>
              <a:t>*</a:t>
            </a:r>
            <a:r>
              <a:rPr lang="en-GB" dirty="0" smtClean="0"/>
              <a:t> data based on the definition by ISTAT-Labour Forces are not available</a:t>
            </a:r>
          </a:p>
          <a:p>
            <a:endParaRPr lang="en-GB" dirty="0"/>
          </a:p>
        </p:txBody>
      </p:sp>
      <p:sp>
        <p:nvSpPr>
          <p:cNvPr id="24" name="Text Box 49"/>
          <p:cNvSpPr txBox="1">
            <a:spLocks noChangeArrowheads="1"/>
          </p:cNvSpPr>
          <p:nvPr/>
        </p:nvSpPr>
        <p:spPr bwMode="auto">
          <a:xfrm>
            <a:off x="2233043" y="4004287"/>
            <a:ext cx="1870075" cy="307777"/>
          </a:xfrm>
          <a:prstGeom prst="rect">
            <a:avLst/>
          </a:prstGeom>
          <a:noFill/>
          <a:ln w="12700" cap="sq" algn="ctr">
            <a:noFill/>
            <a:miter lim="800000"/>
            <a:headEnd/>
            <a:tailEnd/>
          </a:ln>
          <a:effectLst/>
        </p:spPr>
        <p:txBody>
          <a:bodyPr>
            <a:spAutoFit/>
          </a:bodyPr>
          <a:lstStyle/>
          <a:p>
            <a:pPr algn="ctr"/>
            <a:r>
              <a:rPr lang="it-IT" sz="1400" b="1" dirty="0" err="1" smtClean="0">
                <a:solidFill>
                  <a:srgbClr val="000080"/>
                </a:solidFill>
                <a:latin typeface="Verdana" pitchFamily="34" charset="0"/>
              </a:rPr>
              <a:t>Bachelors</a:t>
            </a:r>
            <a:endParaRPr lang="en-GB" sz="1400" b="1" u="none" dirty="0">
              <a:solidFill>
                <a:srgbClr val="000080"/>
              </a:solidFill>
              <a:latin typeface="Verdana" pitchFamily="34" charset="0"/>
            </a:endParaRPr>
          </a:p>
        </p:txBody>
      </p:sp>
      <p:sp>
        <p:nvSpPr>
          <p:cNvPr id="25" name="Text Box 50"/>
          <p:cNvSpPr txBox="1">
            <a:spLocks noChangeArrowheads="1"/>
          </p:cNvSpPr>
          <p:nvPr/>
        </p:nvSpPr>
        <p:spPr bwMode="auto">
          <a:xfrm>
            <a:off x="2195264" y="5161178"/>
            <a:ext cx="1944688" cy="307777"/>
          </a:xfrm>
          <a:prstGeom prst="rect">
            <a:avLst/>
          </a:prstGeom>
          <a:noFill/>
          <a:ln w="12700" cap="sq" algn="ctr">
            <a:noFill/>
            <a:miter lim="800000"/>
            <a:headEnd/>
            <a:tailEnd/>
          </a:ln>
          <a:effectLst/>
        </p:spPr>
        <p:txBody>
          <a:bodyPr>
            <a:spAutoFit/>
          </a:bodyPr>
          <a:lstStyle/>
          <a:p>
            <a:pPr algn="ctr"/>
            <a:r>
              <a:rPr lang="it-IT" sz="1400" b="1" u="none" dirty="0" err="1" smtClean="0">
                <a:solidFill>
                  <a:srgbClr val="000080"/>
                </a:solidFill>
                <a:latin typeface="Verdana" pitchFamily="34" charset="0"/>
              </a:rPr>
              <a:t>Pre-reform</a:t>
            </a:r>
            <a:endParaRPr lang="en-GB" sz="1400" b="1" u="none" dirty="0">
              <a:solidFill>
                <a:srgbClr val="000080"/>
              </a:solidFill>
              <a:latin typeface="Verdana" pitchFamily="34" charset="0"/>
            </a:endParaRPr>
          </a:p>
        </p:txBody>
      </p:sp>
      <p:sp>
        <p:nvSpPr>
          <p:cNvPr id="19" name="Text Box 49"/>
          <p:cNvSpPr txBox="1">
            <a:spLocks noChangeArrowheads="1"/>
          </p:cNvSpPr>
          <p:nvPr/>
        </p:nvSpPr>
        <p:spPr bwMode="auto">
          <a:xfrm>
            <a:off x="2233043" y="2097698"/>
            <a:ext cx="1870075" cy="307777"/>
          </a:xfrm>
          <a:prstGeom prst="rect">
            <a:avLst/>
          </a:prstGeom>
          <a:noFill/>
          <a:ln w="12700" cap="sq" algn="ctr">
            <a:noFill/>
            <a:miter lim="800000"/>
            <a:headEnd/>
            <a:tailEnd/>
          </a:ln>
          <a:effectLst/>
        </p:spPr>
        <p:txBody>
          <a:bodyPr>
            <a:spAutoFit/>
          </a:bodyPr>
          <a:lstStyle/>
          <a:p>
            <a:pPr algn="ctr"/>
            <a:r>
              <a:rPr lang="it-IT" sz="1400" b="1" u="none" dirty="0" err="1" smtClean="0">
                <a:solidFill>
                  <a:srgbClr val="000080"/>
                </a:solidFill>
                <a:latin typeface="Verdana" pitchFamily="34" charset="0"/>
              </a:rPr>
              <a:t>Masters</a:t>
            </a:r>
            <a:endParaRPr lang="en-GB" sz="1400" b="1" u="none" dirty="0">
              <a:solidFill>
                <a:srgbClr val="000080"/>
              </a:solidFill>
              <a:latin typeface="Verdana" pitchFamily="34" charset="0"/>
            </a:endParaRPr>
          </a:p>
        </p:txBody>
      </p:sp>
      <p:sp>
        <p:nvSpPr>
          <p:cNvPr id="26" name="Text Box 50"/>
          <p:cNvSpPr txBox="1">
            <a:spLocks noChangeArrowheads="1"/>
          </p:cNvSpPr>
          <p:nvPr/>
        </p:nvSpPr>
        <p:spPr bwMode="auto">
          <a:xfrm>
            <a:off x="2195736" y="2875909"/>
            <a:ext cx="1944688" cy="307777"/>
          </a:xfrm>
          <a:prstGeom prst="rect">
            <a:avLst/>
          </a:prstGeom>
          <a:noFill/>
          <a:ln w="12700" cap="sq" algn="ctr">
            <a:noFill/>
            <a:miter lim="800000"/>
            <a:headEnd/>
            <a:tailEnd/>
          </a:ln>
          <a:effectLst/>
        </p:spPr>
        <p:txBody>
          <a:bodyPr>
            <a:spAutoFit/>
          </a:bodyPr>
          <a:lstStyle/>
          <a:p>
            <a:pPr algn="ctr"/>
            <a:r>
              <a:rPr lang="it-IT" sz="1400" b="1" u="none" dirty="0" smtClean="0">
                <a:solidFill>
                  <a:srgbClr val="000080"/>
                </a:solidFill>
                <a:latin typeface="Verdana" pitchFamily="34" charset="0"/>
              </a:rPr>
              <a:t>Single </a:t>
            </a:r>
            <a:r>
              <a:rPr lang="it-IT" sz="1400" b="1" u="none" dirty="0" err="1" smtClean="0">
                <a:solidFill>
                  <a:srgbClr val="000080"/>
                </a:solidFill>
                <a:latin typeface="Verdana" pitchFamily="34" charset="0"/>
              </a:rPr>
              <a:t>cycle</a:t>
            </a:r>
            <a:endParaRPr lang="en-GB" sz="1400" b="1" u="none" dirty="0">
              <a:solidFill>
                <a:srgbClr val="000080"/>
              </a:solidFill>
              <a:latin typeface="Verdana" pitchFamily="34" charset="0"/>
            </a:endParaRPr>
          </a:p>
        </p:txBody>
      </p:sp>
      <p:sp>
        <p:nvSpPr>
          <p:cNvPr id="27" name="Text Box 51"/>
          <p:cNvSpPr txBox="1">
            <a:spLocks noChangeArrowheads="1"/>
          </p:cNvSpPr>
          <p:nvPr/>
        </p:nvSpPr>
        <p:spPr bwMode="auto">
          <a:xfrm rot="16200000">
            <a:off x="686597" y="1959199"/>
            <a:ext cx="2016223" cy="584775"/>
          </a:xfrm>
          <a:prstGeom prst="rect">
            <a:avLst/>
          </a:prstGeom>
          <a:noFill/>
          <a:ln w="9525">
            <a:noFill/>
            <a:miter lim="800000"/>
            <a:headEnd/>
            <a:tailEnd/>
          </a:ln>
          <a:effectLst/>
        </p:spPr>
        <p:txBody>
          <a:bodyPr wrap="square">
            <a:spAutoFit/>
          </a:bodyPr>
          <a:lstStyle/>
          <a:p>
            <a:pPr algn="ctr" eaLnBrk="0" hangingPunct="0"/>
            <a:r>
              <a:rPr lang="it-IT" sz="1600" b="1" dirty="0" err="1" smtClean="0">
                <a:solidFill>
                  <a:srgbClr val="000080"/>
                </a:solidFill>
                <a:latin typeface="Verdana" pitchFamily="34" charset="0"/>
              </a:rPr>
              <a:t>Graduates</a:t>
            </a:r>
            <a:r>
              <a:rPr lang="it-IT" sz="1600" b="1" dirty="0" smtClean="0">
                <a:solidFill>
                  <a:srgbClr val="000080"/>
                </a:solidFill>
                <a:latin typeface="Verdana" pitchFamily="34" charset="0"/>
              </a:rPr>
              <a:t> </a:t>
            </a:r>
          </a:p>
          <a:p>
            <a:pPr algn="ctr" eaLnBrk="0" hangingPunct="0"/>
            <a:r>
              <a:rPr lang="it-IT" sz="1600" b="1" u="none" dirty="0" smtClean="0">
                <a:solidFill>
                  <a:srgbClr val="000080"/>
                </a:solidFill>
                <a:latin typeface="Verdana" pitchFamily="34" charset="0"/>
              </a:rPr>
              <a:t>in 2007</a:t>
            </a:r>
            <a:endParaRPr lang="it-IT" sz="1600" b="1" u="none" baseline="30000" dirty="0">
              <a:solidFill>
                <a:srgbClr val="000080"/>
              </a:solidFill>
              <a:latin typeface="Verdana" pitchFamily="34" charset="0"/>
            </a:endParaRPr>
          </a:p>
        </p:txBody>
      </p:sp>
      <p:sp>
        <p:nvSpPr>
          <p:cNvPr id="28" name="Text Box 51"/>
          <p:cNvSpPr txBox="1">
            <a:spLocks noChangeArrowheads="1"/>
          </p:cNvSpPr>
          <p:nvPr/>
        </p:nvSpPr>
        <p:spPr bwMode="auto">
          <a:xfrm rot="16200000">
            <a:off x="686597" y="4408230"/>
            <a:ext cx="2016223" cy="584775"/>
          </a:xfrm>
          <a:prstGeom prst="rect">
            <a:avLst/>
          </a:prstGeom>
          <a:noFill/>
          <a:ln w="9525">
            <a:noFill/>
            <a:miter lim="800000"/>
            <a:headEnd/>
            <a:tailEnd/>
          </a:ln>
          <a:effectLst/>
        </p:spPr>
        <p:txBody>
          <a:bodyPr wrap="square">
            <a:spAutoFit/>
          </a:bodyPr>
          <a:lstStyle/>
          <a:p>
            <a:pPr algn="ctr" eaLnBrk="0" hangingPunct="0"/>
            <a:r>
              <a:rPr lang="it-IT" sz="1600" b="1" u="none" dirty="0" err="1" smtClean="0">
                <a:solidFill>
                  <a:srgbClr val="000080"/>
                </a:solidFill>
                <a:latin typeface="Verdana" pitchFamily="34" charset="0"/>
              </a:rPr>
              <a:t>Graduates</a:t>
            </a:r>
            <a:r>
              <a:rPr lang="it-IT" sz="1600" b="1" u="none" dirty="0" smtClean="0">
                <a:solidFill>
                  <a:srgbClr val="000080"/>
                </a:solidFill>
                <a:latin typeface="Verdana" pitchFamily="34" charset="0"/>
              </a:rPr>
              <a:t> </a:t>
            </a:r>
          </a:p>
          <a:p>
            <a:pPr algn="ctr" eaLnBrk="0" hangingPunct="0"/>
            <a:r>
              <a:rPr lang="it-IT" sz="1600" b="1" u="none" dirty="0" smtClean="0">
                <a:solidFill>
                  <a:srgbClr val="000080"/>
                </a:solidFill>
                <a:latin typeface="Verdana" pitchFamily="34" charset="0"/>
              </a:rPr>
              <a:t>in 2005</a:t>
            </a:r>
            <a:endParaRPr lang="it-IT" sz="1600" b="1" u="none" baseline="30000" dirty="0">
              <a:solidFill>
                <a:srgbClr val="000080"/>
              </a:solidFill>
              <a:latin typeface="Verdana" pitchFamily="34" charset="0"/>
            </a:endParaRPr>
          </a:p>
        </p:txBody>
      </p:sp>
      <p:cxnSp>
        <p:nvCxnSpPr>
          <p:cNvPr id="32" name="Connettore 2 31"/>
          <p:cNvCxnSpPr/>
          <p:nvPr/>
        </p:nvCxnSpPr>
        <p:spPr>
          <a:xfrm rot="5400000" flipV="1">
            <a:off x="1994240" y="2576381"/>
            <a:ext cx="360040" cy="288032"/>
          </a:xfrm>
          <a:prstGeom prst="straightConnector1">
            <a:avLst/>
          </a:prstGeom>
          <a:ln>
            <a:solidFill>
              <a:srgbClr val="000080"/>
            </a:solidFill>
            <a:tailEnd type="triangle"/>
          </a:ln>
        </p:spPr>
        <p:style>
          <a:lnRef idx="1">
            <a:schemeClr val="accent1"/>
          </a:lnRef>
          <a:fillRef idx="0">
            <a:schemeClr val="accent1"/>
          </a:fillRef>
          <a:effectRef idx="0">
            <a:schemeClr val="accent1"/>
          </a:effectRef>
          <a:fontRef idx="minor">
            <a:schemeClr val="tx1"/>
          </a:fontRef>
        </p:style>
      </p:cxnSp>
      <p:cxnSp>
        <p:nvCxnSpPr>
          <p:cNvPr id="34" name="Connettore 2 33"/>
          <p:cNvCxnSpPr/>
          <p:nvPr/>
        </p:nvCxnSpPr>
        <p:spPr>
          <a:xfrm rot="5400000" flipV="1">
            <a:off x="1994240" y="4905164"/>
            <a:ext cx="360040" cy="288032"/>
          </a:xfrm>
          <a:prstGeom prst="straightConnector1">
            <a:avLst/>
          </a:prstGeom>
          <a:ln>
            <a:solidFill>
              <a:srgbClr val="000080"/>
            </a:solidFill>
            <a:tailEnd type="triangle"/>
          </a:ln>
        </p:spPr>
        <p:style>
          <a:lnRef idx="1">
            <a:schemeClr val="accent1"/>
          </a:lnRef>
          <a:fillRef idx="0">
            <a:schemeClr val="accent1"/>
          </a:fillRef>
          <a:effectRef idx="0">
            <a:schemeClr val="accent1"/>
          </a:effectRef>
          <a:fontRef idx="minor">
            <a:schemeClr val="tx1"/>
          </a:fontRef>
        </p:style>
      </p:cxnSp>
      <p:sp>
        <p:nvSpPr>
          <p:cNvPr id="33" name="Text Box 49"/>
          <p:cNvSpPr txBox="1">
            <a:spLocks noChangeArrowheads="1"/>
          </p:cNvSpPr>
          <p:nvPr/>
        </p:nvSpPr>
        <p:spPr bwMode="auto">
          <a:xfrm>
            <a:off x="2233043" y="1244233"/>
            <a:ext cx="1870075" cy="307777"/>
          </a:xfrm>
          <a:prstGeom prst="rect">
            <a:avLst/>
          </a:prstGeom>
          <a:noFill/>
          <a:ln w="12700" cap="sq" algn="ctr">
            <a:noFill/>
            <a:miter lim="800000"/>
            <a:headEnd/>
            <a:tailEnd/>
          </a:ln>
          <a:effectLst/>
        </p:spPr>
        <p:txBody>
          <a:bodyPr>
            <a:spAutoFit/>
          </a:bodyPr>
          <a:lstStyle/>
          <a:p>
            <a:pPr algn="ctr"/>
            <a:r>
              <a:rPr lang="it-IT" sz="1400" b="1" dirty="0" err="1" smtClean="0">
                <a:solidFill>
                  <a:srgbClr val="000080"/>
                </a:solidFill>
                <a:latin typeface="Verdana" pitchFamily="34" charset="0"/>
              </a:rPr>
              <a:t>Bachelors</a:t>
            </a:r>
            <a:endParaRPr lang="en-GB" sz="1400" b="1" u="none" dirty="0">
              <a:solidFill>
                <a:srgbClr val="000080"/>
              </a:solidFill>
              <a:latin typeface="Verdana" pitchFamily="34" charset="0"/>
            </a:endParaRPr>
          </a:p>
        </p:txBody>
      </p:sp>
      <p:cxnSp>
        <p:nvCxnSpPr>
          <p:cNvPr id="36" name="Connettore 2 35"/>
          <p:cNvCxnSpPr/>
          <p:nvPr/>
        </p:nvCxnSpPr>
        <p:spPr>
          <a:xfrm>
            <a:off x="2030244" y="2251586"/>
            <a:ext cx="432048" cy="0"/>
          </a:xfrm>
          <a:prstGeom prst="straightConnector1">
            <a:avLst/>
          </a:prstGeom>
          <a:ln>
            <a:solidFill>
              <a:srgbClr val="000080"/>
            </a:solidFill>
            <a:tailEnd type="triangle"/>
          </a:ln>
        </p:spPr>
        <p:style>
          <a:lnRef idx="1">
            <a:schemeClr val="accent1"/>
          </a:lnRef>
          <a:fillRef idx="0">
            <a:schemeClr val="accent1"/>
          </a:fillRef>
          <a:effectRef idx="0">
            <a:schemeClr val="accent1"/>
          </a:effectRef>
          <a:fontRef idx="minor">
            <a:schemeClr val="tx1"/>
          </a:fontRef>
        </p:style>
      </p:cxnSp>
      <p:cxnSp>
        <p:nvCxnSpPr>
          <p:cNvPr id="29" name="Connettore 2 28"/>
          <p:cNvCxnSpPr/>
          <p:nvPr/>
        </p:nvCxnSpPr>
        <p:spPr>
          <a:xfrm rot="16200000">
            <a:off x="1994241" y="4257092"/>
            <a:ext cx="360040" cy="288032"/>
          </a:xfrm>
          <a:prstGeom prst="straightConnector1">
            <a:avLst/>
          </a:prstGeom>
          <a:ln>
            <a:solidFill>
              <a:srgbClr val="000080"/>
            </a:solidFill>
            <a:tailEnd type="triangle"/>
          </a:ln>
        </p:spPr>
        <p:style>
          <a:lnRef idx="1">
            <a:schemeClr val="accent1"/>
          </a:lnRef>
          <a:fillRef idx="0">
            <a:schemeClr val="accent1"/>
          </a:fillRef>
          <a:effectRef idx="0">
            <a:schemeClr val="accent1"/>
          </a:effectRef>
          <a:fontRef idx="minor">
            <a:schemeClr val="tx1"/>
          </a:fontRef>
        </p:style>
      </p:cxnSp>
      <p:cxnSp>
        <p:nvCxnSpPr>
          <p:cNvPr id="31" name="Connettore 2 30"/>
          <p:cNvCxnSpPr/>
          <p:nvPr/>
        </p:nvCxnSpPr>
        <p:spPr>
          <a:xfrm rot="16200000">
            <a:off x="1994240" y="1664803"/>
            <a:ext cx="360040" cy="288032"/>
          </a:xfrm>
          <a:prstGeom prst="straightConnector1">
            <a:avLst/>
          </a:prstGeom>
          <a:ln>
            <a:solidFill>
              <a:srgbClr val="000080"/>
            </a:solidFill>
            <a:tailEnd type="triangle"/>
          </a:ln>
        </p:spPr>
        <p:style>
          <a:lnRef idx="1">
            <a:schemeClr val="accent1"/>
          </a:lnRef>
          <a:fillRef idx="0">
            <a:schemeClr val="accent1"/>
          </a:fillRef>
          <a:effectRef idx="0">
            <a:schemeClr val="accent1"/>
          </a:effectRef>
          <a:fontRef idx="minor">
            <a:schemeClr val="tx1"/>
          </a:fontRef>
        </p:style>
      </p:cxnSp>
    </p:spTree>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Object 26"/>
          <p:cNvGraphicFramePr>
            <a:graphicFrameLocks noChangeAspect="1"/>
          </p:cNvGraphicFramePr>
          <p:nvPr/>
        </p:nvGraphicFramePr>
        <p:xfrm>
          <a:off x="3213449" y="764703"/>
          <a:ext cx="5832649" cy="5755903"/>
        </p:xfrm>
        <a:graphic>
          <a:graphicData uri="http://schemas.openxmlformats.org/drawingml/2006/chart">
            <c:chart xmlns:c="http://schemas.openxmlformats.org/drawingml/2006/chart" xmlns:r="http://schemas.openxmlformats.org/officeDocument/2006/relationships" r:id="rId3"/>
          </a:graphicData>
        </a:graphic>
      </p:graphicFrame>
      <p:sp>
        <p:nvSpPr>
          <p:cNvPr id="9" name="Titolo 8"/>
          <p:cNvSpPr>
            <a:spLocks noGrp="1"/>
          </p:cNvSpPr>
          <p:nvPr>
            <p:ph type="title"/>
          </p:nvPr>
        </p:nvSpPr>
        <p:spPr>
          <a:xfrm>
            <a:off x="1476000" y="-27384"/>
            <a:ext cx="7668000" cy="669600"/>
          </a:xfrm>
        </p:spPr>
        <p:txBody>
          <a:bodyPr>
            <a:noAutofit/>
          </a:bodyPr>
          <a:lstStyle/>
          <a:p>
            <a:pPr>
              <a:lnSpc>
                <a:spcPct val="95000"/>
              </a:lnSpc>
            </a:pPr>
            <a:r>
              <a:rPr lang="en-GB" dirty="0" smtClean="0"/>
              <a:t>Comparing the rate of unemployment for different study cycles</a:t>
            </a:r>
            <a:endParaRPr lang="it-IT" dirty="0"/>
          </a:p>
        </p:txBody>
      </p:sp>
      <p:sp>
        <p:nvSpPr>
          <p:cNvPr id="13" name="Segnaposto testo 12"/>
          <p:cNvSpPr>
            <a:spLocks noGrp="1"/>
          </p:cNvSpPr>
          <p:nvPr>
            <p:ph type="body" sz="quarter" idx="11"/>
          </p:nvPr>
        </p:nvSpPr>
        <p:spPr/>
        <p:txBody>
          <a:bodyPr/>
          <a:lstStyle/>
          <a:p>
            <a:pPr lvl="0"/>
            <a:r>
              <a:rPr lang="en-GB" b="1" dirty="0" smtClean="0"/>
              <a:t>Based on the definition by ISTAT-Labour Forces (continuous survey)</a:t>
            </a:r>
            <a:endParaRPr lang="en-GB" dirty="0" smtClean="0">
              <a:solidFill>
                <a:srgbClr val="290893"/>
              </a:solidFill>
            </a:endParaRPr>
          </a:p>
          <a:p>
            <a:endParaRPr lang="en-GB" dirty="0" smtClean="0">
              <a:solidFill>
                <a:srgbClr val="290893"/>
              </a:solidFill>
            </a:endParaRPr>
          </a:p>
          <a:p>
            <a:endParaRPr lang="en-GB" dirty="0" smtClean="0">
              <a:solidFill>
                <a:srgbClr val="290893"/>
              </a:solidFill>
            </a:endParaRPr>
          </a:p>
          <a:p>
            <a:endParaRPr lang="en-GB" dirty="0" smtClean="0">
              <a:solidFill>
                <a:srgbClr val="290893"/>
              </a:solidFill>
            </a:endParaRPr>
          </a:p>
          <a:p>
            <a:r>
              <a:rPr lang="en-GB" u="sng" dirty="0" smtClean="0"/>
              <a:t>bachelors</a:t>
            </a:r>
            <a:r>
              <a:rPr lang="en-GB" dirty="0" smtClean="0"/>
              <a:t>:</a:t>
            </a:r>
            <a:br>
              <a:rPr lang="en-GB" dirty="0" smtClean="0"/>
            </a:br>
            <a:r>
              <a:rPr lang="en-GB" dirty="0" smtClean="0"/>
              <a:t>only graduates not registered for further education are considered</a:t>
            </a:r>
          </a:p>
          <a:p>
            <a:endParaRPr lang="en-GB" dirty="0" smtClean="0"/>
          </a:p>
          <a:p>
            <a:endParaRPr lang="en-GB" dirty="0" smtClean="0"/>
          </a:p>
          <a:p>
            <a:r>
              <a:rPr lang="en-GB" baseline="30000" dirty="0" smtClean="0"/>
              <a:t>*</a:t>
            </a:r>
            <a:r>
              <a:rPr lang="en-GB" dirty="0" smtClean="0"/>
              <a:t> not available data</a:t>
            </a:r>
          </a:p>
          <a:p>
            <a:endParaRPr lang="en-GB" dirty="0" smtClean="0">
              <a:solidFill>
                <a:srgbClr val="290893"/>
              </a:solidFill>
            </a:endParaRPr>
          </a:p>
          <a:p>
            <a:endParaRPr lang="en-GB" dirty="0" smtClean="0">
              <a:solidFill>
                <a:srgbClr val="290893"/>
              </a:solidFill>
            </a:endParaRPr>
          </a:p>
          <a:p>
            <a:endParaRPr lang="en-GB" b="1" dirty="0"/>
          </a:p>
        </p:txBody>
      </p:sp>
      <p:sp>
        <p:nvSpPr>
          <p:cNvPr id="11" name="Segnaposto testo 10"/>
          <p:cNvSpPr>
            <a:spLocks noGrp="1"/>
          </p:cNvSpPr>
          <p:nvPr>
            <p:ph type="body" sz="quarter" idx="12"/>
          </p:nvPr>
        </p:nvSpPr>
        <p:spPr/>
        <p:txBody>
          <a:bodyPr/>
          <a:lstStyle/>
          <a:p>
            <a:pPr marL="342900" lvl="0" indent="-342900">
              <a:defRPr/>
            </a:pPr>
            <a:r>
              <a:rPr lang="it-IT" dirty="0"/>
              <a:t>% </a:t>
            </a:r>
            <a:r>
              <a:rPr lang="it-IT" dirty="0" err="1"/>
              <a:t>values</a:t>
            </a:r>
            <a:endParaRPr lang="it-IT" dirty="0"/>
          </a:p>
        </p:txBody>
      </p:sp>
      <p:sp>
        <p:nvSpPr>
          <p:cNvPr id="12" name="Text Box 19"/>
          <p:cNvSpPr txBox="1">
            <a:spLocks noChangeArrowheads="1"/>
          </p:cNvSpPr>
          <p:nvPr/>
        </p:nvSpPr>
        <p:spPr bwMode="auto">
          <a:xfrm>
            <a:off x="-14288" y="863600"/>
            <a:ext cx="1331913" cy="400110"/>
          </a:xfrm>
          <a:prstGeom prst="rect">
            <a:avLst/>
          </a:prstGeom>
          <a:noFill/>
          <a:ln w="12700" cap="sq" algn="ctr">
            <a:noFill/>
            <a:miter lim="800000"/>
            <a:headEnd/>
            <a:tailEnd/>
          </a:ln>
          <a:effectLst/>
        </p:spPr>
        <p:txBody>
          <a:bodyPr>
            <a:spAutoFit/>
          </a:bodyPr>
          <a:lstStyle/>
          <a:p>
            <a:r>
              <a:rPr lang="it-IT" sz="1000" b="1" dirty="0" smtClean="0">
                <a:solidFill>
                  <a:srgbClr val="000080"/>
                </a:solidFill>
                <a:latin typeface="Verdana" pitchFamily="34" charset="0"/>
              </a:rPr>
              <a:t>GRADUATES</a:t>
            </a:r>
            <a:br>
              <a:rPr lang="it-IT" sz="1000" b="1" dirty="0" smtClean="0">
                <a:solidFill>
                  <a:srgbClr val="000080"/>
                </a:solidFill>
                <a:latin typeface="Verdana" pitchFamily="34" charset="0"/>
              </a:rPr>
            </a:br>
            <a:r>
              <a:rPr lang="it-IT" sz="1000" b="1" dirty="0" smtClean="0">
                <a:solidFill>
                  <a:srgbClr val="000080"/>
                </a:solidFill>
                <a:latin typeface="Verdana" pitchFamily="34" charset="0"/>
              </a:rPr>
              <a:t>in 2007-2005</a:t>
            </a:r>
            <a:endParaRPr lang="it-IT" sz="1000" b="1" dirty="0">
              <a:solidFill>
                <a:srgbClr val="000080"/>
              </a:solidFill>
              <a:latin typeface="Verdana" pitchFamily="34" charset="0"/>
            </a:endParaRPr>
          </a:p>
        </p:txBody>
      </p:sp>
      <p:sp>
        <p:nvSpPr>
          <p:cNvPr id="19" name="Text Box 49"/>
          <p:cNvSpPr txBox="1">
            <a:spLocks noChangeArrowheads="1"/>
          </p:cNvSpPr>
          <p:nvPr/>
        </p:nvSpPr>
        <p:spPr bwMode="auto">
          <a:xfrm>
            <a:off x="2278861" y="4232963"/>
            <a:ext cx="1870075" cy="307777"/>
          </a:xfrm>
          <a:prstGeom prst="rect">
            <a:avLst/>
          </a:prstGeom>
          <a:noFill/>
          <a:ln w="12700" cap="sq" algn="ctr">
            <a:noFill/>
            <a:miter lim="800000"/>
            <a:headEnd/>
            <a:tailEnd/>
          </a:ln>
          <a:effectLst/>
        </p:spPr>
        <p:txBody>
          <a:bodyPr>
            <a:spAutoFit/>
          </a:bodyPr>
          <a:lstStyle/>
          <a:p>
            <a:pPr algn="ctr"/>
            <a:r>
              <a:rPr lang="it-IT" sz="1400" b="1" dirty="0" err="1" smtClean="0">
                <a:solidFill>
                  <a:srgbClr val="000080"/>
                </a:solidFill>
                <a:latin typeface="Verdana" pitchFamily="34" charset="0"/>
              </a:rPr>
              <a:t>Bachelors</a:t>
            </a:r>
            <a:endParaRPr lang="en-GB" sz="1400" b="1" dirty="0">
              <a:solidFill>
                <a:srgbClr val="000080"/>
              </a:solidFill>
              <a:latin typeface="Verdana" pitchFamily="34" charset="0"/>
            </a:endParaRPr>
          </a:p>
        </p:txBody>
      </p:sp>
      <p:sp>
        <p:nvSpPr>
          <p:cNvPr id="20" name="Text Box 50"/>
          <p:cNvSpPr txBox="1">
            <a:spLocks noChangeArrowheads="1"/>
          </p:cNvSpPr>
          <p:nvPr/>
        </p:nvSpPr>
        <p:spPr bwMode="auto">
          <a:xfrm>
            <a:off x="2278861" y="5545745"/>
            <a:ext cx="1944688" cy="307777"/>
          </a:xfrm>
          <a:prstGeom prst="rect">
            <a:avLst/>
          </a:prstGeom>
          <a:noFill/>
          <a:ln w="12700" cap="sq" algn="ctr">
            <a:noFill/>
            <a:miter lim="800000"/>
            <a:headEnd/>
            <a:tailEnd/>
          </a:ln>
          <a:effectLst/>
        </p:spPr>
        <p:txBody>
          <a:bodyPr>
            <a:spAutoFit/>
          </a:bodyPr>
          <a:lstStyle/>
          <a:p>
            <a:pPr algn="ctr"/>
            <a:r>
              <a:rPr lang="it-IT" sz="1400" b="1" smtClean="0">
                <a:solidFill>
                  <a:srgbClr val="000080"/>
                </a:solidFill>
                <a:latin typeface="Verdana" pitchFamily="34" charset="0"/>
              </a:rPr>
              <a:t>Pre-reform</a:t>
            </a:r>
            <a:endParaRPr lang="en-GB" sz="1400" b="1" dirty="0">
              <a:solidFill>
                <a:srgbClr val="000080"/>
              </a:solidFill>
              <a:latin typeface="Verdana" pitchFamily="34" charset="0"/>
            </a:endParaRPr>
          </a:p>
        </p:txBody>
      </p:sp>
      <p:sp>
        <p:nvSpPr>
          <p:cNvPr id="21" name="Text Box 49"/>
          <p:cNvSpPr txBox="1">
            <a:spLocks noChangeArrowheads="1"/>
          </p:cNvSpPr>
          <p:nvPr/>
        </p:nvSpPr>
        <p:spPr bwMode="auto">
          <a:xfrm>
            <a:off x="2278861" y="2038254"/>
            <a:ext cx="1870075" cy="307777"/>
          </a:xfrm>
          <a:prstGeom prst="rect">
            <a:avLst/>
          </a:prstGeom>
          <a:noFill/>
          <a:ln w="12700" cap="sq" algn="ctr">
            <a:noFill/>
            <a:miter lim="800000"/>
            <a:headEnd/>
            <a:tailEnd/>
          </a:ln>
          <a:effectLst/>
        </p:spPr>
        <p:txBody>
          <a:bodyPr>
            <a:spAutoFit/>
          </a:bodyPr>
          <a:lstStyle/>
          <a:p>
            <a:pPr algn="ctr"/>
            <a:r>
              <a:rPr lang="it-IT" sz="1400" b="1" dirty="0" err="1" smtClean="0">
                <a:solidFill>
                  <a:srgbClr val="000080"/>
                </a:solidFill>
                <a:latin typeface="Verdana" pitchFamily="34" charset="0"/>
              </a:rPr>
              <a:t>Masters</a:t>
            </a:r>
            <a:endParaRPr lang="en-GB" sz="1400" b="1" dirty="0">
              <a:solidFill>
                <a:srgbClr val="000080"/>
              </a:solidFill>
              <a:latin typeface="Verdana" pitchFamily="34" charset="0"/>
            </a:endParaRPr>
          </a:p>
        </p:txBody>
      </p:sp>
      <p:sp>
        <p:nvSpPr>
          <p:cNvPr id="22" name="Text Box 50"/>
          <p:cNvSpPr txBox="1">
            <a:spLocks noChangeArrowheads="1"/>
          </p:cNvSpPr>
          <p:nvPr/>
        </p:nvSpPr>
        <p:spPr bwMode="auto">
          <a:xfrm>
            <a:off x="2278861" y="2977788"/>
            <a:ext cx="1944688" cy="307777"/>
          </a:xfrm>
          <a:prstGeom prst="rect">
            <a:avLst/>
          </a:prstGeom>
          <a:noFill/>
          <a:ln w="12700" cap="sq" algn="ctr">
            <a:noFill/>
            <a:miter lim="800000"/>
            <a:headEnd/>
            <a:tailEnd/>
          </a:ln>
          <a:effectLst/>
        </p:spPr>
        <p:txBody>
          <a:bodyPr>
            <a:spAutoFit/>
          </a:bodyPr>
          <a:lstStyle/>
          <a:p>
            <a:pPr algn="ctr"/>
            <a:r>
              <a:rPr lang="it-IT" sz="1400" b="1" dirty="0" smtClean="0">
                <a:solidFill>
                  <a:srgbClr val="000080"/>
                </a:solidFill>
                <a:latin typeface="Verdana" pitchFamily="34" charset="0"/>
              </a:rPr>
              <a:t>Sigle </a:t>
            </a:r>
            <a:r>
              <a:rPr lang="it-IT" sz="1400" b="1" dirty="0" err="1" smtClean="0">
                <a:solidFill>
                  <a:srgbClr val="000080"/>
                </a:solidFill>
                <a:latin typeface="Verdana" pitchFamily="34" charset="0"/>
              </a:rPr>
              <a:t>cycle</a:t>
            </a:r>
            <a:endParaRPr lang="en-GB" sz="1400" b="1" dirty="0">
              <a:solidFill>
                <a:srgbClr val="000080"/>
              </a:solidFill>
              <a:latin typeface="Verdana" pitchFamily="34" charset="0"/>
            </a:endParaRPr>
          </a:p>
        </p:txBody>
      </p:sp>
      <p:sp>
        <p:nvSpPr>
          <p:cNvPr id="23" name="Text Box 51"/>
          <p:cNvSpPr txBox="1">
            <a:spLocks noChangeArrowheads="1"/>
          </p:cNvSpPr>
          <p:nvPr/>
        </p:nvSpPr>
        <p:spPr bwMode="auto">
          <a:xfrm rot="16200000">
            <a:off x="686597" y="1899755"/>
            <a:ext cx="2016223" cy="584775"/>
          </a:xfrm>
          <a:prstGeom prst="rect">
            <a:avLst/>
          </a:prstGeom>
          <a:noFill/>
          <a:ln w="9525">
            <a:noFill/>
            <a:miter lim="800000"/>
            <a:headEnd/>
            <a:tailEnd/>
          </a:ln>
          <a:effectLst/>
        </p:spPr>
        <p:txBody>
          <a:bodyPr wrap="square">
            <a:spAutoFit/>
          </a:bodyPr>
          <a:lstStyle/>
          <a:p>
            <a:pPr algn="ctr" eaLnBrk="0" hangingPunct="0"/>
            <a:r>
              <a:rPr lang="it-IT" sz="1600" b="1" dirty="0" err="1" smtClean="0">
                <a:solidFill>
                  <a:srgbClr val="000080"/>
                </a:solidFill>
                <a:latin typeface="Verdana" pitchFamily="34" charset="0"/>
              </a:rPr>
              <a:t>Graduates</a:t>
            </a:r>
            <a:r>
              <a:rPr lang="it-IT" sz="1600" b="1" dirty="0" smtClean="0">
                <a:solidFill>
                  <a:srgbClr val="000080"/>
                </a:solidFill>
                <a:latin typeface="Verdana" pitchFamily="34" charset="0"/>
              </a:rPr>
              <a:t/>
            </a:r>
            <a:br>
              <a:rPr lang="it-IT" sz="1600" b="1" dirty="0" smtClean="0">
                <a:solidFill>
                  <a:srgbClr val="000080"/>
                </a:solidFill>
                <a:latin typeface="Verdana" pitchFamily="34" charset="0"/>
              </a:rPr>
            </a:br>
            <a:r>
              <a:rPr lang="it-IT" sz="1600" b="1" dirty="0" smtClean="0">
                <a:solidFill>
                  <a:srgbClr val="000080"/>
                </a:solidFill>
                <a:latin typeface="Verdana" pitchFamily="34" charset="0"/>
              </a:rPr>
              <a:t>in 2007</a:t>
            </a:r>
            <a:endParaRPr lang="it-IT" sz="1600" b="1" baseline="30000" dirty="0">
              <a:solidFill>
                <a:srgbClr val="000080"/>
              </a:solidFill>
              <a:latin typeface="Verdana" pitchFamily="34" charset="0"/>
            </a:endParaRPr>
          </a:p>
        </p:txBody>
      </p:sp>
      <p:sp>
        <p:nvSpPr>
          <p:cNvPr id="24" name="Text Box 51"/>
          <p:cNvSpPr txBox="1">
            <a:spLocks noChangeArrowheads="1"/>
          </p:cNvSpPr>
          <p:nvPr/>
        </p:nvSpPr>
        <p:spPr bwMode="auto">
          <a:xfrm rot="16200000">
            <a:off x="686597" y="4750855"/>
            <a:ext cx="2016223" cy="584775"/>
          </a:xfrm>
          <a:prstGeom prst="rect">
            <a:avLst/>
          </a:prstGeom>
          <a:noFill/>
          <a:ln w="9525">
            <a:noFill/>
            <a:miter lim="800000"/>
            <a:headEnd/>
            <a:tailEnd/>
          </a:ln>
          <a:effectLst/>
        </p:spPr>
        <p:txBody>
          <a:bodyPr wrap="square">
            <a:spAutoFit/>
          </a:bodyPr>
          <a:lstStyle/>
          <a:p>
            <a:pPr algn="ctr" eaLnBrk="0" hangingPunct="0"/>
            <a:r>
              <a:rPr lang="it-IT" sz="1600" b="1" dirty="0" err="1" smtClean="0">
                <a:solidFill>
                  <a:srgbClr val="000080"/>
                </a:solidFill>
                <a:latin typeface="Verdana" pitchFamily="34" charset="0"/>
                <a:ea typeface="Verdana" pitchFamily="34" charset="0"/>
                <a:cs typeface="Verdana" pitchFamily="34" charset="0"/>
              </a:rPr>
              <a:t>Graduates</a:t>
            </a:r>
            <a:endParaRPr lang="it-IT" sz="1600" b="1" dirty="0" smtClean="0">
              <a:solidFill>
                <a:srgbClr val="000080"/>
              </a:solidFill>
              <a:latin typeface="Verdana" pitchFamily="34" charset="0"/>
              <a:ea typeface="Verdana" pitchFamily="34" charset="0"/>
              <a:cs typeface="Verdana" pitchFamily="34" charset="0"/>
            </a:endParaRPr>
          </a:p>
          <a:p>
            <a:pPr algn="ctr" eaLnBrk="0" hangingPunct="0"/>
            <a:r>
              <a:rPr lang="it-IT" sz="1600" b="1" dirty="0" smtClean="0">
                <a:solidFill>
                  <a:srgbClr val="000080"/>
                </a:solidFill>
                <a:latin typeface="Verdana" pitchFamily="34" charset="0"/>
                <a:ea typeface="Verdana" pitchFamily="34" charset="0"/>
                <a:cs typeface="Verdana" pitchFamily="34" charset="0"/>
              </a:rPr>
              <a:t>in 2005</a:t>
            </a:r>
            <a:endParaRPr lang="it-IT" sz="1600" b="1" baseline="30000" dirty="0">
              <a:solidFill>
                <a:srgbClr val="000080"/>
              </a:solidFill>
              <a:latin typeface="Verdana" pitchFamily="34" charset="0"/>
              <a:ea typeface="Verdana" pitchFamily="34" charset="0"/>
              <a:cs typeface="Verdana" pitchFamily="34" charset="0"/>
            </a:endParaRPr>
          </a:p>
        </p:txBody>
      </p:sp>
      <p:cxnSp>
        <p:nvCxnSpPr>
          <p:cNvPr id="26" name="Connettore 2 25"/>
          <p:cNvCxnSpPr/>
          <p:nvPr/>
        </p:nvCxnSpPr>
        <p:spPr>
          <a:xfrm rot="5400000" flipV="1">
            <a:off x="1994240" y="2672916"/>
            <a:ext cx="360040" cy="288032"/>
          </a:xfrm>
          <a:prstGeom prst="straightConnector1">
            <a:avLst/>
          </a:prstGeom>
          <a:ln>
            <a:solidFill>
              <a:srgbClr val="000080"/>
            </a:solidFill>
            <a:tailEnd type="triangle"/>
          </a:ln>
        </p:spPr>
        <p:style>
          <a:lnRef idx="1">
            <a:schemeClr val="accent1"/>
          </a:lnRef>
          <a:fillRef idx="0">
            <a:schemeClr val="accent1"/>
          </a:fillRef>
          <a:effectRef idx="0">
            <a:schemeClr val="accent1"/>
          </a:effectRef>
          <a:fontRef idx="minor">
            <a:schemeClr val="tx1"/>
          </a:fontRef>
        </p:style>
      </p:cxnSp>
      <p:cxnSp>
        <p:nvCxnSpPr>
          <p:cNvPr id="27" name="Connettore 2 26"/>
          <p:cNvCxnSpPr/>
          <p:nvPr/>
        </p:nvCxnSpPr>
        <p:spPr>
          <a:xfrm rot="5400000" flipV="1">
            <a:off x="1994240" y="5265204"/>
            <a:ext cx="360040" cy="288032"/>
          </a:xfrm>
          <a:prstGeom prst="straightConnector1">
            <a:avLst/>
          </a:prstGeom>
          <a:ln>
            <a:solidFill>
              <a:srgbClr val="000080"/>
            </a:solidFill>
            <a:tailEnd type="triangle"/>
          </a:ln>
        </p:spPr>
        <p:style>
          <a:lnRef idx="1">
            <a:schemeClr val="accent1"/>
          </a:lnRef>
          <a:fillRef idx="0">
            <a:schemeClr val="accent1"/>
          </a:fillRef>
          <a:effectRef idx="0">
            <a:schemeClr val="accent1"/>
          </a:effectRef>
          <a:fontRef idx="minor">
            <a:schemeClr val="tx1"/>
          </a:fontRef>
        </p:style>
      </p:cxnSp>
      <p:sp>
        <p:nvSpPr>
          <p:cNvPr id="29" name="Text Box 49"/>
          <p:cNvSpPr txBox="1">
            <a:spLocks noChangeArrowheads="1"/>
          </p:cNvSpPr>
          <p:nvPr/>
        </p:nvSpPr>
        <p:spPr bwMode="auto">
          <a:xfrm>
            <a:off x="2278861" y="1098720"/>
            <a:ext cx="1870075" cy="307777"/>
          </a:xfrm>
          <a:prstGeom prst="rect">
            <a:avLst/>
          </a:prstGeom>
          <a:noFill/>
          <a:ln w="12700" cap="sq" algn="ctr">
            <a:noFill/>
            <a:miter lim="800000"/>
            <a:headEnd/>
            <a:tailEnd/>
          </a:ln>
          <a:effectLst/>
        </p:spPr>
        <p:txBody>
          <a:bodyPr>
            <a:spAutoFit/>
          </a:bodyPr>
          <a:lstStyle/>
          <a:p>
            <a:pPr algn="ctr"/>
            <a:r>
              <a:rPr lang="it-IT" sz="1400" b="1" dirty="0" err="1" smtClean="0">
                <a:solidFill>
                  <a:srgbClr val="000080"/>
                </a:solidFill>
                <a:latin typeface="Verdana" pitchFamily="34" charset="0"/>
              </a:rPr>
              <a:t>Bachelors</a:t>
            </a:r>
            <a:endParaRPr lang="en-GB" sz="1400" b="1" dirty="0">
              <a:solidFill>
                <a:srgbClr val="000080"/>
              </a:solidFill>
              <a:latin typeface="Verdana" pitchFamily="34" charset="0"/>
            </a:endParaRPr>
          </a:p>
        </p:txBody>
      </p:sp>
      <p:cxnSp>
        <p:nvCxnSpPr>
          <p:cNvPr id="30" name="Connettore 2 29"/>
          <p:cNvCxnSpPr/>
          <p:nvPr/>
        </p:nvCxnSpPr>
        <p:spPr>
          <a:xfrm>
            <a:off x="2030244" y="2192142"/>
            <a:ext cx="432048" cy="0"/>
          </a:xfrm>
          <a:prstGeom prst="straightConnector1">
            <a:avLst/>
          </a:prstGeom>
          <a:ln>
            <a:solidFill>
              <a:srgbClr val="000080"/>
            </a:solidFill>
            <a:tailEnd type="triangle"/>
          </a:ln>
        </p:spPr>
        <p:style>
          <a:lnRef idx="1">
            <a:schemeClr val="accent1"/>
          </a:lnRef>
          <a:fillRef idx="0">
            <a:schemeClr val="accent1"/>
          </a:fillRef>
          <a:effectRef idx="0">
            <a:schemeClr val="accent1"/>
          </a:effectRef>
          <a:fontRef idx="minor">
            <a:schemeClr val="tx1"/>
          </a:fontRef>
        </p:style>
      </p:cxnSp>
      <p:cxnSp>
        <p:nvCxnSpPr>
          <p:cNvPr id="31" name="Connettore 2 30"/>
          <p:cNvCxnSpPr/>
          <p:nvPr/>
        </p:nvCxnSpPr>
        <p:spPr>
          <a:xfrm rot="16200000">
            <a:off x="1994240" y="1448780"/>
            <a:ext cx="360040" cy="288032"/>
          </a:xfrm>
          <a:prstGeom prst="straightConnector1">
            <a:avLst/>
          </a:prstGeom>
          <a:ln>
            <a:solidFill>
              <a:srgbClr val="000080"/>
            </a:solidFill>
            <a:tailEnd type="triangle"/>
          </a:ln>
        </p:spPr>
        <p:style>
          <a:lnRef idx="1">
            <a:schemeClr val="accent1"/>
          </a:lnRef>
          <a:fillRef idx="0">
            <a:schemeClr val="accent1"/>
          </a:fillRef>
          <a:effectRef idx="0">
            <a:schemeClr val="accent1"/>
          </a:effectRef>
          <a:fontRef idx="minor">
            <a:schemeClr val="tx1"/>
          </a:fontRef>
        </p:style>
      </p:cxnSp>
      <p:cxnSp>
        <p:nvCxnSpPr>
          <p:cNvPr id="32" name="Connettore 2 31"/>
          <p:cNvCxnSpPr/>
          <p:nvPr/>
        </p:nvCxnSpPr>
        <p:spPr>
          <a:xfrm rot="16200000">
            <a:off x="1994241" y="4545124"/>
            <a:ext cx="360040" cy="288032"/>
          </a:xfrm>
          <a:prstGeom prst="straightConnector1">
            <a:avLst/>
          </a:prstGeom>
          <a:ln>
            <a:solidFill>
              <a:srgbClr val="000080"/>
            </a:solidFill>
            <a:tailEnd type="triangle"/>
          </a:ln>
        </p:spPr>
        <p:style>
          <a:lnRef idx="1">
            <a:schemeClr val="accent1"/>
          </a:lnRef>
          <a:fillRef idx="0">
            <a:schemeClr val="accent1"/>
          </a:fillRef>
          <a:effectRef idx="0">
            <a:schemeClr val="accent1"/>
          </a:effectRef>
          <a:fontRef idx="minor">
            <a:schemeClr val="tx1"/>
          </a:fontRef>
        </p:style>
      </p:cxnSp>
    </p:spTree>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Object 26"/>
          <p:cNvGraphicFramePr>
            <a:graphicFrameLocks noChangeAspect="1"/>
          </p:cNvGraphicFramePr>
          <p:nvPr/>
        </p:nvGraphicFramePr>
        <p:xfrm>
          <a:off x="3563889" y="888724"/>
          <a:ext cx="5112567" cy="5708628"/>
        </p:xfrm>
        <a:graphic>
          <a:graphicData uri="http://schemas.openxmlformats.org/drawingml/2006/chart">
            <c:chart xmlns:c="http://schemas.openxmlformats.org/drawingml/2006/chart" xmlns:r="http://schemas.openxmlformats.org/officeDocument/2006/relationships" r:id="rId3"/>
          </a:graphicData>
        </a:graphic>
      </p:graphicFrame>
      <p:sp>
        <p:nvSpPr>
          <p:cNvPr id="9" name="Titolo 8"/>
          <p:cNvSpPr>
            <a:spLocks noGrp="1"/>
          </p:cNvSpPr>
          <p:nvPr>
            <p:ph type="title"/>
          </p:nvPr>
        </p:nvSpPr>
        <p:spPr>
          <a:xfrm>
            <a:off x="1476000" y="-27384"/>
            <a:ext cx="7668000" cy="669600"/>
          </a:xfrm>
        </p:spPr>
        <p:txBody>
          <a:bodyPr>
            <a:noAutofit/>
          </a:bodyPr>
          <a:lstStyle/>
          <a:p>
            <a:pPr>
              <a:lnSpc>
                <a:spcPct val="95000"/>
              </a:lnSpc>
            </a:pPr>
            <a:r>
              <a:rPr lang="en-GB" dirty="0" smtClean="0"/>
              <a:t>Comparing the rate of participation for different study cycles</a:t>
            </a:r>
            <a:endParaRPr lang="it-IT" dirty="0"/>
          </a:p>
        </p:txBody>
      </p:sp>
      <p:sp>
        <p:nvSpPr>
          <p:cNvPr id="13" name="Segnaposto testo 12"/>
          <p:cNvSpPr>
            <a:spLocks noGrp="1"/>
          </p:cNvSpPr>
          <p:nvPr>
            <p:ph type="body" sz="quarter" idx="11"/>
          </p:nvPr>
        </p:nvSpPr>
        <p:spPr/>
        <p:txBody>
          <a:bodyPr/>
          <a:lstStyle/>
          <a:p>
            <a:pPr lvl="0"/>
            <a:r>
              <a:rPr lang="en-GB" b="1" dirty="0" smtClean="0"/>
              <a:t>Based on the definition by ISTAT-Labour Forces (continuous survey)</a:t>
            </a:r>
            <a:endParaRPr lang="en-GB" dirty="0" smtClean="0">
              <a:solidFill>
                <a:srgbClr val="290893"/>
              </a:solidFill>
            </a:endParaRPr>
          </a:p>
          <a:p>
            <a:endParaRPr lang="it-IT" dirty="0" smtClean="0">
              <a:solidFill>
                <a:srgbClr val="290893"/>
              </a:solidFill>
            </a:endParaRPr>
          </a:p>
          <a:p>
            <a:endParaRPr lang="it-IT" dirty="0" smtClean="0">
              <a:solidFill>
                <a:srgbClr val="290893"/>
              </a:solidFill>
            </a:endParaRPr>
          </a:p>
          <a:p>
            <a:endParaRPr lang="it-IT" dirty="0" smtClean="0">
              <a:solidFill>
                <a:srgbClr val="290893"/>
              </a:solidFill>
            </a:endParaRPr>
          </a:p>
          <a:p>
            <a:endParaRPr lang="it-IT" dirty="0" smtClean="0">
              <a:solidFill>
                <a:srgbClr val="290893"/>
              </a:solidFill>
            </a:endParaRPr>
          </a:p>
          <a:p>
            <a:r>
              <a:rPr lang="en-GB" u="sng" dirty="0" smtClean="0"/>
              <a:t>bachelors</a:t>
            </a:r>
            <a:r>
              <a:rPr lang="en-GB" dirty="0" smtClean="0"/>
              <a:t>:</a:t>
            </a:r>
            <a:br>
              <a:rPr lang="en-GB" dirty="0" smtClean="0"/>
            </a:br>
            <a:r>
              <a:rPr lang="en-GB" dirty="0" smtClean="0"/>
              <a:t>only graduates not registered for further education are considered</a:t>
            </a:r>
          </a:p>
          <a:p>
            <a:endParaRPr lang="it-IT" dirty="0" smtClean="0"/>
          </a:p>
          <a:p>
            <a:endParaRPr lang="it-IT" dirty="0" smtClean="0"/>
          </a:p>
          <a:p>
            <a:r>
              <a:rPr lang="it-IT" baseline="30000" dirty="0" smtClean="0"/>
              <a:t>*</a:t>
            </a:r>
            <a:r>
              <a:rPr lang="it-IT" dirty="0" smtClean="0"/>
              <a:t>  </a:t>
            </a:r>
            <a:r>
              <a:rPr lang="it-IT" dirty="0" err="1" smtClean="0"/>
              <a:t>not</a:t>
            </a:r>
            <a:r>
              <a:rPr lang="it-IT" dirty="0" smtClean="0"/>
              <a:t> </a:t>
            </a:r>
            <a:r>
              <a:rPr lang="it-IT" dirty="0" err="1" smtClean="0"/>
              <a:t>available</a:t>
            </a:r>
            <a:endParaRPr lang="it-IT" dirty="0" smtClean="0"/>
          </a:p>
          <a:p>
            <a:endParaRPr lang="it-IT" dirty="0" smtClean="0"/>
          </a:p>
          <a:p>
            <a:endParaRPr lang="it-IT" dirty="0" smtClean="0">
              <a:solidFill>
                <a:srgbClr val="290893"/>
              </a:solidFill>
            </a:endParaRPr>
          </a:p>
          <a:p>
            <a:endParaRPr lang="it-IT" dirty="0" smtClean="0">
              <a:solidFill>
                <a:srgbClr val="290893"/>
              </a:solidFill>
            </a:endParaRPr>
          </a:p>
          <a:p>
            <a:endParaRPr lang="it-IT" dirty="0" smtClean="0">
              <a:solidFill>
                <a:srgbClr val="290893"/>
              </a:solidFill>
            </a:endParaRPr>
          </a:p>
          <a:p>
            <a:endParaRPr lang="it-IT" b="1" dirty="0"/>
          </a:p>
        </p:txBody>
      </p:sp>
      <p:sp>
        <p:nvSpPr>
          <p:cNvPr id="11" name="Segnaposto testo 10"/>
          <p:cNvSpPr>
            <a:spLocks noGrp="1"/>
          </p:cNvSpPr>
          <p:nvPr>
            <p:ph type="body" sz="quarter" idx="12"/>
          </p:nvPr>
        </p:nvSpPr>
        <p:spPr/>
        <p:txBody>
          <a:bodyPr/>
          <a:lstStyle/>
          <a:p>
            <a:pPr marL="342900" lvl="0" indent="-342900">
              <a:defRPr/>
            </a:pPr>
            <a:r>
              <a:rPr lang="it-IT" dirty="0"/>
              <a:t>% </a:t>
            </a:r>
            <a:r>
              <a:rPr lang="it-IT" dirty="0" err="1"/>
              <a:t>values</a:t>
            </a:r>
            <a:endParaRPr lang="it-IT" dirty="0"/>
          </a:p>
        </p:txBody>
      </p:sp>
      <p:sp>
        <p:nvSpPr>
          <p:cNvPr id="12" name="Text Box 49"/>
          <p:cNvSpPr txBox="1">
            <a:spLocks noChangeArrowheads="1"/>
          </p:cNvSpPr>
          <p:nvPr/>
        </p:nvSpPr>
        <p:spPr bwMode="auto">
          <a:xfrm>
            <a:off x="2366866" y="4308725"/>
            <a:ext cx="1870075" cy="307777"/>
          </a:xfrm>
          <a:prstGeom prst="rect">
            <a:avLst/>
          </a:prstGeom>
          <a:noFill/>
          <a:ln w="12700" cap="sq" algn="ctr">
            <a:noFill/>
            <a:miter lim="800000"/>
            <a:headEnd/>
            <a:tailEnd/>
          </a:ln>
          <a:effectLst/>
        </p:spPr>
        <p:txBody>
          <a:bodyPr>
            <a:spAutoFit/>
          </a:bodyPr>
          <a:lstStyle/>
          <a:p>
            <a:pPr algn="ctr"/>
            <a:r>
              <a:rPr lang="it-IT" sz="1400" b="1" dirty="0" err="1" smtClean="0">
                <a:solidFill>
                  <a:srgbClr val="000080"/>
                </a:solidFill>
                <a:latin typeface="Verdana" pitchFamily="34" charset="0"/>
              </a:rPr>
              <a:t>Bachelors</a:t>
            </a:r>
            <a:endParaRPr lang="en-GB" sz="1400" b="1" dirty="0">
              <a:solidFill>
                <a:srgbClr val="000080"/>
              </a:solidFill>
              <a:latin typeface="Verdana" pitchFamily="34" charset="0"/>
            </a:endParaRPr>
          </a:p>
        </p:txBody>
      </p:sp>
      <p:sp>
        <p:nvSpPr>
          <p:cNvPr id="14" name="Text Box 50"/>
          <p:cNvSpPr txBox="1">
            <a:spLocks noChangeArrowheads="1"/>
          </p:cNvSpPr>
          <p:nvPr/>
        </p:nvSpPr>
        <p:spPr bwMode="auto">
          <a:xfrm>
            <a:off x="2292253" y="5621507"/>
            <a:ext cx="1944688" cy="307777"/>
          </a:xfrm>
          <a:prstGeom prst="rect">
            <a:avLst/>
          </a:prstGeom>
          <a:noFill/>
          <a:ln w="12700" cap="sq" algn="ctr">
            <a:noFill/>
            <a:miter lim="800000"/>
            <a:headEnd/>
            <a:tailEnd/>
          </a:ln>
          <a:effectLst/>
        </p:spPr>
        <p:txBody>
          <a:bodyPr>
            <a:spAutoFit/>
          </a:bodyPr>
          <a:lstStyle/>
          <a:p>
            <a:pPr algn="ctr"/>
            <a:r>
              <a:rPr lang="it-IT" sz="1400" b="1" u="none" smtClean="0">
                <a:solidFill>
                  <a:srgbClr val="000080"/>
                </a:solidFill>
                <a:latin typeface="Verdana" pitchFamily="34" charset="0"/>
              </a:rPr>
              <a:t>Pre-riforma</a:t>
            </a:r>
            <a:endParaRPr lang="en-GB" sz="1400" b="1" u="none" dirty="0">
              <a:solidFill>
                <a:srgbClr val="000080"/>
              </a:solidFill>
              <a:latin typeface="Verdana" pitchFamily="34" charset="0"/>
            </a:endParaRPr>
          </a:p>
        </p:txBody>
      </p:sp>
      <p:sp>
        <p:nvSpPr>
          <p:cNvPr id="19" name="Text Box 49"/>
          <p:cNvSpPr txBox="1">
            <a:spLocks noChangeArrowheads="1"/>
          </p:cNvSpPr>
          <p:nvPr/>
        </p:nvSpPr>
        <p:spPr bwMode="auto">
          <a:xfrm>
            <a:off x="2364261" y="2132586"/>
            <a:ext cx="1870075" cy="307777"/>
          </a:xfrm>
          <a:prstGeom prst="rect">
            <a:avLst/>
          </a:prstGeom>
          <a:noFill/>
          <a:ln w="12700" cap="sq" algn="ctr">
            <a:noFill/>
            <a:miter lim="800000"/>
            <a:headEnd/>
            <a:tailEnd/>
          </a:ln>
          <a:effectLst/>
        </p:spPr>
        <p:txBody>
          <a:bodyPr>
            <a:spAutoFit/>
          </a:bodyPr>
          <a:lstStyle/>
          <a:p>
            <a:pPr algn="ctr"/>
            <a:r>
              <a:rPr lang="it-IT" sz="1400" b="1" dirty="0" err="1" smtClean="0">
                <a:solidFill>
                  <a:srgbClr val="000080"/>
                </a:solidFill>
                <a:latin typeface="Verdana" pitchFamily="34" charset="0"/>
              </a:rPr>
              <a:t>Masters</a:t>
            </a:r>
            <a:endParaRPr lang="en-GB" sz="1400" b="1" dirty="0">
              <a:solidFill>
                <a:srgbClr val="000080"/>
              </a:solidFill>
              <a:latin typeface="Verdana" pitchFamily="34" charset="0"/>
            </a:endParaRPr>
          </a:p>
        </p:txBody>
      </p:sp>
      <p:sp>
        <p:nvSpPr>
          <p:cNvPr id="20" name="Text Box 50"/>
          <p:cNvSpPr txBox="1">
            <a:spLocks noChangeArrowheads="1"/>
          </p:cNvSpPr>
          <p:nvPr/>
        </p:nvSpPr>
        <p:spPr bwMode="auto">
          <a:xfrm>
            <a:off x="2292253" y="3065425"/>
            <a:ext cx="1944688" cy="307777"/>
          </a:xfrm>
          <a:prstGeom prst="rect">
            <a:avLst/>
          </a:prstGeom>
          <a:noFill/>
          <a:ln w="12700" cap="sq" algn="ctr">
            <a:noFill/>
            <a:miter lim="800000"/>
            <a:headEnd/>
            <a:tailEnd/>
          </a:ln>
          <a:effectLst/>
        </p:spPr>
        <p:txBody>
          <a:bodyPr>
            <a:spAutoFit/>
          </a:bodyPr>
          <a:lstStyle/>
          <a:p>
            <a:pPr algn="ctr"/>
            <a:r>
              <a:rPr lang="it-IT" sz="1400" b="1" dirty="0" smtClean="0">
                <a:solidFill>
                  <a:srgbClr val="000080"/>
                </a:solidFill>
                <a:latin typeface="Verdana" pitchFamily="34" charset="0"/>
              </a:rPr>
              <a:t>Sigle </a:t>
            </a:r>
            <a:r>
              <a:rPr lang="it-IT" sz="1400" b="1" dirty="0" err="1" smtClean="0">
                <a:solidFill>
                  <a:srgbClr val="000080"/>
                </a:solidFill>
                <a:latin typeface="Verdana" pitchFamily="34" charset="0"/>
              </a:rPr>
              <a:t>cycle</a:t>
            </a:r>
            <a:endParaRPr lang="en-GB" sz="1400" b="1" dirty="0">
              <a:solidFill>
                <a:srgbClr val="000080"/>
              </a:solidFill>
              <a:latin typeface="Verdana" pitchFamily="34" charset="0"/>
            </a:endParaRPr>
          </a:p>
        </p:txBody>
      </p:sp>
      <p:sp>
        <p:nvSpPr>
          <p:cNvPr id="21" name="Text Box 51"/>
          <p:cNvSpPr txBox="1">
            <a:spLocks noChangeArrowheads="1"/>
          </p:cNvSpPr>
          <p:nvPr/>
        </p:nvSpPr>
        <p:spPr bwMode="auto">
          <a:xfrm rot="16200000">
            <a:off x="830614" y="1994087"/>
            <a:ext cx="2016223" cy="584775"/>
          </a:xfrm>
          <a:prstGeom prst="rect">
            <a:avLst/>
          </a:prstGeom>
          <a:noFill/>
          <a:ln w="9525">
            <a:noFill/>
            <a:miter lim="800000"/>
            <a:headEnd/>
            <a:tailEnd/>
          </a:ln>
          <a:effectLst/>
        </p:spPr>
        <p:txBody>
          <a:bodyPr wrap="square">
            <a:spAutoFit/>
          </a:bodyPr>
          <a:lstStyle/>
          <a:p>
            <a:pPr algn="ctr" eaLnBrk="0" hangingPunct="0"/>
            <a:r>
              <a:rPr lang="it-IT" sz="1600" b="1" dirty="0" err="1" smtClean="0">
                <a:solidFill>
                  <a:srgbClr val="000080"/>
                </a:solidFill>
                <a:latin typeface="Verdana" pitchFamily="34" charset="0"/>
              </a:rPr>
              <a:t>Graduates</a:t>
            </a:r>
            <a:r>
              <a:rPr lang="it-IT" sz="1600" b="1" dirty="0" smtClean="0">
                <a:solidFill>
                  <a:srgbClr val="000080"/>
                </a:solidFill>
                <a:latin typeface="Verdana" pitchFamily="34" charset="0"/>
              </a:rPr>
              <a:t/>
            </a:r>
            <a:br>
              <a:rPr lang="it-IT" sz="1600" b="1" dirty="0" smtClean="0">
                <a:solidFill>
                  <a:srgbClr val="000080"/>
                </a:solidFill>
                <a:latin typeface="Verdana" pitchFamily="34" charset="0"/>
              </a:rPr>
            </a:br>
            <a:r>
              <a:rPr lang="it-IT" sz="1600" b="1" dirty="0" smtClean="0">
                <a:solidFill>
                  <a:srgbClr val="000080"/>
                </a:solidFill>
                <a:latin typeface="Verdana" pitchFamily="34" charset="0"/>
              </a:rPr>
              <a:t>in 2007</a:t>
            </a:r>
            <a:endParaRPr lang="it-IT" sz="1600" b="1" baseline="30000" dirty="0">
              <a:solidFill>
                <a:srgbClr val="000080"/>
              </a:solidFill>
              <a:latin typeface="Verdana" pitchFamily="34" charset="0"/>
            </a:endParaRPr>
          </a:p>
        </p:txBody>
      </p:sp>
      <p:sp>
        <p:nvSpPr>
          <p:cNvPr id="22" name="Text Box 51"/>
          <p:cNvSpPr txBox="1">
            <a:spLocks noChangeArrowheads="1"/>
          </p:cNvSpPr>
          <p:nvPr/>
        </p:nvSpPr>
        <p:spPr bwMode="auto">
          <a:xfrm rot="16200000">
            <a:off x="830614" y="4826617"/>
            <a:ext cx="2016223" cy="584775"/>
          </a:xfrm>
          <a:prstGeom prst="rect">
            <a:avLst/>
          </a:prstGeom>
          <a:noFill/>
          <a:ln w="9525">
            <a:noFill/>
            <a:miter lim="800000"/>
            <a:headEnd/>
            <a:tailEnd/>
          </a:ln>
          <a:effectLst/>
        </p:spPr>
        <p:txBody>
          <a:bodyPr wrap="square">
            <a:spAutoFit/>
          </a:bodyPr>
          <a:lstStyle/>
          <a:p>
            <a:pPr algn="ctr" eaLnBrk="0" hangingPunct="0"/>
            <a:r>
              <a:rPr lang="it-IT" sz="1600" b="1" dirty="0" err="1" smtClean="0">
                <a:solidFill>
                  <a:srgbClr val="000080"/>
                </a:solidFill>
                <a:latin typeface="Verdana" pitchFamily="34" charset="0"/>
                <a:ea typeface="Verdana" pitchFamily="34" charset="0"/>
                <a:cs typeface="Verdana" pitchFamily="34" charset="0"/>
              </a:rPr>
              <a:t>Graduates</a:t>
            </a:r>
            <a:endParaRPr lang="it-IT" sz="1600" b="1" dirty="0" smtClean="0">
              <a:solidFill>
                <a:srgbClr val="000080"/>
              </a:solidFill>
              <a:latin typeface="Verdana" pitchFamily="34" charset="0"/>
              <a:ea typeface="Verdana" pitchFamily="34" charset="0"/>
              <a:cs typeface="Verdana" pitchFamily="34" charset="0"/>
            </a:endParaRPr>
          </a:p>
          <a:p>
            <a:pPr algn="ctr" eaLnBrk="0" hangingPunct="0"/>
            <a:r>
              <a:rPr lang="it-IT" sz="1600" b="1" dirty="0" smtClean="0">
                <a:solidFill>
                  <a:srgbClr val="000080"/>
                </a:solidFill>
                <a:latin typeface="Verdana" pitchFamily="34" charset="0"/>
                <a:ea typeface="Verdana" pitchFamily="34" charset="0"/>
                <a:cs typeface="Verdana" pitchFamily="34" charset="0"/>
              </a:rPr>
              <a:t>in 2005</a:t>
            </a:r>
            <a:endParaRPr lang="it-IT" sz="1600" b="1" baseline="30000" dirty="0">
              <a:solidFill>
                <a:srgbClr val="000080"/>
              </a:solidFill>
              <a:latin typeface="Verdana" pitchFamily="34" charset="0"/>
              <a:ea typeface="Verdana" pitchFamily="34" charset="0"/>
              <a:cs typeface="Verdana" pitchFamily="34" charset="0"/>
            </a:endParaRPr>
          </a:p>
        </p:txBody>
      </p:sp>
      <p:cxnSp>
        <p:nvCxnSpPr>
          <p:cNvPr id="24" name="Connettore 2 23"/>
          <p:cNvCxnSpPr/>
          <p:nvPr/>
        </p:nvCxnSpPr>
        <p:spPr>
          <a:xfrm rot="5400000" flipV="1">
            <a:off x="2087724" y="2724928"/>
            <a:ext cx="360040" cy="288032"/>
          </a:xfrm>
          <a:prstGeom prst="straightConnector1">
            <a:avLst/>
          </a:prstGeom>
          <a:ln>
            <a:solidFill>
              <a:srgbClr val="000080"/>
            </a:solidFill>
            <a:tailEnd type="triangle"/>
          </a:ln>
        </p:spPr>
        <p:style>
          <a:lnRef idx="1">
            <a:schemeClr val="accent1"/>
          </a:lnRef>
          <a:fillRef idx="0">
            <a:schemeClr val="accent1"/>
          </a:fillRef>
          <a:effectRef idx="0">
            <a:schemeClr val="accent1"/>
          </a:effectRef>
          <a:fontRef idx="minor">
            <a:schemeClr val="tx1"/>
          </a:fontRef>
        </p:style>
      </p:cxnSp>
      <p:cxnSp>
        <p:nvCxnSpPr>
          <p:cNvPr id="25" name="Connettore 2 24"/>
          <p:cNvCxnSpPr/>
          <p:nvPr/>
        </p:nvCxnSpPr>
        <p:spPr>
          <a:xfrm rot="5400000" flipV="1">
            <a:off x="2087724" y="5389224"/>
            <a:ext cx="360040" cy="288032"/>
          </a:xfrm>
          <a:prstGeom prst="straightConnector1">
            <a:avLst/>
          </a:prstGeom>
          <a:ln>
            <a:solidFill>
              <a:srgbClr val="000080"/>
            </a:solidFill>
            <a:tailEnd type="triangle"/>
          </a:ln>
        </p:spPr>
        <p:style>
          <a:lnRef idx="1">
            <a:schemeClr val="accent1"/>
          </a:lnRef>
          <a:fillRef idx="0">
            <a:schemeClr val="accent1"/>
          </a:fillRef>
          <a:effectRef idx="0">
            <a:schemeClr val="accent1"/>
          </a:effectRef>
          <a:fontRef idx="minor">
            <a:schemeClr val="tx1"/>
          </a:fontRef>
        </p:style>
      </p:cxnSp>
      <p:sp>
        <p:nvSpPr>
          <p:cNvPr id="27" name="Text Box 49"/>
          <p:cNvSpPr txBox="1">
            <a:spLocks noChangeArrowheads="1"/>
          </p:cNvSpPr>
          <p:nvPr/>
        </p:nvSpPr>
        <p:spPr bwMode="auto">
          <a:xfrm>
            <a:off x="2364261" y="1199747"/>
            <a:ext cx="1870075" cy="307777"/>
          </a:xfrm>
          <a:prstGeom prst="rect">
            <a:avLst/>
          </a:prstGeom>
          <a:noFill/>
          <a:ln w="12700" cap="sq" algn="ctr">
            <a:noFill/>
            <a:miter lim="800000"/>
            <a:headEnd/>
            <a:tailEnd/>
          </a:ln>
          <a:effectLst/>
        </p:spPr>
        <p:txBody>
          <a:bodyPr>
            <a:spAutoFit/>
          </a:bodyPr>
          <a:lstStyle/>
          <a:p>
            <a:pPr algn="ctr"/>
            <a:r>
              <a:rPr lang="it-IT" sz="1400" b="1" dirty="0" err="1" smtClean="0">
                <a:solidFill>
                  <a:srgbClr val="000080"/>
                </a:solidFill>
                <a:latin typeface="Verdana" pitchFamily="34" charset="0"/>
              </a:rPr>
              <a:t>Bachelors</a:t>
            </a:r>
            <a:endParaRPr lang="en-GB" sz="1400" b="1" dirty="0">
              <a:solidFill>
                <a:srgbClr val="000080"/>
              </a:solidFill>
              <a:latin typeface="Verdana" pitchFamily="34" charset="0"/>
            </a:endParaRPr>
          </a:p>
        </p:txBody>
      </p:sp>
      <p:cxnSp>
        <p:nvCxnSpPr>
          <p:cNvPr id="28" name="Connettore 2 27"/>
          <p:cNvCxnSpPr/>
          <p:nvPr/>
        </p:nvCxnSpPr>
        <p:spPr>
          <a:xfrm>
            <a:off x="2126761" y="2286474"/>
            <a:ext cx="432048" cy="0"/>
          </a:xfrm>
          <a:prstGeom prst="straightConnector1">
            <a:avLst/>
          </a:prstGeom>
          <a:ln>
            <a:solidFill>
              <a:srgbClr val="000080"/>
            </a:solidFill>
            <a:tailEnd type="triangle"/>
          </a:ln>
        </p:spPr>
        <p:style>
          <a:lnRef idx="1">
            <a:schemeClr val="accent1"/>
          </a:lnRef>
          <a:fillRef idx="0">
            <a:schemeClr val="accent1"/>
          </a:fillRef>
          <a:effectRef idx="0">
            <a:schemeClr val="accent1"/>
          </a:effectRef>
          <a:fontRef idx="minor">
            <a:schemeClr val="tx1"/>
          </a:fontRef>
        </p:style>
      </p:cxnSp>
      <p:sp>
        <p:nvSpPr>
          <p:cNvPr id="29" name="Text Box 19"/>
          <p:cNvSpPr txBox="1">
            <a:spLocks noChangeArrowheads="1"/>
          </p:cNvSpPr>
          <p:nvPr/>
        </p:nvSpPr>
        <p:spPr bwMode="auto">
          <a:xfrm>
            <a:off x="-14288" y="863600"/>
            <a:ext cx="1331913" cy="400110"/>
          </a:xfrm>
          <a:prstGeom prst="rect">
            <a:avLst/>
          </a:prstGeom>
          <a:noFill/>
          <a:ln w="12700" cap="sq" algn="ctr">
            <a:noFill/>
            <a:miter lim="800000"/>
            <a:headEnd/>
            <a:tailEnd/>
          </a:ln>
          <a:effectLst/>
        </p:spPr>
        <p:txBody>
          <a:bodyPr>
            <a:spAutoFit/>
          </a:bodyPr>
          <a:lstStyle/>
          <a:p>
            <a:r>
              <a:rPr lang="it-IT" sz="1000" b="1" dirty="0" smtClean="0">
                <a:solidFill>
                  <a:srgbClr val="000080"/>
                </a:solidFill>
                <a:latin typeface="Verdana" pitchFamily="34" charset="0"/>
              </a:rPr>
              <a:t>GRADUATES</a:t>
            </a:r>
            <a:br>
              <a:rPr lang="it-IT" sz="1000" b="1" dirty="0" smtClean="0">
                <a:solidFill>
                  <a:srgbClr val="000080"/>
                </a:solidFill>
                <a:latin typeface="Verdana" pitchFamily="34" charset="0"/>
              </a:rPr>
            </a:br>
            <a:r>
              <a:rPr lang="it-IT" sz="1000" b="1" dirty="0" smtClean="0">
                <a:solidFill>
                  <a:srgbClr val="000080"/>
                </a:solidFill>
                <a:latin typeface="Verdana" pitchFamily="34" charset="0"/>
              </a:rPr>
              <a:t>in 2007-2005</a:t>
            </a:r>
            <a:endParaRPr lang="it-IT" sz="1000" b="1" dirty="0">
              <a:solidFill>
                <a:srgbClr val="000080"/>
              </a:solidFill>
              <a:latin typeface="Verdana" pitchFamily="34" charset="0"/>
            </a:endParaRPr>
          </a:p>
        </p:txBody>
      </p:sp>
      <p:cxnSp>
        <p:nvCxnSpPr>
          <p:cNvPr id="30" name="Connettore 2 29"/>
          <p:cNvCxnSpPr/>
          <p:nvPr/>
        </p:nvCxnSpPr>
        <p:spPr>
          <a:xfrm rot="16200000">
            <a:off x="2087725" y="4545124"/>
            <a:ext cx="360040" cy="288032"/>
          </a:xfrm>
          <a:prstGeom prst="straightConnector1">
            <a:avLst/>
          </a:prstGeom>
          <a:ln>
            <a:solidFill>
              <a:srgbClr val="000080"/>
            </a:solidFill>
            <a:tailEnd type="triangle"/>
          </a:ln>
        </p:spPr>
        <p:style>
          <a:lnRef idx="1">
            <a:schemeClr val="accent1"/>
          </a:lnRef>
          <a:fillRef idx="0">
            <a:schemeClr val="accent1"/>
          </a:fillRef>
          <a:effectRef idx="0">
            <a:schemeClr val="accent1"/>
          </a:effectRef>
          <a:fontRef idx="minor">
            <a:schemeClr val="tx1"/>
          </a:fontRef>
        </p:style>
      </p:cxnSp>
      <p:cxnSp>
        <p:nvCxnSpPr>
          <p:cNvPr id="31" name="Connettore 2 30"/>
          <p:cNvCxnSpPr/>
          <p:nvPr/>
        </p:nvCxnSpPr>
        <p:spPr>
          <a:xfrm rot="16200000">
            <a:off x="2087724" y="1520788"/>
            <a:ext cx="360040" cy="288032"/>
          </a:xfrm>
          <a:prstGeom prst="straightConnector1">
            <a:avLst/>
          </a:prstGeom>
          <a:ln>
            <a:solidFill>
              <a:srgbClr val="000080"/>
            </a:solidFill>
            <a:tailEnd type="triangle"/>
          </a:ln>
        </p:spPr>
        <p:style>
          <a:lnRef idx="1">
            <a:schemeClr val="accent1"/>
          </a:lnRef>
          <a:fillRef idx="0">
            <a:schemeClr val="accent1"/>
          </a:fillRef>
          <a:effectRef idx="0">
            <a:schemeClr val="accent1"/>
          </a:effectRef>
          <a:fontRef idx="minor">
            <a:schemeClr val="tx1"/>
          </a:fontRef>
        </p:style>
      </p:cxn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0" y="12700"/>
            <a:ext cx="9144000" cy="558780"/>
          </a:xfrm>
        </p:spPr>
        <p:txBody>
          <a:bodyPr>
            <a:normAutofit fontScale="90000"/>
          </a:bodyPr>
          <a:lstStyle/>
          <a:p>
            <a:pPr algn="ctr">
              <a:defRPr/>
            </a:pPr>
            <a:r>
              <a:rPr lang="en-GB" sz="4000" dirty="0" smtClean="0">
                <a:effectLst>
                  <a:outerShdw blurRad="38100" dist="38100" dir="2700000" algn="tl">
                    <a:srgbClr val="000000">
                      <a:alpha val="43137"/>
                    </a:srgbClr>
                  </a:outerShdw>
                </a:effectLst>
              </a:rPr>
              <a:t>Section 1</a:t>
            </a:r>
            <a:endParaRPr lang="en-GB" sz="4000" dirty="0">
              <a:effectLst>
                <a:outerShdw blurRad="38100" dist="38100" dir="2700000" algn="tl">
                  <a:srgbClr val="000000">
                    <a:alpha val="43137"/>
                  </a:srgbClr>
                </a:outerShdw>
              </a:effectLst>
            </a:endParaRPr>
          </a:p>
        </p:txBody>
      </p:sp>
      <p:sp>
        <p:nvSpPr>
          <p:cNvPr id="24579" name="Segnaposto contenuto 2"/>
          <p:cNvSpPr>
            <a:spLocks noGrp="1"/>
          </p:cNvSpPr>
          <p:nvPr>
            <p:ph idx="1"/>
          </p:nvPr>
        </p:nvSpPr>
        <p:spPr>
          <a:xfrm>
            <a:off x="261256" y="888273"/>
            <a:ext cx="8882743" cy="5355773"/>
          </a:xfrm>
        </p:spPr>
        <p:txBody>
          <a:bodyPr anchor="ctr"/>
          <a:lstStyle/>
          <a:p>
            <a:pPr marL="457200" indent="-457200" algn="ctr">
              <a:lnSpc>
                <a:spcPct val="150000"/>
              </a:lnSpc>
              <a:spcBef>
                <a:spcPts val="0"/>
              </a:spcBef>
              <a:buNone/>
            </a:pPr>
            <a:r>
              <a:rPr lang="en-GB" sz="3200" b="1" dirty="0" smtClean="0">
                <a:solidFill>
                  <a:srgbClr val="000080"/>
                </a:solidFill>
                <a:effectLst>
                  <a:outerShdw blurRad="38100" dist="38100" dir="2700000" algn="tl">
                    <a:srgbClr val="000000">
                      <a:alpha val="43137"/>
                    </a:srgbClr>
                  </a:outerShdw>
                </a:effectLst>
                <a:latin typeface="Verdana" pitchFamily="34" charset="0"/>
              </a:rPr>
              <a:t>The real issue</a:t>
            </a:r>
          </a:p>
          <a:p>
            <a:pPr marL="0" indent="-457200">
              <a:lnSpc>
                <a:spcPct val="150000"/>
              </a:lnSpc>
              <a:spcBef>
                <a:spcPts val="0"/>
              </a:spcBef>
              <a:buNone/>
            </a:pPr>
            <a:r>
              <a:rPr lang="en-GB" sz="3200" b="1" dirty="0" smtClean="0">
                <a:solidFill>
                  <a:srgbClr val="000080"/>
                </a:solidFill>
                <a:effectLst>
                  <a:outerShdw blurRad="38100" dist="38100" dir="2700000" algn="tl">
                    <a:srgbClr val="000000">
                      <a:alpha val="43137"/>
                    </a:srgbClr>
                  </a:outerShdw>
                </a:effectLst>
                <a:latin typeface="Verdana" pitchFamily="34" charset="0"/>
              </a:rPr>
              <a:t>In the knowledge-based economy which is struggling with the global crisis the interaction between demand for and supply of skills over the life cycle is to be better explored and monitored.</a:t>
            </a:r>
          </a:p>
        </p:txBody>
      </p:sp>
    </p:spTree>
  </p:cSld>
  <p:clrMapOvr>
    <a:masterClrMapping/>
  </p:clrMapOvr>
  <p:transition spd="med">
    <p:split/>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1" name="Object 3"/>
          <p:cNvGraphicFramePr>
            <a:graphicFrameLocks noChangeAspect="1"/>
          </p:cNvGraphicFramePr>
          <p:nvPr/>
        </p:nvGraphicFramePr>
        <p:xfrm>
          <a:off x="3436326" y="825649"/>
          <a:ext cx="5364088" cy="5483671"/>
        </p:xfrm>
        <a:graphic>
          <a:graphicData uri="http://schemas.openxmlformats.org/drawingml/2006/chart">
            <c:chart xmlns:c="http://schemas.openxmlformats.org/drawingml/2006/chart" xmlns:r="http://schemas.openxmlformats.org/officeDocument/2006/relationships" r:id="rId3"/>
          </a:graphicData>
        </a:graphic>
      </p:graphicFrame>
      <p:sp>
        <p:nvSpPr>
          <p:cNvPr id="33" name="Titolo 32"/>
          <p:cNvSpPr>
            <a:spLocks noGrp="1"/>
          </p:cNvSpPr>
          <p:nvPr>
            <p:ph type="title"/>
          </p:nvPr>
        </p:nvSpPr>
        <p:spPr>
          <a:xfrm>
            <a:off x="1476000" y="-27384"/>
            <a:ext cx="7668000" cy="669600"/>
          </a:xfrm>
        </p:spPr>
        <p:txBody>
          <a:bodyPr>
            <a:noAutofit/>
          </a:bodyPr>
          <a:lstStyle/>
          <a:p>
            <a:r>
              <a:rPr lang="en-GB" dirty="0" smtClean="0"/>
              <a:t>Comparing the working typology for different study cycles</a:t>
            </a:r>
            <a:endParaRPr lang="it-IT" dirty="0"/>
          </a:p>
        </p:txBody>
      </p:sp>
      <p:sp>
        <p:nvSpPr>
          <p:cNvPr id="34" name="Segnaposto testo 33"/>
          <p:cNvSpPr>
            <a:spLocks noGrp="1"/>
          </p:cNvSpPr>
          <p:nvPr>
            <p:ph type="body" sz="quarter" idx="11"/>
          </p:nvPr>
        </p:nvSpPr>
        <p:spPr/>
        <p:txBody>
          <a:bodyPr/>
          <a:lstStyle/>
          <a:p>
            <a:r>
              <a:rPr lang="en-GB" u="sng" dirty="0" smtClean="0"/>
              <a:t>bachelors</a:t>
            </a:r>
            <a:r>
              <a:rPr lang="en-GB" dirty="0" smtClean="0"/>
              <a:t>:</a:t>
            </a:r>
            <a:br>
              <a:rPr lang="en-GB" dirty="0" smtClean="0"/>
            </a:br>
            <a:r>
              <a:rPr lang="en-GB" dirty="0" smtClean="0"/>
              <a:t>only graduates not registered for further education are considered</a:t>
            </a:r>
          </a:p>
        </p:txBody>
      </p:sp>
      <p:sp>
        <p:nvSpPr>
          <p:cNvPr id="35" name="Segnaposto testo 34"/>
          <p:cNvSpPr>
            <a:spLocks noGrp="1"/>
          </p:cNvSpPr>
          <p:nvPr>
            <p:ph type="body" sz="quarter" idx="12"/>
          </p:nvPr>
        </p:nvSpPr>
        <p:spPr/>
        <p:txBody>
          <a:bodyPr/>
          <a:lstStyle/>
          <a:p>
            <a:pPr lvl="0"/>
            <a:r>
              <a:rPr lang="it-IT" dirty="0"/>
              <a:t>% </a:t>
            </a:r>
            <a:r>
              <a:rPr lang="it-IT" dirty="0" err="1"/>
              <a:t>values</a:t>
            </a:r>
            <a:endParaRPr lang="it-IT" dirty="0"/>
          </a:p>
          <a:p>
            <a:endParaRPr lang="it-IT" dirty="0"/>
          </a:p>
        </p:txBody>
      </p:sp>
      <p:grpSp>
        <p:nvGrpSpPr>
          <p:cNvPr id="2" name="Group 128"/>
          <p:cNvGrpSpPr>
            <a:grpSpLocks/>
          </p:cNvGrpSpPr>
          <p:nvPr/>
        </p:nvGrpSpPr>
        <p:grpSpPr bwMode="auto">
          <a:xfrm>
            <a:off x="1528763" y="5659440"/>
            <a:ext cx="2995612" cy="1169988"/>
            <a:chOff x="963" y="3565"/>
            <a:chExt cx="1887" cy="737"/>
          </a:xfrm>
        </p:grpSpPr>
        <p:sp>
          <p:nvSpPr>
            <p:cNvPr id="49" name="Text Box 43"/>
            <p:cNvSpPr txBox="1">
              <a:spLocks noChangeArrowheads="1"/>
            </p:cNvSpPr>
            <p:nvPr/>
          </p:nvSpPr>
          <p:spPr bwMode="auto">
            <a:xfrm>
              <a:off x="1126" y="3851"/>
              <a:ext cx="1569" cy="165"/>
            </a:xfrm>
            <a:prstGeom prst="rect">
              <a:avLst/>
            </a:prstGeom>
            <a:noFill/>
            <a:ln w="9525">
              <a:noFill/>
              <a:miter lim="800000"/>
              <a:headEnd/>
              <a:tailEnd/>
            </a:ln>
            <a:effectLst/>
          </p:spPr>
          <p:txBody>
            <a:bodyPr lIns="0">
              <a:spAutoFit/>
            </a:bodyPr>
            <a:lstStyle/>
            <a:p>
              <a:pPr algn="l" eaLnBrk="0" hangingPunct="0">
                <a:spcBef>
                  <a:spcPct val="0"/>
                </a:spcBef>
              </a:pPr>
              <a:r>
                <a:rPr lang="it-IT" sz="1100" i="1" dirty="0" err="1" smtClean="0">
                  <a:solidFill>
                    <a:srgbClr val="290893"/>
                  </a:solidFill>
                  <a:latin typeface="Verdana" pitchFamily="34" charset="0"/>
                </a:rPr>
                <a:t>untypical</a:t>
              </a:r>
              <a:endParaRPr lang="it-IT" sz="1100" i="1" u="none" dirty="0">
                <a:solidFill>
                  <a:srgbClr val="290893"/>
                </a:solidFill>
                <a:latin typeface="Verdana" pitchFamily="34" charset="0"/>
              </a:endParaRPr>
            </a:p>
          </p:txBody>
        </p:sp>
        <p:sp>
          <p:nvSpPr>
            <p:cNvPr id="50" name="AutoShape 44"/>
            <p:cNvSpPr>
              <a:spLocks noChangeAspect="1" noChangeArrowheads="1"/>
            </p:cNvSpPr>
            <p:nvPr/>
          </p:nvSpPr>
          <p:spPr bwMode="auto">
            <a:xfrm>
              <a:off x="963" y="3914"/>
              <a:ext cx="57" cy="57"/>
            </a:xfrm>
            <a:prstGeom prst="flowChartConnector">
              <a:avLst/>
            </a:prstGeom>
            <a:gradFill rotWithShape="1">
              <a:gsLst>
                <a:gs pos="0">
                  <a:srgbClr val="FF9900"/>
                </a:gs>
                <a:gs pos="100000">
                  <a:srgbClr val="FF9900">
                    <a:gamma/>
                    <a:shade val="66275"/>
                    <a:invGamma/>
                  </a:srgbClr>
                </a:gs>
              </a:gsLst>
              <a:path path="shape">
                <a:fillToRect l="50000" t="50000" r="50000" b="50000"/>
              </a:path>
            </a:gradFill>
            <a:ln w="12700" cap="sq">
              <a:noFill/>
              <a:round/>
              <a:headEnd type="none" w="sm" len="sm"/>
              <a:tailEnd type="none" w="sm" len="sm"/>
            </a:ln>
            <a:effectLst/>
          </p:spPr>
          <p:txBody>
            <a:bodyPr wrap="none" anchor="ctr"/>
            <a:lstStyle/>
            <a:p>
              <a:pPr algn="r" eaLnBrk="0" hangingPunct="0">
                <a:spcBef>
                  <a:spcPct val="0"/>
                </a:spcBef>
              </a:pPr>
              <a:endParaRPr lang="en-US" sz="1100" u="none">
                <a:solidFill>
                  <a:srgbClr val="290893"/>
                </a:solidFill>
                <a:latin typeface="Verdana" pitchFamily="34" charset="0"/>
              </a:endParaRPr>
            </a:p>
          </p:txBody>
        </p:sp>
        <p:sp>
          <p:nvSpPr>
            <p:cNvPr id="51" name="Text Box 46"/>
            <p:cNvSpPr txBox="1">
              <a:spLocks noChangeArrowheads="1"/>
            </p:cNvSpPr>
            <p:nvPr/>
          </p:nvSpPr>
          <p:spPr bwMode="auto">
            <a:xfrm>
              <a:off x="1127" y="3565"/>
              <a:ext cx="1360" cy="165"/>
            </a:xfrm>
            <a:prstGeom prst="rect">
              <a:avLst/>
            </a:prstGeom>
            <a:noFill/>
            <a:ln w="9525">
              <a:noFill/>
              <a:miter lim="800000"/>
              <a:headEnd/>
              <a:tailEnd/>
            </a:ln>
            <a:effectLst/>
          </p:spPr>
          <p:txBody>
            <a:bodyPr lIns="0">
              <a:spAutoFit/>
            </a:bodyPr>
            <a:lstStyle/>
            <a:p>
              <a:pPr algn="l" eaLnBrk="0" hangingPunct="0">
                <a:spcBef>
                  <a:spcPct val="0"/>
                </a:spcBef>
              </a:pPr>
              <a:r>
                <a:rPr lang="it-IT" sz="1100" i="1" dirty="0" err="1" smtClean="0">
                  <a:solidFill>
                    <a:srgbClr val="290893"/>
                  </a:solidFill>
                  <a:latin typeface="Verdana" pitchFamily="34" charset="0"/>
                </a:rPr>
                <a:t>permanent</a:t>
              </a:r>
              <a:endParaRPr lang="it-IT" sz="1100" u="none" dirty="0">
                <a:solidFill>
                  <a:srgbClr val="290893"/>
                </a:solidFill>
                <a:latin typeface="Verdana" pitchFamily="34" charset="0"/>
              </a:endParaRPr>
            </a:p>
          </p:txBody>
        </p:sp>
        <p:sp>
          <p:nvSpPr>
            <p:cNvPr id="52" name="AutoShape 47"/>
            <p:cNvSpPr>
              <a:spLocks noChangeAspect="1" noChangeArrowheads="1"/>
            </p:cNvSpPr>
            <p:nvPr/>
          </p:nvSpPr>
          <p:spPr bwMode="auto">
            <a:xfrm>
              <a:off x="963" y="3628"/>
              <a:ext cx="57" cy="57"/>
            </a:xfrm>
            <a:prstGeom prst="flowChartConnector">
              <a:avLst/>
            </a:prstGeom>
            <a:gradFill flip="none" rotWithShape="1">
              <a:gsLst>
                <a:gs pos="0">
                  <a:srgbClr val="3366FF"/>
                </a:gs>
                <a:gs pos="100000">
                  <a:srgbClr val="3366FF">
                    <a:gamma/>
                    <a:shade val="66275"/>
                    <a:invGamma/>
                  </a:srgbClr>
                </a:gs>
              </a:gsLst>
              <a:path path="shape">
                <a:fillToRect l="50000" t="50000" r="50000" b="50000"/>
              </a:path>
              <a:tileRect/>
            </a:gradFill>
            <a:ln w="12700" cap="sq">
              <a:noFill/>
              <a:round/>
              <a:headEnd type="none" w="sm" len="sm"/>
              <a:tailEnd type="none" w="sm" len="sm"/>
            </a:ln>
            <a:effectLst/>
          </p:spPr>
          <p:txBody>
            <a:bodyPr wrap="none" anchor="ctr"/>
            <a:lstStyle/>
            <a:p>
              <a:pPr algn="r" eaLnBrk="0" hangingPunct="0">
                <a:spcBef>
                  <a:spcPct val="0"/>
                </a:spcBef>
              </a:pPr>
              <a:endParaRPr lang="en-US" sz="1100" u="none">
                <a:solidFill>
                  <a:srgbClr val="290893"/>
                </a:solidFill>
                <a:latin typeface="Verdana" pitchFamily="34" charset="0"/>
              </a:endParaRPr>
            </a:p>
          </p:txBody>
        </p:sp>
        <p:sp>
          <p:nvSpPr>
            <p:cNvPr id="53" name="AutoShape 73"/>
            <p:cNvSpPr>
              <a:spLocks noChangeAspect="1" noChangeArrowheads="1"/>
            </p:cNvSpPr>
            <p:nvPr/>
          </p:nvSpPr>
          <p:spPr bwMode="auto">
            <a:xfrm>
              <a:off x="963" y="4057"/>
              <a:ext cx="57" cy="57"/>
            </a:xfrm>
            <a:prstGeom prst="flowChartConnector">
              <a:avLst/>
            </a:prstGeom>
            <a:gradFill rotWithShape="0">
              <a:gsLst>
                <a:gs pos="0">
                  <a:srgbClr val="008000"/>
                </a:gs>
                <a:gs pos="100000">
                  <a:srgbClr val="008000">
                    <a:gamma/>
                    <a:shade val="80000"/>
                    <a:invGamma/>
                  </a:srgbClr>
                </a:gs>
              </a:gsLst>
              <a:path path="shape">
                <a:fillToRect l="50000" t="50000" r="50000" b="50000"/>
              </a:path>
            </a:gradFill>
            <a:ln w="12700" cap="sq">
              <a:noFill/>
              <a:round/>
              <a:headEnd type="none" w="sm" len="sm"/>
              <a:tailEnd type="none" w="sm" len="sm"/>
            </a:ln>
            <a:effectLst/>
          </p:spPr>
          <p:txBody>
            <a:bodyPr wrap="none" anchor="ctr"/>
            <a:lstStyle/>
            <a:p>
              <a:pPr>
                <a:spcBef>
                  <a:spcPct val="0"/>
                </a:spcBef>
              </a:pPr>
              <a:endParaRPr lang="en-US" sz="1100" u="none">
                <a:solidFill>
                  <a:schemeClr val="tx1"/>
                </a:solidFill>
                <a:latin typeface="Verdana" pitchFamily="34" charset="0"/>
              </a:endParaRPr>
            </a:p>
          </p:txBody>
        </p:sp>
        <p:sp>
          <p:nvSpPr>
            <p:cNvPr id="54" name="Text Box 74"/>
            <p:cNvSpPr txBox="1">
              <a:spLocks noChangeArrowheads="1"/>
            </p:cNvSpPr>
            <p:nvPr/>
          </p:nvSpPr>
          <p:spPr bwMode="auto">
            <a:xfrm>
              <a:off x="1066" y="3994"/>
              <a:ext cx="1106" cy="165"/>
            </a:xfrm>
            <a:prstGeom prst="rect">
              <a:avLst/>
            </a:prstGeom>
            <a:noFill/>
            <a:ln w="12700" cap="sq">
              <a:noFill/>
              <a:miter lim="800000"/>
              <a:headEnd type="none" w="sm" len="sm"/>
              <a:tailEnd type="none" w="sm" len="sm"/>
            </a:ln>
            <a:effectLst/>
          </p:spPr>
          <p:txBody>
            <a:bodyPr>
              <a:spAutoFit/>
            </a:bodyPr>
            <a:lstStyle/>
            <a:p>
              <a:pPr algn="l">
                <a:spcBef>
                  <a:spcPct val="10000"/>
                </a:spcBef>
              </a:pPr>
              <a:r>
                <a:rPr lang="it-IT" sz="1100" i="1" u="none" dirty="0" err="1" smtClean="0">
                  <a:solidFill>
                    <a:srgbClr val="290893"/>
                  </a:solidFill>
                  <a:latin typeface="Verdana" pitchFamily="34" charset="0"/>
                </a:rPr>
                <a:t>without</a:t>
              </a:r>
              <a:r>
                <a:rPr lang="it-IT" sz="1100" i="1" u="none" dirty="0" smtClean="0">
                  <a:solidFill>
                    <a:srgbClr val="290893"/>
                  </a:solidFill>
                  <a:latin typeface="Verdana" pitchFamily="34" charset="0"/>
                </a:rPr>
                <a:t> </a:t>
              </a:r>
              <a:r>
                <a:rPr lang="it-IT" sz="1100" i="1" u="none" dirty="0" err="1" smtClean="0">
                  <a:solidFill>
                    <a:srgbClr val="290893"/>
                  </a:solidFill>
                  <a:latin typeface="Verdana" pitchFamily="34" charset="0"/>
                </a:rPr>
                <a:t>contract</a:t>
              </a:r>
              <a:endParaRPr lang="it-IT" sz="1100" i="1" u="none" dirty="0">
                <a:solidFill>
                  <a:srgbClr val="290893"/>
                </a:solidFill>
                <a:latin typeface="Verdana" pitchFamily="34" charset="0"/>
              </a:endParaRPr>
            </a:p>
          </p:txBody>
        </p:sp>
        <p:sp>
          <p:nvSpPr>
            <p:cNvPr id="55" name="Text Box 82"/>
            <p:cNvSpPr txBox="1">
              <a:spLocks noChangeArrowheads="1"/>
            </p:cNvSpPr>
            <p:nvPr/>
          </p:nvSpPr>
          <p:spPr bwMode="auto">
            <a:xfrm>
              <a:off x="1066" y="3708"/>
              <a:ext cx="1784" cy="165"/>
            </a:xfrm>
            <a:prstGeom prst="rect">
              <a:avLst/>
            </a:prstGeom>
            <a:noFill/>
            <a:ln w="12700" cap="sq">
              <a:noFill/>
              <a:miter lim="800000"/>
              <a:headEnd type="none" w="sm" len="sm"/>
              <a:tailEnd type="none" w="sm" len="sm"/>
            </a:ln>
            <a:effectLst/>
          </p:spPr>
          <p:txBody>
            <a:bodyPr>
              <a:spAutoFit/>
            </a:bodyPr>
            <a:lstStyle/>
            <a:p>
              <a:pPr algn="l">
                <a:spcBef>
                  <a:spcPct val="10000"/>
                </a:spcBef>
              </a:pPr>
              <a:r>
                <a:rPr lang="it-IT" sz="1100" i="1" u="none" dirty="0" smtClean="0">
                  <a:solidFill>
                    <a:srgbClr val="290893"/>
                  </a:solidFill>
                  <a:latin typeface="Verdana" pitchFamily="34" charset="0"/>
                </a:rPr>
                <a:t>prof. </a:t>
              </a:r>
              <a:r>
                <a:rPr lang="it-IT" sz="1100" i="1" u="none" dirty="0" err="1" smtClean="0">
                  <a:solidFill>
                    <a:srgbClr val="290893"/>
                  </a:solidFill>
                  <a:latin typeface="Verdana" pitchFamily="34" charset="0"/>
                </a:rPr>
                <a:t>access</a:t>
              </a:r>
              <a:r>
                <a:rPr lang="it-IT" sz="1100" i="1" u="none" dirty="0" smtClean="0">
                  <a:solidFill>
                    <a:srgbClr val="290893"/>
                  </a:solidFill>
                  <a:latin typeface="Verdana" pitchFamily="34" charset="0"/>
                </a:rPr>
                <a:t>, </a:t>
              </a:r>
              <a:r>
                <a:rPr lang="it-IT" sz="1100" i="1" u="none" dirty="0" err="1" smtClean="0">
                  <a:solidFill>
                    <a:srgbClr val="290893"/>
                  </a:solidFill>
                  <a:latin typeface="Verdana" pitchFamily="34" charset="0"/>
                </a:rPr>
                <a:t>apprenticeship</a:t>
              </a:r>
              <a:endParaRPr lang="it-IT" sz="1100" i="1" u="none" dirty="0">
                <a:solidFill>
                  <a:srgbClr val="290893"/>
                </a:solidFill>
                <a:latin typeface="Verdana" pitchFamily="34" charset="0"/>
              </a:endParaRPr>
            </a:p>
          </p:txBody>
        </p:sp>
        <p:sp>
          <p:nvSpPr>
            <p:cNvPr id="56" name="AutoShape 121"/>
            <p:cNvSpPr>
              <a:spLocks noChangeAspect="1" noChangeArrowheads="1"/>
            </p:cNvSpPr>
            <p:nvPr/>
          </p:nvSpPr>
          <p:spPr bwMode="auto">
            <a:xfrm>
              <a:off x="963" y="3771"/>
              <a:ext cx="57" cy="57"/>
            </a:xfrm>
            <a:prstGeom prst="flowChartConnector">
              <a:avLst/>
            </a:prstGeom>
            <a:gradFill rotWithShape="1">
              <a:gsLst>
                <a:gs pos="0">
                  <a:srgbClr val="FFFF00"/>
                </a:gs>
                <a:gs pos="100000">
                  <a:srgbClr val="FFFF00">
                    <a:gamma/>
                    <a:shade val="66275"/>
                    <a:invGamma/>
                  </a:srgbClr>
                </a:gs>
              </a:gsLst>
              <a:path path="shape">
                <a:fillToRect l="50000" t="50000" r="50000" b="50000"/>
              </a:path>
            </a:gradFill>
            <a:ln w="12700" cap="sq">
              <a:noFill/>
              <a:round/>
              <a:headEnd type="none" w="sm" len="sm"/>
              <a:tailEnd type="none" w="sm" len="sm"/>
            </a:ln>
            <a:effectLst/>
          </p:spPr>
          <p:txBody>
            <a:bodyPr wrap="none" anchor="ctr"/>
            <a:lstStyle/>
            <a:p>
              <a:pPr algn="r" eaLnBrk="0" hangingPunct="0">
                <a:spcBef>
                  <a:spcPct val="0"/>
                </a:spcBef>
              </a:pPr>
              <a:endParaRPr lang="en-US" sz="1100" u="none">
                <a:solidFill>
                  <a:srgbClr val="290893"/>
                </a:solidFill>
                <a:latin typeface="Verdana" pitchFamily="34" charset="0"/>
              </a:endParaRPr>
            </a:p>
          </p:txBody>
        </p:sp>
        <p:sp>
          <p:nvSpPr>
            <p:cNvPr id="57" name="Text Box 78"/>
            <p:cNvSpPr txBox="1">
              <a:spLocks noChangeArrowheads="1"/>
            </p:cNvSpPr>
            <p:nvPr/>
          </p:nvSpPr>
          <p:spPr bwMode="auto">
            <a:xfrm>
              <a:off x="1066" y="4137"/>
              <a:ext cx="1256" cy="165"/>
            </a:xfrm>
            <a:prstGeom prst="rect">
              <a:avLst/>
            </a:prstGeom>
            <a:noFill/>
            <a:ln w="12700" cap="sq">
              <a:noFill/>
              <a:miter lim="800000"/>
              <a:headEnd type="none" w="sm" len="sm"/>
              <a:tailEnd type="none" w="sm" len="sm"/>
            </a:ln>
            <a:effectLst/>
          </p:spPr>
          <p:txBody>
            <a:bodyPr>
              <a:spAutoFit/>
            </a:bodyPr>
            <a:lstStyle/>
            <a:p>
              <a:pPr algn="l">
                <a:spcBef>
                  <a:spcPct val="10000"/>
                </a:spcBef>
              </a:pPr>
              <a:r>
                <a:rPr lang="it-IT" sz="1100" i="1" u="none" dirty="0" smtClean="0">
                  <a:solidFill>
                    <a:srgbClr val="290893"/>
                  </a:solidFill>
                  <a:latin typeface="Verdana" pitchFamily="34" charset="0"/>
                </a:rPr>
                <a:t>no </a:t>
              </a:r>
              <a:r>
                <a:rPr lang="it-IT" sz="1100" i="1" u="none" dirty="0" err="1" smtClean="0">
                  <a:solidFill>
                    <a:srgbClr val="290893"/>
                  </a:solidFill>
                  <a:latin typeface="Verdana" pitchFamily="34" charset="0"/>
                </a:rPr>
                <a:t>reply</a:t>
              </a:r>
              <a:endParaRPr lang="it-IT" sz="1100" i="1" u="none" dirty="0">
                <a:solidFill>
                  <a:srgbClr val="290893"/>
                </a:solidFill>
                <a:latin typeface="Verdana" pitchFamily="34" charset="0"/>
              </a:endParaRPr>
            </a:p>
          </p:txBody>
        </p:sp>
        <p:sp>
          <p:nvSpPr>
            <p:cNvPr id="58" name="AutoShape 122"/>
            <p:cNvSpPr>
              <a:spLocks noChangeAspect="1" noChangeArrowheads="1"/>
            </p:cNvSpPr>
            <p:nvPr/>
          </p:nvSpPr>
          <p:spPr bwMode="auto">
            <a:xfrm>
              <a:off x="963" y="4201"/>
              <a:ext cx="57" cy="57"/>
            </a:xfrm>
            <a:prstGeom prst="flowChartConnector">
              <a:avLst/>
            </a:prstGeom>
            <a:gradFill rotWithShape="1">
              <a:gsLst>
                <a:gs pos="0">
                  <a:srgbClr val="C0C0C0"/>
                </a:gs>
                <a:gs pos="100000">
                  <a:srgbClr val="C0C0C0">
                    <a:gamma/>
                    <a:shade val="80000"/>
                    <a:invGamma/>
                  </a:srgbClr>
                </a:gs>
              </a:gsLst>
              <a:path path="shape">
                <a:fillToRect l="50000" t="50000" r="50000" b="50000"/>
              </a:path>
            </a:gradFill>
            <a:ln w="12700" cap="sq">
              <a:noFill/>
              <a:round/>
              <a:headEnd type="none" w="sm" len="sm"/>
              <a:tailEnd type="none" w="sm" len="sm"/>
            </a:ln>
            <a:effectLst/>
          </p:spPr>
          <p:txBody>
            <a:bodyPr wrap="none" anchor="ctr"/>
            <a:lstStyle/>
            <a:p>
              <a:pPr>
                <a:spcBef>
                  <a:spcPct val="0"/>
                </a:spcBef>
              </a:pPr>
              <a:endParaRPr lang="en-US" sz="1100" u="none">
                <a:solidFill>
                  <a:schemeClr val="tx1"/>
                </a:solidFill>
                <a:latin typeface="Verdana" pitchFamily="34" charset="0"/>
              </a:endParaRPr>
            </a:p>
          </p:txBody>
        </p:sp>
      </p:grpSp>
      <p:sp>
        <p:nvSpPr>
          <p:cNvPr id="24" name="Text Box 19"/>
          <p:cNvSpPr txBox="1">
            <a:spLocks noChangeArrowheads="1"/>
          </p:cNvSpPr>
          <p:nvPr/>
        </p:nvSpPr>
        <p:spPr bwMode="auto">
          <a:xfrm>
            <a:off x="-14288" y="863600"/>
            <a:ext cx="1331913" cy="400110"/>
          </a:xfrm>
          <a:prstGeom prst="rect">
            <a:avLst/>
          </a:prstGeom>
          <a:noFill/>
          <a:ln w="12700" cap="sq" algn="ctr">
            <a:noFill/>
            <a:miter lim="800000"/>
            <a:headEnd/>
            <a:tailEnd/>
          </a:ln>
          <a:effectLst/>
        </p:spPr>
        <p:txBody>
          <a:bodyPr>
            <a:spAutoFit/>
          </a:bodyPr>
          <a:lstStyle/>
          <a:p>
            <a:r>
              <a:rPr lang="it-IT" sz="1000" b="1" dirty="0" smtClean="0">
                <a:solidFill>
                  <a:srgbClr val="000080"/>
                </a:solidFill>
                <a:latin typeface="Verdana" pitchFamily="34" charset="0"/>
              </a:rPr>
              <a:t>GRADUATES</a:t>
            </a:r>
            <a:br>
              <a:rPr lang="it-IT" sz="1000" b="1" dirty="0" smtClean="0">
                <a:solidFill>
                  <a:srgbClr val="000080"/>
                </a:solidFill>
                <a:latin typeface="Verdana" pitchFamily="34" charset="0"/>
              </a:rPr>
            </a:br>
            <a:r>
              <a:rPr lang="it-IT" sz="1000" b="1" dirty="0" smtClean="0">
                <a:solidFill>
                  <a:srgbClr val="000080"/>
                </a:solidFill>
                <a:latin typeface="Verdana" pitchFamily="34" charset="0"/>
              </a:rPr>
              <a:t>in 2007-2005</a:t>
            </a:r>
            <a:endParaRPr lang="it-IT" sz="1000" b="1" dirty="0">
              <a:solidFill>
                <a:srgbClr val="000080"/>
              </a:solidFill>
              <a:latin typeface="Verdana" pitchFamily="34" charset="0"/>
            </a:endParaRPr>
          </a:p>
        </p:txBody>
      </p:sp>
      <p:sp>
        <p:nvSpPr>
          <p:cNvPr id="25" name="Text Box 49"/>
          <p:cNvSpPr txBox="1">
            <a:spLocks noChangeArrowheads="1"/>
          </p:cNvSpPr>
          <p:nvPr/>
        </p:nvSpPr>
        <p:spPr bwMode="auto">
          <a:xfrm>
            <a:off x="2472463" y="4109781"/>
            <a:ext cx="1870075" cy="307777"/>
          </a:xfrm>
          <a:prstGeom prst="rect">
            <a:avLst/>
          </a:prstGeom>
          <a:noFill/>
          <a:ln w="12700" cap="sq" algn="ctr">
            <a:noFill/>
            <a:miter lim="800000"/>
            <a:headEnd/>
            <a:tailEnd/>
          </a:ln>
          <a:effectLst/>
        </p:spPr>
        <p:txBody>
          <a:bodyPr>
            <a:spAutoFit/>
          </a:bodyPr>
          <a:lstStyle/>
          <a:p>
            <a:pPr algn="ctr"/>
            <a:r>
              <a:rPr lang="it-IT" sz="1400" b="1" dirty="0" err="1" smtClean="0">
                <a:solidFill>
                  <a:srgbClr val="000080"/>
                </a:solidFill>
                <a:latin typeface="Verdana" pitchFamily="34" charset="0"/>
              </a:rPr>
              <a:t>Bachelors</a:t>
            </a:r>
            <a:endParaRPr lang="en-GB" sz="1400" b="1" dirty="0">
              <a:solidFill>
                <a:srgbClr val="000080"/>
              </a:solidFill>
              <a:latin typeface="Verdana" pitchFamily="34" charset="0"/>
            </a:endParaRPr>
          </a:p>
        </p:txBody>
      </p:sp>
      <p:sp>
        <p:nvSpPr>
          <p:cNvPr id="26" name="Text Box 50"/>
          <p:cNvSpPr txBox="1">
            <a:spLocks noChangeArrowheads="1"/>
          </p:cNvSpPr>
          <p:nvPr/>
        </p:nvSpPr>
        <p:spPr bwMode="auto">
          <a:xfrm>
            <a:off x="2472463" y="5397297"/>
            <a:ext cx="1944688" cy="307777"/>
          </a:xfrm>
          <a:prstGeom prst="rect">
            <a:avLst/>
          </a:prstGeom>
          <a:noFill/>
          <a:ln w="12700" cap="sq" algn="ctr">
            <a:noFill/>
            <a:miter lim="800000"/>
            <a:headEnd/>
            <a:tailEnd/>
          </a:ln>
          <a:effectLst/>
        </p:spPr>
        <p:txBody>
          <a:bodyPr>
            <a:spAutoFit/>
          </a:bodyPr>
          <a:lstStyle/>
          <a:p>
            <a:pPr algn="ctr"/>
            <a:r>
              <a:rPr lang="it-IT" sz="1400" b="1" dirty="0" err="1" smtClean="0">
                <a:solidFill>
                  <a:srgbClr val="000080"/>
                </a:solidFill>
                <a:latin typeface="Verdana" pitchFamily="34" charset="0"/>
              </a:rPr>
              <a:t>Pre-reform</a:t>
            </a:r>
            <a:endParaRPr lang="en-GB" sz="1400" b="1" dirty="0">
              <a:solidFill>
                <a:srgbClr val="000080"/>
              </a:solidFill>
              <a:latin typeface="Verdana" pitchFamily="34" charset="0"/>
            </a:endParaRPr>
          </a:p>
        </p:txBody>
      </p:sp>
      <p:sp>
        <p:nvSpPr>
          <p:cNvPr id="27" name="Text Box 49"/>
          <p:cNvSpPr txBox="1">
            <a:spLocks noChangeArrowheads="1"/>
          </p:cNvSpPr>
          <p:nvPr/>
        </p:nvSpPr>
        <p:spPr bwMode="auto">
          <a:xfrm>
            <a:off x="2472463" y="1938405"/>
            <a:ext cx="1870075" cy="307777"/>
          </a:xfrm>
          <a:prstGeom prst="rect">
            <a:avLst/>
          </a:prstGeom>
          <a:noFill/>
          <a:ln w="12700" cap="sq" algn="ctr">
            <a:noFill/>
            <a:miter lim="800000"/>
            <a:headEnd/>
            <a:tailEnd/>
          </a:ln>
          <a:effectLst/>
        </p:spPr>
        <p:txBody>
          <a:bodyPr>
            <a:spAutoFit/>
          </a:bodyPr>
          <a:lstStyle/>
          <a:p>
            <a:pPr algn="ctr"/>
            <a:r>
              <a:rPr lang="it-IT" sz="1400" b="1" dirty="0" err="1" smtClean="0">
                <a:solidFill>
                  <a:srgbClr val="000080"/>
                </a:solidFill>
                <a:latin typeface="Verdana" pitchFamily="34" charset="0"/>
              </a:rPr>
              <a:t>Masters</a:t>
            </a:r>
            <a:endParaRPr lang="en-GB" sz="1400" b="1" dirty="0">
              <a:solidFill>
                <a:srgbClr val="000080"/>
              </a:solidFill>
              <a:latin typeface="Verdana" pitchFamily="34" charset="0"/>
            </a:endParaRPr>
          </a:p>
        </p:txBody>
      </p:sp>
      <p:sp>
        <p:nvSpPr>
          <p:cNvPr id="28" name="Text Box 50"/>
          <p:cNvSpPr txBox="1">
            <a:spLocks noChangeArrowheads="1"/>
          </p:cNvSpPr>
          <p:nvPr/>
        </p:nvSpPr>
        <p:spPr bwMode="auto">
          <a:xfrm>
            <a:off x="2472463" y="2858611"/>
            <a:ext cx="1944688" cy="307777"/>
          </a:xfrm>
          <a:prstGeom prst="rect">
            <a:avLst/>
          </a:prstGeom>
          <a:noFill/>
          <a:ln w="12700" cap="sq" algn="ctr">
            <a:noFill/>
            <a:miter lim="800000"/>
            <a:headEnd/>
            <a:tailEnd/>
          </a:ln>
          <a:effectLst/>
        </p:spPr>
        <p:txBody>
          <a:bodyPr>
            <a:spAutoFit/>
          </a:bodyPr>
          <a:lstStyle/>
          <a:p>
            <a:pPr algn="ctr"/>
            <a:r>
              <a:rPr lang="it-IT" sz="1400" b="1" dirty="0" smtClean="0">
                <a:solidFill>
                  <a:srgbClr val="000080"/>
                </a:solidFill>
                <a:latin typeface="Verdana" pitchFamily="34" charset="0"/>
              </a:rPr>
              <a:t>Sigle </a:t>
            </a:r>
            <a:r>
              <a:rPr lang="it-IT" sz="1400" b="1" dirty="0" err="1" smtClean="0">
                <a:solidFill>
                  <a:srgbClr val="000080"/>
                </a:solidFill>
                <a:latin typeface="Verdana" pitchFamily="34" charset="0"/>
              </a:rPr>
              <a:t>cycle</a:t>
            </a:r>
            <a:endParaRPr lang="en-GB" sz="1400" b="1" dirty="0">
              <a:solidFill>
                <a:srgbClr val="000080"/>
              </a:solidFill>
              <a:latin typeface="Verdana" pitchFamily="34" charset="0"/>
            </a:endParaRPr>
          </a:p>
        </p:txBody>
      </p:sp>
      <p:sp>
        <p:nvSpPr>
          <p:cNvPr id="29" name="Text Box 51"/>
          <p:cNvSpPr txBox="1">
            <a:spLocks noChangeArrowheads="1"/>
          </p:cNvSpPr>
          <p:nvPr/>
        </p:nvSpPr>
        <p:spPr bwMode="auto">
          <a:xfrm rot="16200000">
            <a:off x="903949" y="1799906"/>
            <a:ext cx="2016223" cy="584775"/>
          </a:xfrm>
          <a:prstGeom prst="rect">
            <a:avLst/>
          </a:prstGeom>
          <a:noFill/>
          <a:ln w="9525">
            <a:noFill/>
            <a:miter lim="800000"/>
            <a:headEnd/>
            <a:tailEnd/>
          </a:ln>
          <a:effectLst/>
        </p:spPr>
        <p:txBody>
          <a:bodyPr wrap="square">
            <a:spAutoFit/>
          </a:bodyPr>
          <a:lstStyle/>
          <a:p>
            <a:pPr algn="ctr" eaLnBrk="0" hangingPunct="0"/>
            <a:r>
              <a:rPr lang="it-IT" sz="1600" b="1" dirty="0" err="1" smtClean="0">
                <a:solidFill>
                  <a:srgbClr val="000080"/>
                </a:solidFill>
                <a:latin typeface="Verdana" pitchFamily="34" charset="0"/>
              </a:rPr>
              <a:t>Graduates</a:t>
            </a:r>
            <a:r>
              <a:rPr lang="it-IT" sz="1600" b="1" dirty="0" smtClean="0">
                <a:solidFill>
                  <a:srgbClr val="000080"/>
                </a:solidFill>
                <a:latin typeface="Verdana" pitchFamily="34" charset="0"/>
              </a:rPr>
              <a:t/>
            </a:r>
            <a:br>
              <a:rPr lang="it-IT" sz="1600" b="1" dirty="0" smtClean="0">
                <a:solidFill>
                  <a:srgbClr val="000080"/>
                </a:solidFill>
                <a:latin typeface="Verdana" pitchFamily="34" charset="0"/>
              </a:rPr>
            </a:br>
            <a:r>
              <a:rPr lang="it-IT" sz="1600" b="1" dirty="0" smtClean="0">
                <a:solidFill>
                  <a:srgbClr val="000080"/>
                </a:solidFill>
                <a:latin typeface="Verdana" pitchFamily="34" charset="0"/>
              </a:rPr>
              <a:t>in 2007</a:t>
            </a:r>
            <a:endParaRPr lang="it-IT" sz="1600" b="1" baseline="30000" dirty="0">
              <a:solidFill>
                <a:srgbClr val="000080"/>
              </a:solidFill>
              <a:latin typeface="Verdana" pitchFamily="34" charset="0"/>
            </a:endParaRPr>
          </a:p>
        </p:txBody>
      </p:sp>
      <p:sp>
        <p:nvSpPr>
          <p:cNvPr id="30" name="Text Box 51"/>
          <p:cNvSpPr txBox="1">
            <a:spLocks noChangeArrowheads="1"/>
          </p:cNvSpPr>
          <p:nvPr/>
        </p:nvSpPr>
        <p:spPr bwMode="auto">
          <a:xfrm rot="16200000">
            <a:off x="903949" y="4615040"/>
            <a:ext cx="2016223" cy="584775"/>
          </a:xfrm>
          <a:prstGeom prst="rect">
            <a:avLst/>
          </a:prstGeom>
          <a:noFill/>
          <a:ln w="9525">
            <a:noFill/>
            <a:miter lim="800000"/>
            <a:headEnd/>
            <a:tailEnd/>
          </a:ln>
          <a:effectLst/>
        </p:spPr>
        <p:txBody>
          <a:bodyPr wrap="square">
            <a:spAutoFit/>
          </a:bodyPr>
          <a:lstStyle/>
          <a:p>
            <a:pPr algn="ctr" eaLnBrk="0" hangingPunct="0"/>
            <a:r>
              <a:rPr lang="it-IT" sz="1600" b="1" dirty="0" err="1" smtClean="0">
                <a:solidFill>
                  <a:srgbClr val="000080"/>
                </a:solidFill>
                <a:latin typeface="Verdana" pitchFamily="34" charset="0"/>
                <a:ea typeface="Verdana" pitchFamily="34" charset="0"/>
                <a:cs typeface="Verdana" pitchFamily="34" charset="0"/>
              </a:rPr>
              <a:t>Graduates</a:t>
            </a:r>
            <a:endParaRPr lang="it-IT" sz="1600" b="1" dirty="0" smtClean="0">
              <a:solidFill>
                <a:srgbClr val="000080"/>
              </a:solidFill>
              <a:latin typeface="Verdana" pitchFamily="34" charset="0"/>
              <a:ea typeface="Verdana" pitchFamily="34" charset="0"/>
              <a:cs typeface="Verdana" pitchFamily="34" charset="0"/>
            </a:endParaRPr>
          </a:p>
          <a:p>
            <a:pPr algn="ctr" eaLnBrk="0" hangingPunct="0"/>
            <a:r>
              <a:rPr lang="it-IT" sz="1600" b="1" dirty="0" smtClean="0">
                <a:solidFill>
                  <a:srgbClr val="000080"/>
                </a:solidFill>
                <a:latin typeface="Verdana" pitchFamily="34" charset="0"/>
                <a:ea typeface="Verdana" pitchFamily="34" charset="0"/>
                <a:cs typeface="Verdana" pitchFamily="34" charset="0"/>
              </a:rPr>
              <a:t>in 2005</a:t>
            </a:r>
            <a:endParaRPr lang="it-IT" sz="1600" b="1" baseline="30000" dirty="0">
              <a:solidFill>
                <a:srgbClr val="000080"/>
              </a:solidFill>
              <a:latin typeface="Verdana" pitchFamily="34" charset="0"/>
              <a:ea typeface="Verdana" pitchFamily="34" charset="0"/>
              <a:cs typeface="Verdana" pitchFamily="34" charset="0"/>
            </a:endParaRPr>
          </a:p>
        </p:txBody>
      </p:sp>
      <p:cxnSp>
        <p:nvCxnSpPr>
          <p:cNvPr id="36" name="Connettore 2 35"/>
          <p:cNvCxnSpPr/>
          <p:nvPr/>
        </p:nvCxnSpPr>
        <p:spPr>
          <a:xfrm rot="5400000" flipV="1">
            <a:off x="2211592" y="2444590"/>
            <a:ext cx="360040" cy="288032"/>
          </a:xfrm>
          <a:prstGeom prst="straightConnector1">
            <a:avLst/>
          </a:prstGeom>
          <a:ln>
            <a:solidFill>
              <a:srgbClr val="000080"/>
            </a:solidFill>
            <a:tailEnd type="triangle"/>
          </a:ln>
        </p:spPr>
        <p:style>
          <a:lnRef idx="1">
            <a:schemeClr val="accent1"/>
          </a:lnRef>
          <a:fillRef idx="0">
            <a:schemeClr val="accent1"/>
          </a:fillRef>
          <a:effectRef idx="0">
            <a:schemeClr val="accent1"/>
          </a:effectRef>
          <a:fontRef idx="minor">
            <a:schemeClr val="tx1"/>
          </a:fontRef>
        </p:style>
      </p:cxnSp>
      <p:cxnSp>
        <p:nvCxnSpPr>
          <p:cNvPr id="37" name="Connettore 2 36"/>
          <p:cNvCxnSpPr/>
          <p:nvPr/>
        </p:nvCxnSpPr>
        <p:spPr>
          <a:xfrm rot="5400000" flipV="1">
            <a:off x="2211592" y="4962706"/>
            <a:ext cx="360040" cy="288032"/>
          </a:xfrm>
          <a:prstGeom prst="straightConnector1">
            <a:avLst/>
          </a:prstGeom>
          <a:ln>
            <a:solidFill>
              <a:srgbClr val="000080"/>
            </a:solidFill>
            <a:tailEnd type="triangle"/>
          </a:ln>
        </p:spPr>
        <p:style>
          <a:lnRef idx="1">
            <a:schemeClr val="accent1"/>
          </a:lnRef>
          <a:fillRef idx="0">
            <a:schemeClr val="accent1"/>
          </a:fillRef>
          <a:effectRef idx="0">
            <a:schemeClr val="accent1"/>
          </a:effectRef>
          <a:fontRef idx="minor">
            <a:schemeClr val="tx1"/>
          </a:fontRef>
        </p:style>
      </p:cxnSp>
      <p:sp>
        <p:nvSpPr>
          <p:cNvPr id="39" name="Text Box 49"/>
          <p:cNvSpPr txBox="1">
            <a:spLocks noChangeArrowheads="1"/>
          </p:cNvSpPr>
          <p:nvPr/>
        </p:nvSpPr>
        <p:spPr bwMode="auto">
          <a:xfrm>
            <a:off x="2472463" y="1018200"/>
            <a:ext cx="1870075" cy="307777"/>
          </a:xfrm>
          <a:prstGeom prst="rect">
            <a:avLst/>
          </a:prstGeom>
          <a:noFill/>
          <a:ln w="12700" cap="sq" algn="ctr">
            <a:noFill/>
            <a:miter lim="800000"/>
            <a:headEnd/>
            <a:tailEnd/>
          </a:ln>
          <a:effectLst/>
        </p:spPr>
        <p:txBody>
          <a:bodyPr>
            <a:spAutoFit/>
          </a:bodyPr>
          <a:lstStyle/>
          <a:p>
            <a:pPr algn="ctr"/>
            <a:r>
              <a:rPr lang="it-IT" sz="1400" b="1" dirty="0" err="1" smtClean="0">
                <a:solidFill>
                  <a:srgbClr val="000080"/>
                </a:solidFill>
                <a:latin typeface="Verdana" pitchFamily="34" charset="0"/>
              </a:rPr>
              <a:t>Bachelors</a:t>
            </a:r>
            <a:endParaRPr lang="en-GB" sz="1400" b="1" dirty="0">
              <a:solidFill>
                <a:srgbClr val="000080"/>
              </a:solidFill>
              <a:latin typeface="Verdana" pitchFamily="34" charset="0"/>
            </a:endParaRPr>
          </a:p>
        </p:txBody>
      </p:sp>
      <p:cxnSp>
        <p:nvCxnSpPr>
          <p:cNvPr id="40" name="Connettore 2 39"/>
          <p:cNvCxnSpPr/>
          <p:nvPr/>
        </p:nvCxnSpPr>
        <p:spPr>
          <a:xfrm>
            <a:off x="2247596" y="2091245"/>
            <a:ext cx="432048" cy="0"/>
          </a:xfrm>
          <a:prstGeom prst="straightConnector1">
            <a:avLst/>
          </a:prstGeom>
          <a:ln>
            <a:solidFill>
              <a:srgbClr val="000080"/>
            </a:solidFill>
            <a:tailEnd type="triangle"/>
          </a:ln>
        </p:spPr>
        <p:style>
          <a:lnRef idx="1">
            <a:schemeClr val="accent1"/>
          </a:lnRef>
          <a:fillRef idx="0">
            <a:schemeClr val="accent1"/>
          </a:fillRef>
          <a:effectRef idx="0">
            <a:schemeClr val="accent1"/>
          </a:effectRef>
          <a:fontRef idx="minor">
            <a:schemeClr val="tx1"/>
          </a:fontRef>
        </p:style>
      </p:cxnSp>
      <p:cxnSp>
        <p:nvCxnSpPr>
          <p:cNvPr id="41" name="Connettore 2 40"/>
          <p:cNvCxnSpPr/>
          <p:nvPr/>
        </p:nvCxnSpPr>
        <p:spPr>
          <a:xfrm rot="16200000">
            <a:off x="2211593" y="4474205"/>
            <a:ext cx="360040" cy="288032"/>
          </a:xfrm>
          <a:prstGeom prst="straightConnector1">
            <a:avLst/>
          </a:prstGeom>
          <a:ln>
            <a:solidFill>
              <a:srgbClr val="000080"/>
            </a:solidFill>
            <a:tailEnd type="triangle"/>
          </a:ln>
        </p:spPr>
        <p:style>
          <a:lnRef idx="1">
            <a:schemeClr val="accent1"/>
          </a:lnRef>
          <a:fillRef idx="0">
            <a:schemeClr val="accent1"/>
          </a:fillRef>
          <a:effectRef idx="0">
            <a:schemeClr val="accent1"/>
          </a:effectRef>
          <a:fontRef idx="minor">
            <a:schemeClr val="tx1"/>
          </a:fontRef>
        </p:style>
      </p:cxnSp>
      <p:cxnSp>
        <p:nvCxnSpPr>
          <p:cNvPr id="42" name="Connettore 2 41"/>
          <p:cNvCxnSpPr/>
          <p:nvPr/>
        </p:nvCxnSpPr>
        <p:spPr>
          <a:xfrm rot="16200000">
            <a:off x="2211592" y="1449869"/>
            <a:ext cx="360040" cy="288032"/>
          </a:xfrm>
          <a:prstGeom prst="straightConnector1">
            <a:avLst/>
          </a:prstGeom>
          <a:ln>
            <a:solidFill>
              <a:srgbClr val="000080"/>
            </a:solidFill>
            <a:tailEnd type="triangle"/>
          </a:ln>
        </p:spPr>
        <p:style>
          <a:lnRef idx="1">
            <a:schemeClr val="accent1"/>
          </a:lnRef>
          <a:fillRef idx="0">
            <a:schemeClr val="accent1"/>
          </a:fillRef>
          <a:effectRef idx="0">
            <a:schemeClr val="accent1"/>
          </a:effectRef>
          <a:fontRef idx="minor">
            <a:schemeClr val="tx1"/>
          </a:fontRef>
        </p:style>
      </p:cxn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1">
                                            <p:graphicEl>
                                              <a:chart seriesIdx="-3" categoryIdx="-3" bldStep="gridLegend"/>
                                            </p:graphicEl>
                                          </p:spTgt>
                                        </p:tgtEl>
                                        <p:attrNameLst>
                                          <p:attrName>style.visibility</p:attrName>
                                        </p:attrNameLst>
                                      </p:cBhvr>
                                      <p:to>
                                        <p:strVal val="visible"/>
                                      </p:to>
                                    </p:set>
                                    <p:animEffect transition="in" filter="fade">
                                      <p:cBhvr>
                                        <p:cTn id="7" dur="2000"/>
                                        <p:tgtEl>
                                          <p:spTgt spid="31">
                                            <p:graphicEl>
                                              <a:chart seriesIdx="-3" categoryIdx="-3" bldStep="gridLegend"/>
                                            </p:graphic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1">
                                            <p:graphicEl>
                                              <a:chart seriesIdx="0" categoryIdx="-4" bldStep="series"/>
                                            </p:graphicEl>
                                          </p:spTgt>
                                        </p:tgtEl>
                                        <p:attrNameLst>
                                          <p:attrName>style.visibility</p:attrName>
                                        </p:attrNameLst>
                                      </p:cBhvr>
                                      <p:to>
                                        <p:strVal val="visible"/>
                                      </p:to>
                                    </p:set>
                                    <p:animEffect transition="in" filter="fade">
                                      <p:cBhvr>
                                        <p:cTn id="12" dur="2000"/>
                                        <p:tgtEl>
                                          <p:spTgt spid="31">
                                            <p:graphicEl>
                                              <a:chart seriesIdx="0" categoryIdx="-4" bldStep="series"/>
                                            </p:graphic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1">
                                            <p:graphicEl>
                                              <a:chart seriesIdx="1" categoryIdx="-4" bldStep="series"/>
                                            </p:graphicEl>
                                          </p:spTgt>
                                        </p:tgtEl>
                                        <p:attrNameLst>
                                          <p:attrName>style.visibility</p:attrName>
                                        </p:attrNameLst>
                                      </p:cBhvr>
                                      <p:to>
                                        <p:strVal val="visible"/>
                                      </p:to>
                                    </p:set>
                                    <p:animEffect transition="in" filter="fade">
                                      <p:cBhvr>
                                        <p:cTn id="17" dur="2000"/>
                                        <p:tgtEl>
                                          <p:spTgt spid="31">
                                            <p:graphicEl>
                                              <a:chart seriesIdx="1" categoryIdx="-4" bldStep="series"/>
                                            </p:graphic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1">
                                            <p:graphicEl>
                                              <a:chart seriesIdx="2" categoryIdx="-4" bldStep="series"/>
                                            </p:graphicEl>
                                          </p:spTgt>
                                        </p:tgtEl>
                                        <p:attrNameLst>
                                          <p:attrName>style.visibility</p:attrName>
                                        </p:attrNameLst>
                                      </p:cBhvr>
                                      <p:to>
                                        <p:strVal val="visible"/>
                                      </p:to>
                                    </p:set>
                                    <p:animEffect transition="in" filter="fade">
                                      <p:cBhvr>
                                        <p:cTn id="22" dur="2000"/>
                                        <p:tgtEl>
                                          <p:spTgt spid="31">
                                            <p:graphicEl>
                                              <a:chart seriesIdx="2" categoryIdx="-4" bldStep="series"/>
                                            </p:graphic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1">
                                            <p:graphicEl>
                                              <a:chart seriesIdx="3" categoryIdx="-4" bldStep="series"/>
                                            </p:graphicEl>
                                          </p:spTgt>
                                        </p:tgtEl>
                                        <p:attrNameLst>
                                          <p:attrName>style.visibility</p:attrName>
                                        </p:attrNameLst>
                                      </p:cBhvr>
                                      <p:to>
                                        <p:strVal val="visible"/>
                                      </p:to>
                                    </p:set>
                                    <p:animEffect transition="in" filter="fade">
                                      <p:cBhvr>
                                        <p:cTn id="27" dur="2000"/>
                                        <p:tgtEl>
                                          <p:spTgt spid="31">
                                            <p:graphicEl>
                                              <a:chart seriesIdx="3" categoryIdx="-4" bldStep="series"/>
                                            </p:graphic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1">
                                            <p:graphicEl>
                                              <a:chart seriesIdx="4" categoryIdx="-4" bldStep="series"/>
                                            </p:graphicEl>
                                          </p:spTgt>
                                        </p:tgtEl>
                                        <p:attrNameLst>
                                          <p:attrName>style.visibility</p:attrName>
                                        </p:attrNameLst>
                                      </p:cBhvr>
                                      <p:to>
                                        <p:strVal val="visible"/>
                                      </p:to>
                                    </p:set>
                                    <p:animEffect transition="in" filter="fade">
                                      <p:cBhvr>
                                        <p:cTn id="32" dur="2000"/>
                                        <p:tgtEl>
                                          <p:spTgt spid="31">
                                            <p:graphicEl>
                                              <a:chart seriesIdx="4" categoryIdx="-4" bldStep="series"/>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1" grpId="0">
        <p:bldSub>
          <a:bldChart bld="series"/>
        </p:bldSub>
      </p:bldGraphic>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1476000" y="-27384"/>
            <a:ext cx="7668000" cy="669600"/>
          </a:xfrm>
        </p:spPr>
        <p:txBody>
          <a:bodyPr>
            <a:noAutofit/>
          </a:bodyPr>
          <a:lstStyle/>
          <a:p>
            <a:r>
              <a:rPr lang="en-GB" dirty="0" smtClean="0"/>
              <a:t>Comparing net monthly earnings* for different study cycles</a:t>
            </a:r>
            <a:endParaRPr lang="it-IT" dirty="0"/>
          </a:p>
        </p:txBody>
      </p:sp>
      <p:sp>
        <p:nvSpPr>
          <p:cNvPr id="3" name="Segnaposto testo 2"/>
          <p:cNvSpPr>
            <a:spLocks noGrp="1"/>
          </p:cNvSpPr>
          <p:nvPr>
            <p:ph type="body" sz="quarter" idx="11"/>
          </p:nvPr>
        </p:nvSpPr>
        <p:spPr/>
        <p:txBody>
          <a:bodyPr/>
          <a:lstStyle/>
          <a:p>
            <a:r>
              <a:rPr lang="en-GB" u="sng" dirty="0" smtClean="0"/>
              <a:t>bachelors</a:t>
            </a:r>
            <a:r>
              <a:rPr lang="en-GB" dirty="0" smtClean="0"/>
              <a:t>:</a:t>
            </a:r>
            <a:br>
              <a:rPr lang="en-GB" dirty="0" smtClean="0"/>
            </a:br>
            <a:r>
              <a:rPr lang="en-GB" dirty="0" smtClean="0"/>
              <a:t>only graduates not registered for further education are considered</a:t>
            </a:r>
          </a:p>
          <a:p>
            <a:endParaRPr lang="en-GB" dirty="0" smtClean="0">
              <a:solidFill>
                <a:srgbClr val="290893"/>
              </a:solidFill>
            </a:endParaRPr>
          </a:p>
          <a:p>
            <a:endParaRPr lang="en-GB" dirty="0" smtClean="0">
              <a:solidFill>
                <a:srgbClr val="290893"/>
              </a:solidFill>
            </a:endParaRPr>
          </a:p>
          <a:p>
            <a:endParaRPr lang="en-GB" dirty="0" smtClean="0">
              <a:solidFill>
                <a:srgbClr val="290893"/>
              </a:solidFill>
            </a:endParaRPr>
          </a:p>
          <a:p>
            <a:endParaRPr lang="en-GB" dirty="0" smtClean="0">
              <a:solidFill>
                <a:srgbClr val="290893"/>
              </a:solidFill>
            </a:endParaRPr>
          </a:p>
          <a:p>
            <a:endParaRPr lang="en-GB" dirty="0" smtClean="0"/>
          </a:p>
          <a:p>
            <a:r>
              <a:rPr lang="en-GB" baseline="30000" dirty="0" smtClean="0"/>
              <a:t>*</a:t>
            </a:r>
            <a:r>
              <a:rPr lang="en-GB" dirty="0" smtClean="0"/>
              <a:t>adjusted values taking into account  the ISTAT index of consumer prices</a:t>
            </a:r>
          </a:p>
          <a:p>
            <a:endParaRPr lang="en-GB" dirty="0" smtClean="0"/>
          </a:p>
        </p:txBody>
      </p:sp>
      <p:sp>
        <p:nvSpPr>
          <p:cNvPr id="4" name="Segnaposto testo 3"/>
          <p:cNvSpPr>
            <a:spLocks noGrp="1"/>
          </p:cNvSpPr>
          <p:nvPr>
            <p:ph type="body" sz="quarter" idx="12"/>
          </p:nvPr>
        </p:nvSpPr>
        <p:spPr>
          <a:xfrm>
            <a:off x="0" y="6309320"/>
            <a:ext cx="1404000" cy="288925"/>
          </a:xfrm>
        </p:spPr>
        <p:txBody>
          <a:bodyPr/>
          <a:lstStyle/>
          <a:p>
            <a:pPr lvl="0"/>
            <a:r>
              <a:rPr lang="it-IT" dirty="0" err="1" smtClean="0"/>
              <a:t>Average</a:t>
            </a:r>
            <a:r>
              <a:rPr lang="it-IT" dirty="0" smtClean="0"/>
              <a:t> </a:t>
            </a:r>
            <a:r>
              <a:rPr lang="it-IT" dirty="0" err="1" smtClean="0"/>
              <a:t>values</a:t>
            </a:r>
            <a:endParaRPr lang="it-IT" dirty="0" smtClean="0"/>
          </a:p>
          <a:p>
            <a:pPr lvl="0"/>
            <a:r>
              <a:rPr lang="it-IT" dirty="0" smtClean="0"/>
              <a:t>in </a:t>
            </a:r>
            <a:r>
              <a:rPr lang="it-IT" dirty="0" err="1" smtClean="0"/>
              <a:t>€s</a:t>
            </a:r>
            <a:endParaRPr lang="it-IT" dirty="0"/>
          </a:p>
        </p:txBody>
      </p:sp>
      <p:sp>
        <p:nvSpPr>
          <p:cNvPr id="5" name="Segnaposto testo 21"/>
          <p:cNvSpPr txBox="1">
            <a:spLocks/>
          </p:cNvSpPr>
          <p:nvPr/>
        </p:nvSpPr>
        <p:spPr>
          <a:xfrm>
            <a:off x="-1" y="2132856"/>
            <a:ext cx="1404000" cy="1224112"/>
          </a:xfrm>
          <a:prstGeom prst="rect">
            <a:avLst/>
          </a:prstGeom>
        </p:spPr>
        <p:txBody>
          <a:bodyPr/>
          <a:lstStyle/>
          <a:p>
            <a:pPr marL="0" marR="0" lvl="0" indent="0" algn="l" defTabSz="914400" rtl="0" eaLnBrk="1" fontAlgn="base" latinLnBrk="0" hangingPunct="1">
              <a:lnSpc>
                <a:spcPct val="100000"/>
              </a:lnSpc>
              <a:spcBef>
                <a:spcPts val="0"/>
              </a:spcBef>
              <a:spcAft>
                <a:spcPct val="0"/>
              </a:spcAft>
              <a:buClrTx/>
              <a:buSzTx/>
              <a:buFontTx/>
              <a:buNone/>
              <a:tabLst/>
              <a:defRPr/>
            </a:pPr>
            <a:endParaRPr kumimoji="0" lang="it-IT" sz="1000" b="0" i="1" u="none" strike="noStrike" kern="0" cap="none" spc="0" normalizeH="0" baseline="0" noProof="0" dirty="0">
              <a:ln>
                <a:noFill/>
              </a:ln>
              <a:solidFill>
                <a:srgbClr val="000080"/>
              </a:solidFill>
              <a:effectLst/>
              <a:uLnTx/>
              <a:uFillTx/>
              <a:latin typeface="Verdana" pitchFamily="34" charset="0"/>
              <a:ea typeface="+mn-ea"/>
              <a:cs typeface="+mn-cs"/>
            </a:endParaRPr>
          </a:p>
        </p:txBody>
      </p:sp>
      <p:sp>
        <p:nvSpPr>
          <p:cNvPr id="6" name="Segnaposto testo 31"/>
          <p:cNvSpPr txBox="1">
            <a:spLocks/>
          </p:cNvSpPr>
          <p:nvPr/>
        </p:nvSpPr>
        <p:spPr>
          <a:xfrm>
            <a:off x="0" y="6452443"/>
            <a:ext cx="1404000" cy="288925"/>
          </a:xfrm>
          <a:prstGeom prst="rect">
            <a:avLst/>
          </a:prstGeom>
        </p:spPr>
        <p:txBody>
          <a:bodyPr lIns="90000"/>
          <a:lstStyle/>
          <a:p>
            <a:pPr marL="228600" marR="0" lvl="0" indent="-228600" algn="l" defTabSz="914400" rtl="0" eaLnBrk="1" fontAlgn="base" latinLnBrk="0" hangingPunct="1">
              <a:lnSpc>
                <a:spcPct val="100000"/>
              </a:lnSpc>
              <a:spcBef>
                <a:spcPct val="20000"/>
              </a:spcBef>
              <a:spcAft>
                <a:spcPct val="0"/>
              </a:spcAft>
              <a:buClrTx/>
              <a:buSzTx/>
              <a:buFont typeface="Arial" pitchFamily="34" charset="0"/>
              <a:buNone/>
              <a:tabLst/>
              <a:defRPr/>
            </a:pPr>
            <a:endParaRPr kumimoji="0" lang="it-IT" sz="1000" b="0" i="1" u="none" strike="noStrike" kern="1200" cap="none" spc="0" normalizeH="0" baseline="0" noProof="0" dirty="0">
              <a:ln>
                <a:noFill/>
              </a:ln>
              <a:solidFill>
                <a:srgbClr val="000080"/>
              </a:solidFill>
              <a:effectLst/>
              <a:uLnTx/>
              <a:uFillTx/>
              <a:latin typeface="Verdana" pitchFamily="34" charset="0"/>
              <a:ea typeface="+mn-ea"/>
              <a:cs typeface="+mn-cs"/>
            </a:endParaRPr>
          </a:p>
        </p:txBody>
      </p:sp>
      <p:graphicFrame>
        <p:nvGraphicFramePr>
          <p:cNvPr id="15" name="Grafico 14"/>
          <p:cNvGraphicFramePr/>
          <p:nvPr/>
        </p:nvGraphicFramePr>
        <p:xfrm>
          <a:off x="3995936" y="908720"/>
          <a:ext cx="4645024" cy="5688632"/>
        </p:xfrm>
        <a:graphic>
          <a:graphicData uri="http://schemas.openxmlformats.org/drawingml/2006/chart">
            <c:chart xmlns:c="http://schemas.openxmlformats.org/drawingml/2006/chart" xmlns:r="http://schemas.openxmlformats.org/officeDocument/2006/relationships" r:id="rId2"/>
          </a:graphicData>
        </a:graphic>
      </p:graphicFrame>
      <p:sp>
        <p:nvSpPr>
          <p:cNvPr id="17" name="Text Box 49"/>
          <p:cNvSpPr txBox="1">
            <a:spLocks noChangeArrowheads="1"/>
          </p:cNvSpPr>
          <p:nvPr/>
        </p:nvSpPr>
        <p:spPr bwMode="auto">
          <a:xfrm>
            <a:off x="2487701" y="4460862"/>
            <a:ext cx="1870075" cy="307777"/>
          </a:xfrm>
          <a:prstGeom prst="rect">
            <a:avLst/>
          </a:prstGeom>
          <a:noFill/>
          <a:ln w="12700" cap="sq" algn="ctr">
            <a:noFill/>
            <a:miter lim="800000"/>
            <a:headEnd/>
            <a:tailEnd/>
          </a:ln>
          <a:effectLst/>
        </p:spPr>
        <p:txBody>
          <a:bodyPr>
            <a:spAutoFit/>
          </a:bodyPr>
          <a:lstStyle/>
          <a:p>
            <a:pPr algn="ctr"/>
            <a:r>
              <a:rPr lang="it-IT" sz="1400" b="1" dirty="0" err="1" smtClean="0">
                <a:solidFill>
                  <a:srgbClr val="000080"/>
                </a:solidFill>
                <a:latin typeface="Verdana" pitchFamily="34" charset="0"/>
              </a:rPr>
              <a:t>Bachelors</a:t>
            </a:r>
            <a:endParaRPr lang="en-GB" sz="1400" b="1" dirty="0">
              <a:solidFill>
                <a:srgbClr val="000080"/>
              </a:solidFill>
              <a:latin typeface="Verdana" pitchFamily="34" charset="0"/>
            </a:endParaRPr>
          </a:p>
        </p:txBody>
      </p:sp>
      <p:sp>
        <p:nvSpPr>
          <p:cNvPr id="22" name="Text Box 50"/>
          <p:cNvSpPr txBox="1">
            <a:spLocks noChangeArrowheads="1"/>
          </p:cNvSpPr>
          <p:nvPr/>
        </p:nvSpPr>
        <p:spPr bwMode="auto">
          <a:xfrm>
            <a:off x="2413088" y="5877272"/>
            <a:ext cx="1944688" cy="307777"/>
          </a:xfrm>
          <a:prstGeom prst="rect">
            <a:avLst/>
          </a:prstGeom>
          <a:noFill/>
          <a:ln w="12700" cap="sq" algn="ctr">
            <a:noFill/>
            <a:miter lim="800000"/>
            <a:headEnd/>
            <a:tailEnd/>
          </a:ln>
          <a:effectLst/>
        </p:spPr>
        <p:txBody>
          <a:bodyPr>
            <a:spAutoFit/>
          </a:bodyPr>
          <a:lstStyle/>
          <a:p>
            <a:pPr algn="ctr"/>
            <a:r>
              <a:rPr lang="it-IT" sz="1400" b="1" dirty="0" err="1" smtClean="0">
                <a:solidFill>
                  <a:srgbClr val="000080"/>
                </a:solidFill>
                <a:latin typeface="Verdana" pitchFamily="34" charset="0"/>
              </a:rPr>
              <a:t>Pre-reform</a:t>
            </a:r>
            <a:endParaRPr lang="en-GB" sz="1400" b="1" dirty="0">
              <a:solidFill>
                <a:srgbClr val="000080"/>
              </a:solidFill>
              <a:latin typeface="Verdana" pitchFamily="34" charset="0"/>
            </a:endParaRPr>
          </a:p>
        </p:txBody>
      </p:sp>
      <p:sp>
        <p:nvSpPr>
          <p:cNvPr id="23" name="Text Box 49"/>
          <p:cNvSpPr txBox="1">
            <a:spLocks noChangeArrowheads="1"/>
          </p:cNvSpPr>
          <p:nvPr/>
        </p:nvSpPr>
        <p:spPr bwMode="auto">
          <a:xfrm>
            <a:off x="2483296" y="2185119"/>
            <a:ext cx="1870075" cy="307777"/>
          </a:xfrm>
          <a:prstGeom prst="rect">
            <a:avLst/>
          </a:prstGeom>
          <a:noFill/>
          <a:ln w="12700" cap="sq" algn="ctr">
            <a:noFill/>
            <a:miter lim="800000"/>
            <a:headEnd/>
            <a:tailEnd/>
          </a:ln>
          <a:effectLst/>
        </p:spPr>
        <p:txBody>
          <a:bodyPr>
            <a:spAutoFit/>
          </a:bodyPr>
          <a:lstStyle/>
          <a:p>
            <a:pPr algn="ctr"/>
            <a:r>
              <a:rPr lang="it-IT" sz="1400" b="1" dirty="0" err="1" smtClean="0">
                <a:solidFill>
                  <a:srgbClr val="000080"/>
                </a:solidFill>
                <a:latin typeface="Verdana" pitchFamily="34" charset="0"/>
              </a:rPr>
              <a:t>Masters</a:t>
            </a:r>
            <a:endParaRPr lang="en-GB" sz="1400" b="1" dirty="0">
              <a:solidFill>
                <a:srgbClr val="000080"/>
              </a:solidFill>
              <a:latin typeface="Verdana" pitchFamily="34" charset="0"/>
            </a:endParaRPr>
          </a:p>
        </p:txBody>
      </p:sp>
      <p:sp>
        <p:nvSpPr>
          <p:cNvPr id="24" name="Text Box 50"/>
          <p:cNvSpPr txBox="1">
            <a:spLocks noChangeArrowheads="1"/>
          </p:cNvSpPr>
          <p:nvPr/>
        </p:nvSpPr>
        <p:spPr bwMode="auto">
          <a:xfrm>
            <a:off x="2411288" y="3121804"/>
            <a:ext cx="1944688" cy="307777"/>
          </a:xfrm>
          <a:prstGeom prst="rect">
            <a:avLst/>
          </a:prstGeom>
          <a:noFill/>
          <a:ln w="12700" cap="sq" algn="ctr">
            <a:noFill/>
            <a:miter lim="800000"/>
            <a:headEnd/>
            <a:tailEnd/>
          </a:ln>
          <a:effectLst/>
        </p:spPr>
        <p:txBody>
          <a:bodyPr>
            <a:spAutoFit/>
          </a:bodyPr>
          <a:lstStyle/>
          <a:p>
            <a:pPr algn="ctr"/>
            <a:r>
              <a:rPr lang="it-IT" sz="1400" b="1" dirty="0" smtClean="0">
                <a:solidFill>
                  <a:srgbClr val="000080"/>
                </a:solidFill>
                <a:latin typeface="Verdana" pitchFamily="34" charset="0"/>
              </a:rPr>
              <a:t>Sigle </a:t>
            </a:r>
            <a:r>
              <a:rPr lang="it-IT" sz="1400" b="1" dirty="0" err="1" smtClean="0">
                <a:solidFill>
                  <a:srgbClr val="000080"/>
                </a:solidFill>
                <a:latin typeface="Verdana" pitchFamily="34" charset="0"/>
              </a:rPr>
              <a:t>cycle</a:t>
            </a:r>
            <a:endParaRPr lang="en-GB" sz="1400" b="1" dirty="0">
              <a:solidFill>
                <a:srgbClr val="000080"/>
              </a:solidFill>
              <a:latin typeface="Verdana" pitchFamily="34" charset="0"/>
            </a:endParaRPr>
          </a:p>
        </p:txBody>
      </p:sp>
      <p:sp>
        <p:nvSpPr>
          <p:cNvPr id="31" name="Text Box 49"/>
          <p:cNvSpPr txBox="1">
            <a:spLocks noChangeArrowheads="1"/>
          </p:cNvSpPr>
          <p:nvPr/>
        </p:nvSpPr>
        <p:spPr bwMode="auto">
          <a:xfrm>
            <a:off x="2483296" y="1130088"/>
            <a:ext cx="1870075" cy="307777"/>
          </a:xfrm>
          <a:prstGeom prst="rect">
            <a:avLst/>
          </a:prstGeom>
          <a:noFill/>
          <a:ln w="12700" cap="sq" algn="ctr">
            <a:noFill/>
            <a:miter lim="800000"/>
            <a:headEnd/>
            <a:tailEnd/>
          </a:ln>
          <a:effectLst/>
        </p:spPr>
        <p:txBody>
          <a:bodyPr>
            <a:spAutoFit/>
          </a:bodyPr>
          <a:lstStyle/>
          <a:p>
            <a:pPr algn="ctr"/>
            <a:r>
              <a:rPr lang="it-IT" sz="1400" b="1" dirty="0" err="1" smtClean="0">
                <a:solidFill>
                  <a:srgbClr val="000080"/>
                </a:solidFill>
                <a:latin typeface="Verdana" pitchFamily="34" charset="0"/>
              </a:rPr>
              <a:t>Bachelors</a:t>
            </a:r>
            <a:endParaRPr lang="en-GB" sz="1400" b="1" dirty="0">
              <a:solidFill>
                <a:srgbClr val="000080"/>
              </a:solidFill>
              <a:latin typeface="Verdana" pitchFamily="34" charset="0"/>
            </a:endParaRPr>
          </a:p>
        </p:txBody>
      </p:sp>
      <p:sp>
        <p:nvSpPr>
          <p:cNvPr id="33" name="Text Box 19"/>
          <p:cNvSpPr txBox="1">
            <a:spLocks noChangeArrowheads="1"/>
          </p:cNvSpPr>
          <p:nvPr/>
        </p:nvSpPr>
        <p:spPr bwMode="auto">
          <a:xfrm>
            <a:off x="-14288" y="863600"/>
            <a:ext cx="1331913" cy="400110"/>
          </a:xfrm>
          <a:prstGeom prst="rect">
            <a:avLst/>
          </a:prstGeom>
          <a:noFill/>
          <a:ln w="12700" cap="sq" algn="ctr">
            <a:noFill/>
            <a:miter lim="800000"/>
            <a:headEnd/>
            <a:tailEnd/>
          </a:ln>
          <a:effectLst/>
        </p:spPr>
        <p:txBody>
          <a:bodyPr>
            <a:spAutoFit/>
          </a:bodyPr>
          <a:lstStyle/>
          <a:p>
            <a:r>
              <a:rPr lang="it-IT" sz="1000" b="1" dirty="0" smtClean="0">
                <a:solidFill>
                  <a:srgbClr val="000080"/>
                </a:solidFill>
                <a:latin typeface="Verdana" pitchFamily="34" charset="0"/>
              </a:rPr>
              <a:t>GRADUATES</a:t>
            </a:r>
            <a:br>
              <a:rPr lang="it-IT" sz="1000" b="1" dirty="0" smtClean="0">
                <a:solidFill>
                  <a:srgbClr val="000080"/>
                </a:solidFill>
                <a:latin typeface="Verdana" pitchFamily="34" charset="0"/>
              </a:rPr>
            </a:br>
            <a:r>
              <a:rPr lang="it-IT" sz="1000" b="1" dirty="0" smtClean="0">
                <a:solidFill>
                  <a:srgbClr val="000080"/>
                </a:solidFill>
                <a:latin typeface="Verdana" pitchFamily="34" charset="0"/>
              </a:rPr>
              <a:t>in 2007-2005</a:t>
            </a:r>
            <a:endParaRPr lang="it-IT" sz="1000" b="1" dirty="0">
              <a:solidFill>
                <a:srgbClr val="000080"/>
              </a:solidFill>
              <a:latin typeface="Verdana" pitchFamily="34" charset="0"/>
            </a:endParaRPr>
          </a:p>
        </p:txBody>
      </p:sp>
      <p:sp>
        <p:nvSpPr>
          <p:cNvPr id="21" name="Text Box 51"/>
          <p:cNvSpPr txBox="1">
            <a:spLocks noChangeArrowheads="1"/>
          </p:cNvSpPr>
          <p:nvPr/>
        </p:nvSpPr>
        <p:spPr bwMode="auto">
          <a:xfrm rot="16200000">
            <a:off x="902149" y="2056493"/>
            <a:ext cx="2016223" cy="584775"/>
          </a:xfrm>
          <a:prstGeom prst="rect">
            <a:avLst/>
          </a:prstGeom>
          <a:noFill/>
          <a:ln w="9525">
            <a:noFill/>
            <a:miter lim="800000"/>
            <a:headEnd/>
            <a:tailEnd/>
          </a:ln>
          <a:effectLst/>
        </p:spPr>
        <p:txBody>
          <a:bodyPr wrap="square">
            <a:spAutoFit/>
          </a:bodyPr>
          <a:lstStyle/>
          <a:p>
            <a:pPr algn="ctr" eaLnBrk="0" hangingPunct="0"/>
            <a:r>
              <a:rPr lang="it-IT" sz="1600" b="1" dirty="0" err="1" smtClean="0">
                <a:solidFill>
                  <a:srgbClr val="000080"/>
                </a:solidFill>
                <a:latin typeface="Verdana" pitchFamily="34" charset="0"/>
              </a:rPr>
              <a:t>Graduates</a:t>
            </a:r>
            <a:r>
              <a:rPr lang="it-IT" sz="1600" b="1" dirty="0" smtClean="0">
                <a:solidFill>
                  <a:srgbClr val="000080"/>
                </a:solidFill>
                <a:latin typeface="Verdana" pitchFamily="34" charset="0"/>
              </a:rPr>
              <a:t/>
            </a:r>
            <a:br>
              <a:rPr lang="it-IT" sz="1600" b="1" dirty="0" smtClean="0">
                <a:solidFill>
                  <a:srgbClr val="000080"/>
                </a:solidFill>
                <a:latin typeface="Verdana" pitchFamily="34" charset="0"/>
              </a:rPr>
            </a:br>
            <a:r>
              <a:rPr lang="it-IT" sz="1600" b="1" dirty="0" smtClean="0">
                <a:solidFill>
                  <a:srgbClr val="000080"/>
                </a:solidFill>
                <a:latin typeface="Verdana" pitchFamily="34" charset="0"/>
              </a:rPr>
              <a:t>in 2007</a:t>
            </a:r>
            <a:endParaRPr lang="it-IT" sz="1600" b="1" baseline="30000" dirty="0">
              <a:solidFill>
                <a:srgbClr val="000080"/>
              </a:solidFill>
              <a:latin typeface="Verdana" pitchFamily="34" charset="0"/>
            </a:endParaRPr>
          </a:p>
        </p:txBody>
      </p:sp>
      <p:sp>
        <p:nvSpPr>
          <p:cNvPr id="34" name="Text Box 51"/>
          <p:cNvSpPr txBox="1">
            <a:spLocks noChangeArrowheads="1"/>
          </p:cNvSpPr>
          <p:nvPr/>
        </p:nvSpPr>
        <p:spPr bwMode="auto">
          <a:xfrm rot="16200000">
            <a:off x="903949" y="5080829"/>
            <a:ext cx="2016223" cy="584775"/>
          </a:xfrm>
          <a:prstGeom prst="rect">
            <a:avLst/>
          </a:prstGeom>
          <a:noFill/>
          <a:ln w="9525">
            <a:noFill/>
            <a:miter lim="800000"/>
            <a:headEnd/>
            <a:tailEnd/>
          </a:ln>
          <a:effectLst/>
        </p:spPr>
        <p:txBody>
          <a:bodyPr wrap="square">
            <a:spAutoFit/>
          </a:bodyPr>
          <a:lstStyle/>
          <a:p>
            <a:pPr algn="ctr" eaLnBrk="0" hangingPunct="0"/>
            <a:r>
              <a:rPr lang="it-IT" sz="1600" b="1" dirty="0" err="1" smtClean="0">
                <a:solidFill>
                  <a:srgbClr val="000080"/>
                </a:solidFill>
                <a:latin typeface="Verdana" pitchFamily="34" charset="0"/>
                <a:ea typeface="Verdana" pitchFamily="34" charset="0"/>
                <a:cs typeface="Verdana" pitchFamily="34" charset="0"/>
              </a:rPr>
              <a:t>Graduates</a:t>
            </a:r>
            <a:endParaRPr lang="it-IT" sz="1600" b="1" dirty="0" smtClean="0">
              <a:solidFill>
                <a:srgbClr val="000080"/>
              </a:solidFill>
              <a:latin typeface="Verdana" pitchFamily="34" charset="0"/>
              <a:ea typeface="Verdana" pitchFamily="34" charset="0"/>
              <a:cs typeface="Verdana" pitchFamily="34" charset="0"/>
            </a:endParaRPr>
          </a:p>
          <a:p>
            <a:pPr algn="ctr" eaLnBrk="0" hangingPunct="0"/>
            <a:r>
              <a:rPr lang="it-IT" sz="1600" b="1" dirty="0" smtClean="0">
                <a:solidFill>
                  <a:srgbClr val="000080"/>
                </a:solidFill>
                <a:latin typeface="Verdana" pitchFamily="34" charset="0"/>
                <a:ea typeface="Verdana" pitchFamily="34" charset="0"/>
                <a:cs typeface="Verdana" pitchFamily="34" charset="0"/>
              </a:rPr>
              <a:t>in 2005</a:t>
            </a:r>
            <a:endParaRPr lang="it-IT" sz="1600" b="1" baseline="30000" dirty="0">
              <a:solidFill>
                <a:srgbClr val="000080"/>
              </a:solidFill>
              <a:latin typeface="Verdana" pitchFamily="34" charset="0"/>
              <a:ea typeface="Verdana" pitchFamily="34" charset="0"/>
              <a:cs typeface="Verdana" pitchFamily="34" charset="0"/>
            </a:endParaRPr>
          </a:p>
        </p:txBody>
      </p:sp>
      <p:cxnSp>
        <p:nvCxnSpPr>
          <p:cNvPr id="35" name="Connettore 2 34"/>
          <p:cNvCxnSpPr/>
          <p:nvPr/>
        </p:nvCxnSpPr>
        <p:spPr>
          <a:xfrm rot="5400000" flipV="1">
            <a:off x="2209792" y="2816932"/>
            <a:ext cx="360040" cy="288032"/>
          </a:xfrm>
          <a:prstGeom prst="straightConnector1">
            <a:avLst/>
          </a:prstGeom>
          <a:ln>
            <a:solidFill>
              <a:srgbClr val="000080"/>
            </a:solidFill>
            <a:tailEnd type="triangle"/>
          </a:ln>
        </p:spPr>
        <p:style>
          <a:lnRef idx="1">
            <a:schemeClr val="accent1"/>
          </a:lnRef>
          <a:fillRef idx="0">
            <a:schemeClr val="accent1"/>
          </a:fillRef>
          <a:effectRef idx="0">
            <a:schemeClr val="accent1"/>
          </a:effectRef>
          <a:fontRef idx="minor">
            <a:schemeClr val="tx1"/>
          </a:fontRef>
        </p:style>
      </p:cxnSp>
      <p:cxnSp>
        <p:nvCxnSpPr>
          <p:cNvPr id="36" name="Connettore 2 35"/>
          <p:cNvCxnSpPr/>
          <p:nvPr/>
        </p:nvCxnSpPr>
        <p:spPr>
          <a:xfrm rot="5400000" flipV="1">
            <a:off x="2209792" y="5603497"/>
            <a:ext cx="360040" cy="288032"/>
          </a:xfrm>
          <a:prstGeom prst="straightConnector1">
            <a:avLst/>
          </a:prstGeom>
          <a:ln>
            <a:solidFill>
              <a:srgbClr val="000080"/>
            </a:solidFill>
            <a:tailEnd type="triangle"/>
          </a:ln>
        </p:spPr>
        <p:style>
          <a:lnRef idx="1">
            <a:schemeClr val="accent1"/>
          </a:lnRef>
          <a:fillRef idx="0">
            <a:schemeClr val="accent1"/>
          </a:fillRef>
          <a:effectRef idx="0">
            <a:schemeClr val="accent1"/>
          </a:effectRef>
          <a:fontRef idx="minor">
            <a:schemeClr val="tx1"/>
          </a:fontRef>
        </p:style>
      </p:cxnSp>
      <p:cxnSp>
        <p:nvCxnSpPr>
          <p:cNvPr id="37" name="Connettore 2 36"/>
          <p:cNvCxnSpPr/>
          <p:nvPr/>
        </p:nvCxnSpPr>
        <p:spPr>
          <a:xfrm>
            <a:off x="2245796" y="2348880"/>
            <a:ext cx="432048" cy="0"/>
          </a:xfrm>
          <a:prstGeom prst="straightConnector1">
            <a:avLst/>
          </a:prstGeom>
          <a:ln>
            <a:solidFill>
              <a:srgbClr val="000080"/>
            </a:solidFill>
            <a:tailEnd type="triangle"/>
          </a:ln>
        </p:spPr>
        <p:style>
          <a:lnRef idx="1">
            <a:schemeClr val="accent1"/>
          </a:lnRef>
          <a:fillRef idx="0">
            <a:schemeClr val="accent1"/>
          </a:fillRef>
          <a:effectRef idx="0">
            <a:schemeClr val="accent1"/>
          </a:effectRef>
          <a:fontRef idx="minor">
            <a:schemeClr val="tx1"/>
          </a:fontRef>
        </p:style>
      </p:cxnSp>
      <p:cxnSp>
        <p:nvCxnSpPr>
          <p:cNvPr id="38" name="Connettore 2 37"/>
          <p:cNvCxnSpPr/>
          <p:nvPr/>
        </p:nvCxnSpPr>
        <p:spPr>
          <a:xfrm rot="16200000">
            <a:off x="2209793" y="4811409"/>
            <a:ext cx="360040" cy="288032"/>
          </a:xfrm>
          <a:prstGeom prst="straightConnector1">
            <a:avLst/>
          </a:prstGeom>
          <a:ln>
            <a:solidFill>
              <a:srgbClr val="000080"/>
            </a:solidFill>
            <a:tailEnd type="triangle"/>
          </a:ln>
        </p:spPr>
        <p:style>
          <a:lnRef idx="1">
            <a:schemeClr val="accent1"/>
          </a:lnRef>
          <a:fillRef idx="0">
            <a:schemeClr val="accent1"/>
          </a:fillRef>
          <a:effectRef idx="0">
            <a:schemeClr val="accent1"/>
          </a:effectRef>
          <a:fontRef idx="minor">
            <a:schemeClr val="tx1"/>
          </a:fontRef>
        </p:style>
      </p:cxnSp>
      <p:cxnSp>
        <p:nvCxnSpPr>
          <p:cNvPr id="39" name="Connettore 2 38"/>
          <p:cNvCxnSpPr/>
          <p:nvPr/>
        </p:nvCxnSpPr>
        <p:spPr>
          <a:xfrm rot="16200000">
            <a:off x="2209792" y="1592797"/>
            <a:ext cx="360040" cy="288032"/>
          </a:xfrm>
          <a:prstGeom prst="straightConnector1">
            <a:avLst/>
          </a:prstGeom>
          <a:ln>
            <a:solidFill>
              <a:srgbClr val="000080"/>
            </a:solidFill>
            <a:tailEnd type="triangle"/>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Object 26"/>
          <p:cNvGraphicFramePr>
            <a:graphicFrameLocks noChangeAspect="1"/>
          </p:cNvGraphicFramePr>
          <p:nvPr/>
        </p:nvGraphicFramePr>
        <p:xfrm>
          <a:off x="3419872" y="836712"/>
          <a:ext cx="5112567" cy="5708628"/>
        </p:xfrm>
        <a:graphic>
          <a:graphicData uri="http://schemas.openxmlformats.org/drawingml/2006/chart">
            <c:chart xmlns:c="http://schemas.openxmlformats.org/drawingml/2006/chart" xmlns:r="http://schemas.openxmlformats.org/officeDocument/2006/relationships" r:id="rId3"/>
          </a:graphicData>
        </a:graphic>
      </p:graphicFrame>
      <p:sp>
        <p:nvSpPr>
          <p:cNvPr id="9" name="Titolo 8"/>
          <p:cNvSpPr>
            <a:spLocks noGrp="1"/>
          </p:cNvSpPr>
          <p:nvPr>
            <p:ph type="title"/>
          </p:nvPr>
        </p:nvSpPr>
        <p:spPr>
          <a:xfrm>
            <a:off x="-14288" y="-27384"/>
            <a:ext cx="9158288" cy="669600"/>
          </a:xfrm>
        </p:spPr>
        <p:txBody>
          <a:bodyPr>
            <a:noAutofit/>
          </a:bodyPr>
          <a:lstStyle/>
          <a:p>
            <a:pPr algn="ctr">
              <a:lnSpc>
                <a:spcPct val="95000"/>
              </a:lnSpc>
            </a:pPr>
            <a:r>
              <a:rPr lang="en-GB" sz="2400" dirty="0" smtClean="0"/>
              <a:t>Comparing </a:t>
            </a:r>
            <a:r>
              <a:rPr lang="hr-HR" sz="2400" dirty="0" err="1" smtClean="0"/>
              <a:t>matching</a:t>
            </a:r>
            <a:r>
              <a:rPr lang="hr-HR" sz="2400" dirty="0" smtClean="0"/>
              <a:t> </a:t>
            </a:r>
            <a:r>
              <a:rPr lang="en-GB" sz="2400" dirty="0" smtClean="0"/>
              <a:t>* </a:t>
            </a:r>
            <a:r>
              <a:rPr lang="en-GB" sz="2400" dirty="0" smtClean="0"/>
              <a:t>for different study cycles</a:t>
            </a:r>
            <a:endParaRPr lang="it-IT" sz="2400" dirty="0"/>
          </a:p>
        </p:txBody>
      </p:sp>
      <p:sp>
        <p:nvSpPr>
          <p:cNvPr id="12" name="Text Box 49"/>
          <p:cNvSpPr txBox="1">
            <a:spLocks noChangeArrowheads="1"/>
          </p:cNvSpPr>
          <p:nvPr/>
        </p:nvSpPr>
        <p:spPr bwMode="auto">
          <a:xfrm>
            <a:off x="2222849" y="4256713"/>
            <a:ext cx="1870075" cy="307777"/>
          </a:xfrm>
          <a:prstGeom prst="rect">
            <a:avLst/>
          </a:prstGeom>
          <a:noFill/>
          <a:ln w="12700" cap="sq" algn="ctr">
            <a:noFill/>
            <a:miter lim="800000"/>
            <a:headEnd/>
            <a:tailEnd/>
          </a:ln>
          <a:effectLst/>
        </p:spPr>
        <p:txBody>
          <a:bodyPr>
            <a:spAutoFit/>
          </a:bodyPr>
          <a:lstStyle/>
          <a:p>
            <a:pPr algn="ctr"/>
            <a:r>
              <a:rPr lang="it-IT" sz="1400" b="1" dirty="0" err="1" smtClean="0">
                <a:solidFill>
                  <a:srgbClr val="000080"/>
                </a:solidFill>
                <a:latin typeface="Verdana" pitchFamily="34" charset="0"/>
              </a:rPr>
              <a:t>Bachelors</a:t>
            </a:r>
            <a:endParaRPr lang="en-GB" sz="1400" b="1" dirty="0">
              <a:solidFill>
                <a:srgbClr val="000080"/>
              </a:solidFill>
              <a:latin typeface="Verdana" pitchFamily="34" charset="0"/>
            </a:endParaRPr>
          </a:p>
        </p:txBody>
      </p:sp>
      <p:sp>
        <p:nvSpPr>
          <p:cNvPr id="14" name="Text Box 50"/>
          <p:cNvSpPr txBox="1">
            <a:spLocks noChangeArrowheads="1"/>
          </p:cNvSpPr>
          <p:nvPr/>
        </p:nvSpPr>
        <p:spPr bwMode="auto">
          <a:xfrm>
            <a:off x="2148236" y="5569495"/>
            <a:ext cx="1944688" cy="307777"/>
          </a:xfrm>
          <a:prstGeom prst="rect">
            <a:avLst/>
          </a:prstGeom>
          <a:noFill/>
          <a:ln w="12700" cap="sq" algn="ctr">
            <a:noFill/>
            <a:miter lim="800000"/>
            <a:headEnd/>
            <a:tailEnd/>
          </a:ln>
          <a:effectLst/>
        </p:spPr>
        <p:txBody>
          <a:bodyPr>
            <a:spAutoFit/>
          </a:bodyPr>
          <a:lstStyle/>
          <a:p>
            <a:pPr algn="ctr"/>
            <a:r>
              <a:rPr lang="it-IT" sz="1400" b="1" u="none" dirty="0" err="1" smtClean="0">
                <a:solidFill>
                  <a:srgbClr val="000080"/>
                </a:solidFill>
                <a:latin typeface="Verdana" pitchFamily="34" charset="0"/>
              </a:rPr>
              <a:t>Pre-reform</a:t>
            </a:r>
            <a:endParaRPr lang="en-GB" sz="1400" b="1" u="none" dirty="0">
              <a:solidFill>
                <a:srgbClr val="000080"/>
              </a:solidFill>
              <a:latin typeface="Verdana" pitchFamily="34" charset="0"/>
            </a:endParaRPr>
          </a:p>
        </p:txBody>
      </p:sp>
      <p:sp>
        <p:nvSpPr>
          <p:cNvPr id="19" name="Text Box 49"/>
          <p:cNvSpPr txBox="1">
            <a:spLocks noChangeArrowheads="1"/>
          </p:cNvSpPr>
          <p:nvPr/>
        </p:nvSpPr>
        <p:spPr bwMode="auto">
          <a:xfrm>
            <a:off x="2220244" y="2080574"/>
            <a:ext cx="1870075" cy="307777"/>
          </a:xfrm>
          <a:prstGeom prst="rect">
            <a:avLst/>
          </a:prstGeom>
          <a:noFill/>
          <a:ln w="12700" cap="sq" algn="ctr">
            <a:noFill/>
            <a:miter lim="800000"/>
            <a:headEnd/>
            <a:tailEnd/>
          </a:ln>
          <a:effectLst/>
        </p:spPr>
        <p:txBody>
          <a:bodyPr>
            <a:spAutoFit/>
          </a:bodyPr>
          <a:lstStyle/>
          <a:p>
            <a:pPr algn="ctr"/>
            <a:r>
              <a:rPr lang="it-IT" sz="1400" b="1" u="none" dirty="0" err="1" smtClean="0">
                <a:solidFill>
                  <a:srgbClr val="000080"/>
                </a:solidFill>
                <a:latin typeface="Verdana" pitchFamily="34" charset="0"/>
              </a:rPr>
              <a:t>Masters</a:t>
            </a:r>
            <a:endParaRPr lang="en-GB" sz="1400" b="1" u="none" dirty="0">
              <a:solidFill>
                <a:srgbClr val="000080"/>
              </a:solidFill>
              <a:latin typeface="Verdana" pitchFamily="34" charset="0"/>
            </a:endParaRPr>
          </a:p>
        </p:txBody>
      </p:sp>
      <p:sp>
        <p:nvSpPr>
          <p:cNvPr id="20" name="Text Box 50"/>
          <p:cNvSpPr txBox="1">
            <a:spLocks noChangeArrowheads="1"/>
          </p:cNvSpPr>
          <p:nvPr/>
        </p:nvSpPr>
        <p:spPr bwMode="auto">
          <a:xfrm>
            <a:off x="2148236" y="3013413"/>
            <a:ext cx="1944688" cy="307777"/>
          </a:xfrm>
          <a:prstGeom prst="rect">
            <a:avLst/>
          </a:prstGeom>
          <a:noFill/>
          <a:ln w="12700" cap="sq" algn="ctr">
            <a:noFill/>
            <a:miter lim="800000"/>
            <a:headEnd/>
            <a:tailEnd/>
          </a:ln>
          <a:effectLst/>
        </p:spPr>
        <p:txBody>
          <a:bodyPr>
            <a:spAutoFit/>
          </a:bodyPr>
          <a:lstStyle/>
          <a:p>
            <a:pPr algn="ctr"/>
            <a:r>
              <a:rPr lang="it-IT" sz="1400" b="1" dirty="0" smtClean="0">
                <a:solidFill>
                  <a:srgbClr val="000080"/>
                </a:solidFill>
                <a:latin typeface="Verdana" pitchFamily="34" charset="0"/>
              </a:rPr>
              <a:t>Sigle </a:t>
            </a:r>
            <a:r>
              <a:rPr lang="it-IT" sz="1400" b="1" dirty="0" err="1" smtClean="0">
                <a:solidFill>
                  <a:srgbClr val="000080"/>
                </a:solidFill>
                <a:latin typeface="Verdana" pitchFamily="34" charset="0"/>
              </a:rPr>
              <a:t>cycle</a:t>
            </a:r>
            <a:endParaRPr lang="en-GB" sz="1400" b="1" dirty="0">
              <a:solidFill>
                <a:srgbClr val="000080"/>
              </a:solidFill>
              <a:latin typeface="Verdana" pitchFamily="34" charset="0"/>
            </a:endParaRPr>
          </a:p>
        </p:txBody>
      </p:sp>
      <p:sp>
        <p:nvSpPr>
          <p:cNvPr id="21" name="Text Box 51"/>
          <p:cNvSpPr txBox="1">
            <a:spLocks noChangeArrowheads="1"/>
          </p:cNvSpPr>
          <p:nvPr/>
        </p:nvSpPr>
        <p:spPr bwMode="auto">
          <a:xfrm rot="16200000">
            <a:off x="686597" y="1942075"/>
            <a:ext cx="2016223" cy="584775"/>
          </a:xfrm>
          <a:prstGeom prst="rect">
            <a:avLst/>
          </a:prstGeom>
          <a:noFill/>
          <a:ln w="9525">
            <a:noFill/>
            <a:miter lim="800000"/>
            <a:headEnd/>
            <a:tailEnd/>
          </a:ln>
          <a:effectLst/>
        </p:spPr>
        <p:txBody>
          <a:bodyPr wrap="square">
            <a:spAutoFit/>
          </a:bodyPr>
          <a:lstStyle/>
          <a:p>
            <a:pPr algn="ctr" eaLnBrk="0" hangingPunct="0"/>
            <a:r>
              <a:rPr lang="it-IT" sz="1600" b="1" u="none" dirty="0" err="1" smtClean="0">
                <a:solidFill>
                  <a:srgbClr val="000080"/>
                </a:solidFill>
                <a:latin typeface="Verdana" pitchFamily="34" charset="0"/>
              </a:rPr>
              <a:t>Graduates</a:t>
            </a:r>
            <a:r>
              <a:rPr lang="it-IT" sz="1600" b="1" u="none" dirty="0" smtClean="0">
                <a:solidFill>
                  <a:srgbClr val="000080"/>
                </a:solidFill>
                <a:latin typeface="Verdana" pitchFamily="34" charset="0"/>
              </a:rPr>
              <a:t/>
            </a:r>
            <a:br>
              <a:rPr lang="it-IT" sz="1600" b="1" u="none" dirty="0" smtClean="0">
                <a:solidFill>
                  <a:srgbClr val="000080"/>
                </a:solidFill>
                <a:latin typeface="Verdana" pitchFamily="34" charset="0"/>
              </a:rPr>
            </a:br>
            <a:r>
              <a:rPr lang="it-IT" sz="1600" b="1" u="none" dirty="0" smtClean="0">
                <a:solidFill>
                  <a:srgbClr val="000080"/>
                </a:solidFill>
                <a:latin typeface="Verdana" pitchFamily="34" charset="0"/>
              </a:rPr>
              <a:t>in 2007</a:t>
            </a:r>
            <a:endParaRPr lang="it-IT" sz="1600" b="1" u="none" baseline="30000" dirty="0">
              <a:solidFill>
                <a:srgbClr val="000080"/>
              </a:solidFill>
              <a:latin typeface="Verdana" pitchFamily="34" charset="0"/>
            </a:endParaRPr>
          </a:p>
        </p:txBody>
      </p:sp>
      <p:sp>
        <p:nvSpPr>
          <p:cNvPr id="22" name="Text Box 51"/>
          <p:cNvSpPr txBox="1">
            <a:spLocks noChangeArrowheads="1"/>
          </p:cNvSpPr>
          <p:nvPr/>
        </p:nvSpPr>
        <p:spPr bwMode="auto">
          <a:xfrm rot="16200000">
            <a:off x="686597" y="4774605"/>
            <a:ext cx="2016223" cy="584775"/>
          </a:xfrm>
          <a:prstGeom prst="rect">
            <a:avLst/>
          </a:prstGeom>
          <a:noFill/>
          <a:ln w="9525">
            <a:noFill/>
            <a:miter lim="800000"/>
            <a:headEnd/>
            <a:tailEnd/>
          </a:ln>
          <a:effectLst/>
        </p:spPr>
        <p:txBody>
          <a:bodyPr wrap="square">
            <a:spAutoFit/>
          </a:bodyPr>
          <a:lstStyle/>
          <a:p>
            <a:pPr algn="ctr" eaLnBrk="0" hangingPunct="0"/>
            <a:r>
              <a:rPr lang="it-IT" sz="1600" b="1" dirty="0" err="1" smtClean="0">
                <a:solidFill>
                  <a:srgbClr val="000080"/>
                </a:solidFill>
                <a:latin typeface="Verdana" pitchFamily="34" charset="0"/>
                <a:ea typeface="Verdana" pitchFamily="34" charset="0"/>
                <a:cs typeface="Verdana" pitchFamily="34" charset="0"/>
              </a:rPr>
              <a:t>Graduates</a:t>
            </a:r>
            <a:endParaRPr lang="it-IT" sz="1600" b="1" dirty="0" smtClean="0">
              <a:solidFill>
                <a:srgbClr val="000080"/>
              </a:solidFill>
              <a:latin typeface="Verdana" pitchFamily="34" charset="0"/>
              <a:ea typeface="Verdana" pitchFamily="34" charset="0"/>
              <a:cs typeface="Verdana" pitchFamily="34" charset="0"/>
            </a:endParaRPr>
          </a:p>
          <a:p>
            <a:pPr algn="ctr" eaLnBrk="0" hangingPunct="0"/>
            <a:r>
              <a:rPr lang="it-IT" sz="1600" b="1" dirty="0" smtClean="0">
                <a:solidFill>
                  <a:srgbClr val="000080"/>
                </a:solidFill>
                <a:latin typeface="Verdana" pitchFamily="34" charset="0"/>
                <a:ea typeface="Verdana" pitchFamily="34" charset="0"/>
                <a:cs typeface="Verdana" pitchFamily="34" charset="0"/>
              </a:rPr>
              <a:t>in 2005</a:t>
            </a:r>
            <a:endParaRPr lang="it-IT" sz="1600" b="1" baseline="30000" dirty="0">
              <a:solidFill>
                <a:srgbClr val="000080"/>
              </a:solidFill>
              <a:latin typeface="Verdana" pitchFamily="34" charset="0"/>
              <a:ea typeface="Verdana" pitchFamily="34" charset="0"/>
              <a:cs typeface="Verdana" pitchFamily="34" charset="0"/>
            </a:endParaRPr>
          </a:p>
        </p:txBody>
      </p:sp>
      <p:cxnSp>
        <p:nvCxnSpPr>
          <p:cNvPr id="24" name="Connettore 2 23"/>
          <p:cNvCxnSpPr/>
          <p:nvPr/>
        </p:nvCxnSpPr>
        <p:spPr>
          <a:xfrm rot="5400000" flipV="1">
            <a:off x="1943708" y="2672916"/>
            <a:ext cx="360040" cy="288032"/>
          </a:xfrm>
          <a:prstGeom prst="straightConnector1">
            <a:avLst/>
          </a:prstGeom>
          <a:ln>
            <a:solidFill>
              <a:srgbClr val="000080"/>
            </a:solidFill>
            <a:tailEnd type="triangle"/>
          </a:ln>
        </p:spPr>
        <p:style>
          <a:lnRef idx="1">
            <a:schemeClr val="accent1"/>
          </a:lnRef>
          <a:fillRef idx="0">
            <a:schemeClr val="accent1"/>
          </a:fillRef>
          <a:effectRef idx="0">
            <a:schemeClr val="accent1"/>
          </a:effectRef>
          <a:fontRef idx="minor">
            <a:schemeClr val="tx1"/>
          </a:fontRef>
        </p:style>
      </p:cxnSp>
      <p:cxnSp>
        <p:nvCxnSpPr>
          <p:cNvPr id="25" name="Connettore 2 24"/>
          <p:cNvCxnSpPr/>
          <p:nvPr/>
        </p:nvCxnSpPr>
        <p:spPr>
          <a:xfrm rot="5400000" flipV="1">
            <a:off x="1943708" y="5337212"/>
            <a:ext cx="360040" cy="288032"/>
          </a:xfrm>
          <a:prstGeom prst="straightConnector1">
            <a:avLst/>
          </a:prstGeom>
          <a:ln>
            <a:solidFill>
              <a:srgbClr val="000080"/>
            </a:solidFill>
            <a:tailEnd type="triangle"/>
          </a:ln>
        </p:spPr>
        <p:style>
          <a:lnRef idx="1">
            <a:schemeClr val="accent1"/>
          </a:lnRef>
          <a:fillRef idx="0">
            <a:schemeClr val="accent1"/>
          </a:fillRef>
          <a:effectRef idx="0">
            <a:schemeClr val="accent1"/>
          </a:effectRef>
          <a:fontRef idx="minor">
            <a:schemeClr val="tx1"/>
          </a:fontRef>
        </p:style>
      </p:cxnSp>
      <p:sp>
        <p:nvSpPr>
          <p:cNvPr id="27" name="Text Box 49"/>
          <p:cNvSpPr txBox="1">
            <a:spLocks noChangeArrowheads="1"/>
          </p:cNvSpPr>
          <p:nvPr/>
        </p:nvSpPr>
        <p:spPr bwMode="auto">
          <a:xfrm>
            <a:off x="2220244" y="1147735"/>
            <a:ext cx="1870075" cy="307777"/>
          </a:xfrm>
          <a:prstGeom prst="rect">
            <a:avLst/>
          </a:prstGeom>
          <a:noFill/>
          <a:ln w="12700" cap="sq" algn="ctr">
            <a:noFill/>
            <a:miter lim="800000"/>
            <a:headEnd/>
            <a:tailEnd/>
          </a:ln>
          <a:effectLst/>
        </p:spPr>
        <p:txBody>
          <a:bodyPr>
            <a:spAutoFit/>
          </a:bodyPr>
          <a:lstStyle/>
          <a:p>
            <a:pPr algn="ctr"/>
            <a:r>
              <a:rPr lang="it-IT" sz="1400" b="1" dirty="0" err="1" smtClean="0">
                <a:solidFill>
                  <a:srgbClr val="000080"/>
                </a:solidFill>
                <a:latin typeface="Verdana" pitchFamily="34" charset="0"/>
              </a:rPr>
              <a:t>Bachelors</a:t>
            </a:r>
            <a:endParaRPr lang="en-GB" sz="1400" b="1" u="none" dirty="0">
              <a:solidFill>
                <a:srgbClr val="000080"/>
              </a:solidFill>
              <a:latin typeface="Verdana" pitchFamily="34" charset="0"/>
            </a:endParaRPr>
          </a:p>
        </p:txBody>
      </p:sp>
      <p:cxnSp>
        <p:nvCxnSpPr>
          <p:cNvPr id="28" name="Connettore 2 27"/>
          <p:cNvCxnSpPr/>
          <p:nvPr/>
        </p:nvCxnSpPr>
        <p:spPr>
          <a:xfrm>
            <a:off x="1982744" y="2234462"/>
            <a:ext cx="432048" cy="0"/>
          </a:xfrm>
          <a:prstGeom prst="straightConnector1">
            <a:avLst/>
          </a:prstGeom>
          <a:ln>
            <a:solidFill>
              <a:srgbClr val="000080"/>
            </a:solidFill>
            <a:tailEnd type="triangle"/>
          </a:ln>
        </p:spPr>
        <p:style>
          <a:lnRef idx="1">
            <a:schemeClr val="accent1"/>
          </a:lnRef>
          <a:fillRef idx="0">
            <a:schemeClr val="accent1"/>
          </a:fillRef>
          <a:effectRef idx="0">
            <a:schemeClr val="accent1"/>
          </a:effectRef>
          <a:fontRef idx="minor">
            <a:schemeClr val="tx1"/>
          </a:fontRef>
        </p:style>
      </p:cxnSp>
      <p:sp>
        <p:nvSpPr>
          <p:cNvPr id="29" name="Text Box 19"/>
          <p:cNvSpPr txBox="1">
            <a:spLocks noChangeArrowheads="1"/>
          </p:cNvSpPr>
          <p:nvPr/>
        </p:nvSpPr>
        <p:spPr bwMode="auto">
          <a:xfrm>
            <a:off x="-14288" y="863600"/>
            <a:ext cx="1331913" cy="400110"/>
          </a:xfrm>
          <a:prstGeom prst="rect">
            <a:avLst/>
          </a:prstGeom>
          <a:noFill/>
          <a:ln w="12700" cap="sq" algn="ctr">
            <a:noFill/>
            <a:miter lim="800000"/>
            <a:headEnd/>
            <a:tailEnd/>
          </a:ln>
          <a:effectLst/>
        </p:spPr>
        <p:txBody>
          <a:bodyPr>
            <a:spAutoFit/>
          </a:bodyPr>
          <a:lstStyle/>
          <a:p>
            <a:r>
              <a:rPr lang="it-IT" sz="1000" b="1" dirty="0" smtClean="0">
                <a:solidFill>
                  <a:srgbClr val="000080"/>
                </a:solidFill>
                <a:latin typeface="Verdana" pitchFamily="34" charset="0"/>
              </a:rPr>
              <a:t>GRADUATES</a:t>
            </a:r>
            <a:br>
              <a:rPr lang="it-IT" sz="1000" b="1" dirty="0" smtClean="0">
                <a:solidFill>
                  <a:srgbClr val="000080"/>
                </a:solidFill>
                <a:latin typeface="Verdana" pitchFamily="34" charset="0"/>
              </a:rPr>
            </a:br>
            <a:r>
              <a:rPr lang="it-IT" sz="1000" b="1" dirty="0" smtClean="0">
                <a:solidFill>
                  <a:srgbClr val="000080"/>
                </a:solidFill>
                <a:latin typeface="Verdana" pitchFamily="34" charset="0"/>
              </a:rPr>
              <a:t>in 2007-2005</a:t>
            </a:r>
            <a:endParaRPr lang="it-IT" sz="1000" b="1" dirty="0">
              <a:solidFill>
                <a:srgbClr val="000080"/>
              </a:solidFill>
              <a:latin typeface="Verdana" pitchFamily="34" charset="0"/>
            </a:endParaRPr>
          </a:p>
        </p:txBody>
      </p:sp>
      <p:sp>
        <p:nvSpPr>
          <p:cNvPr id="30" name="Segnaposto testo 29"/>
          <p:cNvSpPr>
            <a:spLocks noGrp="1"/>
          </p:cNvSpPr>
          <p:nvPr>
            <p:ph type="body" sz="quarter" idx="11"/>
          </p:nvPr>
        </p:nvSpPr>
        <p:spPr/>
        <p:txBody>
          <a:bodyPr/>
          <a:lstStyle/>
          <a:p>
            <a:r>
              <a:rPr lang="en-GB" u="sng" dirty="0" smtClean="0"/>
              <a:t>bachelors</a:t>
            </a:r>
            <a:r>
              <a:rPr lang="en-GB" dirty="0" smtClean="0"/>
              <a:t>:</a:t>
            </a:r>
            <a:br>
              <a:rPr lang="en-GB" dirty="0" smtClean="0"/>
            </a:br>
            <a:r>
              <a:rPr lang="en-GB" dirty="0" smtClean="0"/>
              <a:t>only graduates not registered for further education are considered</a:t>
            </a:r>
          </a:p>
          <a:p>
            <a:endParaRPr lang="it-IT" dirty="0" smtClean="0">
              <a:solidFill>
                <a:srgbClr val="290893"/>
              </a:solidFill>
            </a:endParaRPr>
          </a:p>
          <a:p>
            <a:endParaRPr lang="it-IT" dirty="0" smtClean="0">
              <a:solidFill>
                <a:srgbClr val="290893"/>
              </a:solidFill>
            </a:endParaRPr>
          </a:p>
          <a:p>
            <a:endParaRPr lang="it-IT" dirty="0" smtClean="0">
              <a:solidFill>
                <a:srgbClr val="290893"/>
              </a:solidFill>
            </a:endParaRPr>
          </a:p>
          <a:p>
            <a:pPr eaLnBrk="0" hangingPunct="0">
              <a:spcBef>
                <a:spcPct val="0"/>
              </a:spcBef>
              <a:buFont typeface="Arial" charset="0"/>
              <a:buChar char="•"/>
            </a:pPr>
            <a:r>
              <a:rPr lang="it-IT" dirty="0" err="1" smtClean="0">
                <a:solidFill>
                  <a:srgbClr val="290893"/>
                </a:solidFill>
              </a:rPr>
              <a:t>it</a:t>
            </a:r>
            <a:r>
              <a:rPr lang="it-IT" dirty="0" smtClean="0">
                <a:solidFill>
                  <a:srgbClr val="290893"/>
                </a:solidFill>
              </a:rPr>
              <a:t> </a:t>
            </a:r>
            <a:r>
              <a:rPr lang="it-IT" dirty="0" err="1" smtClean="0">
                <a:solidFill>
                  <a:srgbClr val="290893"/>
                </a:solidFill>
              </a:rPr>
              <a:t>takes</a:t>
            </a:r>
            <a:r>
              <a:rPr lang="it-IT" dirty="0" smtClean="0">
                <a:solidFill>
                  <a:srgbClr val="290893"/>
                </a:solidFill>
              </a:rPr>
              <a:t> </a:t>
            </a:r>
            <a:r>
              <a:rPr lang="it-IT" dirty="0" err="1" smtClean="0">
                <a:solidFill>
                  <a:srgbClr val="290893"/>
                </a:solidFill>
              </a:rPr>
              <a:t>into</a:t>
            </a:r>
            <a:r>
              <a:rPr lang="it-IT" dirty="0" smtClean="0">
                <a:solidFill>
                  <a:srgbClr val="290893"/>
                </a:solidFill>
              </a:rPr>
              <a:t> account </a:t>
            </a:r>
            <a:r>
              <a:rPr lang="it-IT" dirty="0" err="1" smtClean="0">
                <a:solidFill>
                  <a:srgbClr val="290893"/>
                </a:solidFill>
              </a:rPr>
              <a:t>joinly</a:t>
            </a:r>
            <a:r>
              <a:rPr lang="it-IT" dirty="0" smtClean="0">
                <a:solidFill>
                  <a:srgbClr val="290893"/>
                </a:solidFill>
              </a:rPr>
              <a:t>  the </a:t>
            </a:r>
            <a:r>
              <a:rPr lang="it-IT" b="1" dirty="0" err="1" smtClean="0">
                <a:solidFill>
                  <a:srgbClr val="290893"/>
                </a:solidFill>
              </a:rPr>
              <a:t>formal</a:t>
            </a:r>
            <a:r>
              <a:rPr lang="it-IT" b="1" dirty="0" smtClean="0">
                <a:solidFill>
                  <a:srgbClr val="290893"/>
                </a:solidFill>
              </a:rPr>
              <a:t> </a:t>
            </a:r>
            <a:r>
              <a:rPr lang="it-IT" b="1" dirty="0" err="1" smtClean="0">
                <a:solidFill>
                  <a:srgbClr val="290893"/>
                </a:solidFill>
              </a:rPr>
              <a:t>requirement</a:t>
            </a:r>
            <a:r>
              <a:rPr lang="it-IT" dirty="0" smtClean="0">
                <a:solidFill>
                  <a:srgbClr val="290893"/>
                </a:solidFill>
              </a:rPr>
              <a:t> </a:t>
            </a:r>
            <a:r>
              <a:rPr lang="it-IT" dirty="0" err="1" smtClean="0">
                <a:solidFill>
                  <a:srgbClr val="290893"/>
                </a:solidFill>
              </a:rPr>
              <a:t>of</a:t>
            </a:r>
            <a:r>
              <a:rPr lang="it-IT" dirty="0" smtClean="0">
                <a:solidFill>
                  <a:srgbClr val="290893"/>
                </a:solidFill>
              </a:rPr>
              <a:t> the </a:t>
            </a:r>
            <a:r>
              <a:rPr lang="it-IT" dirty="0" err="1" smtClean="0">
                <a:solidFill>
                  <a:srgbClr val="290893"/>
                </a:solidFill>
              </a:rPr>
              <a:t>degree</a:t>
            </a:r>
            <a:r>
              <a:rPr lang="it-IT" dirty="0" smtClean="0">
                <a:solidFill>
                  <a:srgbClr val="290893"/>
                </a:solidFill>
              </a:rPr>
              <a:t> </a:t>
            </a:r>
            <a:r>
              <a:rPr lang="it-IT" dirty="0" err="1" smtClean="0">
                <a:solidFill>
                  <a:srgbClr val="290893"/>
                </a:solidFill>
              </a:rPr>
              <a:t>for</a:t>
            </a:r>
            <a:r>
              <a:rPr lang="it-IT" dirty="0" smtClean="0">
                <a:solidFill>
                  <a:srgbClr val="290893"/>
                </a:solidFill>
              </a:rPr>
              <a:t> the job and the </a:t>
            </a:r>
            <a:r>
              <a:rPr lang="it-IT" b="1" dirty="0" err="1" smtClean="0">
                <a:solidFill>
                  <a:srgbClr val="290893"/>
                </a:solidFill>
              </a:rPr>
              <a:t>degree</a:t>
            </a:r>
            <a:r>
              <a:rPr lang="it-IT" b="1" dirty="0" smtClean="0">
                <a:solidFill>
                  <a:srgbClr val="290893"/>
                </a:solidFill>
              </a:rPr>
              <a:t> </a:t>
            </a:r>
            <a:r>
              <a:rPr lang="it-IT" b="1" dirty="0" err="1" smtClean="0">
                <a:solidFill>
                  <a:srgbClr val="290893"/>
                </a:solidFill>
              </a:rPr>
              <a:t>of</a:t>
            </a:r>
            <a:r>
              <a:rPr lang="it-IT" b="1" dirty="0" smtClean="0">
                <a:solidFill>
                  <a:srgbClr val="290893"/>
                </a:solidFill>
              </a:rPr>
              <a:t>   </a:t>
            </a:r>
            <a:r>
              <a:rPr lang="it-IT" b="1" dirty="0" err="1" smtClean="0">
                <a:solidFill>
                  <a:srgbClr val="290893"/>
                </a:solidFill>
              </a:rPr>
              <a:t>actual</a:t>
            </a:r>
            <a:r>
              <a:rPr lang="it-IT" b="1" dirty="0" smtClean="0">
                <a:solidFill>
                  <a:srgbClr val="290893"/>
                </a:solidFill>
              </a:rPr>
              <a:t> </a:t>
            </a:r>
            <a:r>
              <a:rPr lang="it-IT" b="1" dirty="0" err="1" smtClean="0">
                <a:solidFill>
                  <a:srgbClr val="290893"/>
                </a:solidFill>
              </a:rPr>
              <a:t>utilization</a:t>
            </a:r>
            <a:r>
              <a:rPr lang="it-IT" b="1" dirty="0" smtClean="0">
                <a:solidFill>
                  <a:srgbClr val="290893"/>
                </a:solidFill>
              </a:rPr>
              <a:t> </a:t>
            </a:r>
            <a:r>
              <a:rPr lang="it-IT" dirty="0" err="1" smtClean="0">
                <a:solidFill>
                  <a:srgbClr val="290893"/>
                </a:solidFill>
              </a:rPr>
              <a:t>of</a:t>
            </a:r>
            <a:r>
              <a:rPr lang="it-IT" dirty="0" smtClean="0">
                <a:solidFill>
                  <a:srgbClr val="290893"/>
                </a:solidFill>
              </a:rPr>
              <a:t>  </a:t>
            </a:r>
            <a:r>
              <a:rPr lang="it-IT" dirty="0" err="1" smtClean="0">
                <a:solidFill>
                  <a:srgbClr val="290893"/>
                </a:solidFill>
              </a:rPr>
              <a:t>learned</a:t>
            </a:r>
            <a:r>
              <a:rPr lang="it-IT" dirty="0" smtClean="0">
                <a:solidFill>
                  <a:srgbClr val="290893"/>
                </a:solidFill>
              </a:rPr>
              <a:t> </a:t>
            </a:r>
            <a:r>
              <a:rPr lang="it-IT" dirty="0" err="1" smtClean="0">
                <a:solidFill>
                  <a:srgbClr val="290893"/>
                </a:solidFill>
              </a:rPr>
              <a:t>skills</a:t>
            </a:r>
            <a:r>
              <a:rPr lang="it-IT" b="1" dirty="0" smtClean="0">
                <a:solidFill>
                  <a:srgbClr val="290893"/>
                </a:solidFill>
              </a:rPr>
              <a:t> </a:t>
            </a:r>
            <a:endParaRPr lang="it-IT" dirty="0" smtClean="0">
              <a:solidFill>
                <a:srgbClr val="290893"/>
              </a:solidFill>
            </a:endParaRPr>
          </a:p>
          <a:p>
            <a:endParaRPr lang="it-IT" dirty="0" smtClean="0">
              <a:solidFill>
                <a:srgbClr val="290893"/>
              </a:solidFill>
            </a:endParaRPr>
          </a:p>
          <a:p>
            <a:endParaRPr lang="it-IT" b="1" dirty="0" smtClean="0"/>
          </a:p>
          <a:p>
            <a:endParaRPr lang="it-IT" dirty="0"/>
          </a:p>
        </p:txBody>
      </p:sp>
      <p:sp>
        <p:nvSpPr>
          <p:cNvPr id="31" name="Segnaposto testo 30"/>
          <p:cNvSpPr>
            <a:spLocks noGrp="1"/>
          </p:cNvSpPr>
          <p:nvPr>
            <p:ph type="body" sz="quarter" idx="12"/>
          </p:nvPr>
        </p:nvSpPr>
        <p:spPr/>
        <p:txBody>
          <a:bodyPr/>
          <a:lstStyle/>
          <a:p>
            <a:pPr marL="342900" lvl="0" indent="-342900">
              <a:defRPr/>
            </a:pPr>
            <a:r>
              <a:rPr lang="it-IT" dirty="0"/>
              <a:t>% </a:t>
            </a:r>
            <a:r>
              <a:rPr lang="it-IT" dirty="0" err="1"/>
              <a:t>values</a:t>
            </a:r>
            <a:endParaRPr lang="it-IT" dirty="0"/>
          </a:p>
        </p:txBody>
      </p:sp>
      <p:sp>
        <p:nvSpPr>
          <p:cNvPr id="34" name="AutoShape 22"/>
          <p:cNvSpPr>
            <a:spLocks noChangeAspect="1" noChangeArrowheads="1"/>
          </p:cNvSpPr>
          <p:nvPr/>
        </p:nvSpPr>
        <p:spPr bwMode="auto">
          <a:xfrm>
            <a:off x="1619672" y="6537162"/>
            <a:ext cx="90487" cy="90487"/>
          </a:xfrm>
          <a:prstGeom prst="flowChartConnector">
            <a:avLst/>
          </a:prstGeom>
          <a:gradFill rotWithShape="1">
            <a:gsLst>
              <a:gs pos="0">
                <a:srgbClr val="008000">
                  <a:gamma/>
                  <a:shade val="66275"/>
                  <a:invGamma/>
                </a:srgbClr>
              </a:gs>
              <a:gs pos="50000">
                <a:srgbClr val="008000"/>
              </a:gs>
              <a:gs pos="100000">
                <a:srgbClr val="008000">
                  <a:gamma/>
                  <a:shade val="66275"/>
                  <a:invGamma/>
                </a:srgbClr>
              </a:gs>
            </a:gsLst>
            <a:lin ang="5400000" scaled="1"/>
          </a:gradFill>
          <a:ln w="12700" cap="sq">
            <a:noFill/>
            <a:round/>
            <a:headEnd type="none" w="sm" len="sm"/>
            <a:tailEnd type="none" w="sm" len="sm"/>
          </a:ln>
          <a:effectLst/>
        </p:spPr>
        <p:txBody>
          <a:bodyPr wrap="none" anchor="ctr"/>
          <a:lstStyle/>
          <a:p>
            <a:pPr algn="l" eaLnBrk="0" hangingPunct="0">
              <a:spcBef>
                <a:spcPct val="0"/>
              </a:spcBef>
            </a:pPr>
            <a:endParaRPr lang="en-US" sz="1400" u="none">
              <a:solidFill>
                <a:srgbClr val="290893"/>
              </a:solidFill>
              <a:latin typeface="Verdana" pitchFamily="34" charset="0"/>
            </a:endParaRPr>
          </a:p>
        </p:txBody>
      </p:sp>
      <p:sp>
        <p:nvSpPr>
          <p:cNvPr id="35" name="Text Box 23"/>
          <p:cNvSpPr txBox="1">
            <a:spLocks noChangeArrowheads="1"/>
          </p:cNvSpPr>
          <p:nvPr/>
        </p:nvSpPr>
        <p:spPr bwMode="auto">
          <a:xfrm>
            <a:off x="1751434" y="6451600"/>
            <a:ext cx="3684588" cy="261610"/>
          </a:xfrm>
          <a:prstGeom prst="rect">
            <a:avLst/>
          </a:prstGeom>
          <a:noFill/>
          <a:ln w="12700" cap="sq">
            <a:noFill/>
            <a:miter lim="800000"/>
            <a:headEnd type="none" w="sm" len="sm"/>
            <a:tailEnd type="none" w="sm" len="sm"/>
          </a:ln>
          <a:effectLst/>
        </p:spPr>
        <p:txBody>
          <a:bodyPr>
            <a:spAutoFit/>
          </a:bodyPr>
          <a:lstStyle/>
          <a:p>
            <a:pPr algn="l"/>
            <a:r>
              <a:rPr lang="en-GB" sz="1100" i="1" dirty="0" smtClean="0">
                <a:solidFill>
                  <a:srgbClr val="290893"/>
                </a:solidFill>
                <a:latin typeface="Verdana" pitchFamily="34" charset="0"/>
              </a:rPr>
              <a:t>a</a:t>
            </a:r>
            <a:r>
              <a:rPr lang="en-GB" sz="1100" i="1" u="none" dirty="0" smtClean="0">
                <a:solidFill>
                  <a:srgbClr val="290893"/>
                </a:solidFill>
                <a:latin typeface="Verdana" pitchFamily="34" charset="0"/>
              </a:rPr>
              <a:t>t least “fairly effective”</a:t>
            </a:r>
            <a:endParaRPr lang="en-GB" sz="1100" i="1" u="none" dirty="0">
              <a:solidFill>
                <a:srgbClr val="290893"/>
              </a:solidFill>
              <a:latin typeface="Verdana" pitchFamily="34" charset="0"/>
            </a:endParaRPr>
          </a:p>
        </p:txBody>
      </p:sp>
      <p:cxnSp>
        <p:nvCxnSpPr>
          <p:cNvPr id="32" name="Connettore 2 31"/>
          <p:cNvCxnSpPr/>
          <p:nvPr/>
        </p:nvCxnSpPr>
        <p:spPr>
          <a:xfrm rot="16200000">
            <a:off x="1943709" y="4473116"/>
            <a:ext cx="360040" cy="288032"/>
          </a:xfrm>
          <a:prstGeom prst="straightConnector1">
            <a:avLst/>
          </a:prstGeom>
          <a:ln>
            <a:solidFill>
              <a:srgbClr val="000080"/>
            </a:solidFill>
            <a:tailEnd type="triangle"/>
          </a:ln>
        </p:spPr>
        <p:style>
          <a:lnRef idx="1">
            <a:schemeClr val="accent1"/>
          </a:lnRef>
          <a:fillRef idx="0">
            <a:schemeClr val="accent1"/>
          </a:fillRef>
          <a:effectRef idx="0">
            <a:schemeClr val="accent1"/>
          </a:effectRef>
          <a:fontRef idx="minor">
            <a:schemeClr val="tx1"/>
          </a:fontRef>
        </p:style>
      </p:cxnSp>
      <p:cxnSp>
        <p:nvCxnSpPr>
          <p:cNvPr id="33" name="Connettore 2 32"/>
          <p:cNvCxnSpPr/>
          <p:nvPr/>
        </p:nvCxnSpPr>
        <p:spPr>
          <a:xfrm rot="16200000">
            <a:off x="1943708" y="1520788"/>
            <a:ext cx="360040" cy="288032"/>
          </a:xfrm>
          <a:prstGeom prst="straightConnector1">
            <a:avLst/>
          </a:prstGeom>
          <a:ln>
            <a:solidFill>
              <a:srgbClr val="000080"/>
            </a:solidFill>
            <a:tailEnd type="triangle"/>
          </a:ln>
        </p:spPr>
        <p:style>
          <a:lnRef idx="1">
            <a:schemeClr val="accent1"/>
          </a:lnRef>
          <a:fillRef idx="0">
            <a:schemeClr val="accent1"/>
          </a:fillRef>
          <a:effectRef idx="0">
            <a:schemeClr val="accent1"/>
          </a:effectRef>
          <a:fontRef idx="minor">
            <a:schemeClr val="tx1"/>
          </a:fontRef>
        </p:style>
      </p:cxnSp>
    </p:spTree>
  </p:cSld>
  <p:clrMapOvr>
    <a:masterClrMapping/>
  </p:clrMapOv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2" name="Object 2"/>
          <p:cNvGraphicFramePr>
            <a:graphicFrameLocks noChangeAspect="1"/>
          </p:cNvGraphicFramePr>
          <p:nvPr/>
        </p:nvGraphicFramePr>
        <p:xfrm>
          <a:off x="2195736" y="927100"/>
          <a:ext cx="8154764" cy="5930900"/>
        </p:xfrm>
        <a:graphic>
          <a:graphicData uri="http://schemas.openxmlformats.org/drawingml/2006/chart">
            <c:chart xmlns:c="http://schemas.openxmlformats.org/drawingml/2006/chart" xmlns:r="http://schemas.openxmlformats.org/officeDocument/2006/relationships" r:id="rId3"/>
          </a:graphicData>
        </a:graphic>
      </p:graphicFrame>
      <p:sp>
        <p:nvSpPr>
          <p:cNvPr id="4421646" name="Text Box 14"/>
          <p:cNvSpPr txBox="1">
            <a:spLocks noChangeArrowheads="1"/>
          </p:cNvSpPr>
          <p:nvPr/>
        </p:nvSpPr>
        <p:spPr bwMode="auto">
          <a:xfrm>
            <a:off x="7278620" y="6224650"/>
            <a:ext cx="730713" cy="323165"/>
          </a:xfrm>
          <a:prstGeom prst="rect">
            <a:avLst/>
          </a:prstGeom>
          <a:noFill/>
          <a:ln w="9525">
            <a:noFill/>
            <a:miter lim="800000"/>
            <a:headEnd/>
            <a:tailEnd/>
          </a:ln>
          <a:effectLst/>
        </p:spPr>
        <p:txBody>
          <a:bodyPr wrap="square">
            <a:spAutoFit/>
          </a:bodyPr>
          <a:lstStyle/>
          <a:p>
            <a:pPr algn="r"/>
            <a:r>
              <a:rPr lang="en-GB" sz="1500" b="1" u="none" smtClean="0">
                <a:solidFill>
                  <a:srgbClr val="000080"/>
                </a:solidFill>
                <a:latin typeface="Verdana" pitchFamily="34" charset="0"/>
              </a:rPr>
              <a:t>85.2</a:t>
            </a:r>
            <a:endParaRPr lang="en-GB" sz="1500" b="1" u="none">
              <a:solidFill>
                <a:srgbClr val="000080"/>
              </a:solidFill>
              <a:latin typeface="Verdana" pitchFamily="34" charset="0"/>
            </a:endParaRPr>
          </a:p>
        </p:txBody>
      </p:sp>
      <p:sp>
        <p:nvSpPr>
          <p:cNvPr id="4421647" name="Text Box 15"/>
          <p:cNvSpPr txBox="1">
            <a:spLocks noChangeArrowheads="1"/>
          </p:cNvSpPr>
          <p:nvPr/>
        </p:nvSpPr>
        <p:spPr bwMode="auto">
          <a:xfrm>
            <a:off x="6799287" y="5611813"/>
            <a:ext cx="609600" cy="230832"/>
          </a:xfrm>
          <a:prstGeom prst="rect">
            <a:avLst/>
          </a:prstGeom>
          <a:noFill/>
          <a:ln w="9525">
            <a:noFill/>
            <a:miter lim="800000"/>
            <a:headEnd/>
            <a:tailEnd/>
          </a:ln>
          <a:effectLst/>
        </p:spPr>
        <p:txBody>
          <a:bodyPr lIns="0" tIns="0" rIns="0" bIns="0">
            <a:spAutoFit/>
          </a:bodyPr>
          <a:lstStyle/>
          <a:p>
            <a:pPr algn="r"/>
            <a:r>
              <a:rPr lang="en-GB" sz="1500" b="1" smtClean="0">
                <a:solidFill>
                  <a:srgbClr val="000080"/>
                </a:solidFill>
                <a:latin typeface="Verdana" pitchFamily="34" charset="0"/>
              </a:rPr>
              <a:t>68.8</a:t>
            </a:r>
            <a:endParaRPr lang="en-GB" sz="1500" b="1" u="none">
              <a:solidFill>
                <a:srgbClr val="000080"/>
              </a:solidFill>
              <a:latin typeface="Verdana" pitchFamily="34" charset="0"/>
            </a:endParaRPr>
          </a:p>
        </p:txBody>
      </p:sp>
      <p:sp>
        <p:nvSpPr>
          <p:cNvPr id="4421648" name="Text Box 16"/>
          <p:cNvSpPr txBox="1">
            <a:spLocks noChangeArrowheads="1"/>
          </p:cNvSpPr>
          <p:nvPr/>
        </p:nvSpPr>
        <p:spPr bwMode="auto">
          <a:xfrm>
            <a:off x="6993681" y="5280850"/>
            <a:ext cx="609600" cy="230832"/>
          </a:xfrm>
          <a:prstGeom prst="rect">
            <a:avLst/>
          </a:prstGeom>
          <a:noFill/>
          <a:ln w="9525">
            <a:noFill/>
            <a:miter lim="800000"/>
            <a:headEnd/>
            <a:tailEnd/>
          </a:ln>
          <a:effectLst/>
        </p:spPr>
        <p:txBody>
          <a:bodyPr lIns="0" tIns="0" rIns="0" bIns="0">
            <a:spAutoFit/>
          </a:bodyPr>
          <a:lstStyle/>
          <a:p>
            <a:pPr algn="r"/>
            <a:r>
              <a:rPr lang="en-GB" sz="1500" b="1" smtClean="0">
                <a:solidFill>
                  <a:srgbClr val="000080"/>
                </a:solidFill>
                <a:latin typeface="Verdana" pitchFamily="34" charset="0"/>
              </a:rPr>
              <a:t>75</a:t>
            </a:r>
            <a:r>
              <a:rPr lang="en-GB" sz="1500" b="1" u="none" smtClean="0">
                <a:solidFill>
                  <a:srgbClr val="000080"/>
                </a:solidFill>
                <a:latin typeface="Verdana" pitchFamily="34" charset="0"/>
              </a:rPr>
              <a:t>.4</a:t>
            </a:r>
            <a:endParaRPr lang="en-GB" sz="1500" b="1" u="none">
              <a:solidFill>
                <a:srgbClr val="000080"/>
              </a:solidFill>
              <a:latin typeface="Verdana" pitchFamily="34" charset="0"/>
            </a:endParaRPr>
          </a:p>
        </p:txBody>
      </p:sp>
      <p:sp>
        <p:nvSpPr>
          <p:cNvPr id="4421649" name="Text Box 17"/>
          <p:cNvSpPr txBox="1">
            <a:spLocks noChangeArrowheads="1"/>
          </p:cNvSpPr>
          <p:nvPr/>
        </p:nvSpPr>
        <p:spPr bwMode="auto">
          <a:xfrm>
            <a:off x="7041381" y="4933950"/>
            <a:ext cx="609600" cy="230832"/>
          </a:xfrm>
          <a:prstGeom prst="rect">
            <a:avLst/>
          </a:prstGeom>
          <a:noFill/>
          <a:ln w="9525">
            <a:noFill/>
            <a:miter lim="800000"/>
            <a:headEnd/>
            <a:tailEnd/>
          </a:ln>
          <a:effectLst/>
        </p:spPr>
        <p:txBody>
          <a:bodyPr lIns="0" tIns="0" rIns="0" bIns="0">
            <a:spAutoFit/>
          </a:bodyPr>
          <a:lstStyle/>
          <a:p>
            <a:pPr algn="r"/>
            <a:r>
              <a:rPr lang="en-GB" sz="1500" b="1" smtClean="0">
                <a:solidFill>
                  <a:srgbClr val="000080"/>
                </a:solidFill>
                <a:latin typeface="Verdana" pitchFamily="34" charset="0"/>
              </a:rPr>
              <a:t>77</a:t>
            </a:r>
            <a:r>
              <a:rPr lang="en-GB" sz="1500" b="1" u="none" smtClean="0">
                <a:solidFill>
                  <a:srgbClr val="000080"/>
                </a:solidFill>
                <a:latin typeface="Verdana" pitchFamily="34" charset="0"/>
              </a:rPr>
              <a:t>.0</a:t>
            </a:r>
            <a:endParaRPr lang="en-GB" sz="1500" b="1" u="none">
              <a:solidFill>
                <a:srgbClr val="000080"/>
              </a:solidFill>
              <a:latin typeface="Verdana" pitchFamily="34" charset="0"/>
            </a:endParaRPr>
          </a:p>
        </p:txBody>
      </p:sp>
      <p:sp>
        <p:nvSpPr>
          <p:cNvPr id="4421650" name="Text Box 18"/>
          <p:cNvSpPr txBox="1">
            <a:spLocks noChangeArrowheads="1"/>
          </p:cNvSpPr>
          <p:nvPr/>
        </p:nvSpPr>
        <p:spPr bwMode="auto">
          <a:xfrm>
            <a:off x="7147222" y="4604575"/>
            <a:ext cx="609600" cy="230832"/>
          </a:xfrm>
          <a:prstGeom prst="rect">
            <a:avLst/>
          </a:prstGeom>
          <a:noFill/>
          <a:ln w="9525">
            <a:noFill/>
            <a:miter lim="800000"/>
            <a:headEnd/>
            <a:tailEnd/>
          </a:ln>
          <a:effectLst/>
        </p:spPr>
        <p:txBody>
          <a:bodyPr lIns="0" tIns="0" rIns="0" bIns="0">
            <a:spAutoFit/>
          </a:bodyPr>
          <a:lstStyle/>
          <a:p>
            <a:pPr algn="r"/>
            <a:r>
              <a:rPr lang="en-GB" sz="1500" b="1" u="none" smtClean="0">
                <a:solidFill>
                  <a:srgbClr val="000080"/>
                </a:solidFill>
                <a:latin typeface="Verdana" pitchFamily="34" charset="0"/>
              </a:rPr>
              <a:t>79.7</a:t>
            </a:r>
            <a:endParaRPr lang="en-GB" sz="1500" b="1" u="none">
              <a:solidFill>
                <a:srgbClr val="000080"/>
              </a:solidFill>
              <a:latin typeface="Verdana" pitchFamily="34" charset="0"/>
            </a:endParaRPr>
          </a:p>
        </p:txBody>
      </p:sp>
      <p:sp>
        <p:nvSpPr>
          <p:cNvPr id="4421651" name="Text Box 19"/>
          <p:cNvSpPr txBox="1">
            <a:spLocks noChangeArrowheads="1"/>
          </p:cNvSpPr>
          <p:nvPr/>
        </p:nvSpPr>
        <p:spPr bwMode="auto">
          <a:xfrm>
            <a:off x="7152183" y="4276725"/>
            <a:ext cx="609600" cy="230832"/>
          </a:xfrm>
          <a:prstGeom prst="rect">
            <a:avLst/>
          </a:prstGeom>
          <a:noFill/>
          <a:ln w="9525">
            <a:noFill/>
            <a:miter lim="800000"/>
            <a:headEnd/>
            <a:tailEnd/>
          </a:ln>
          <a:effectLst/>
        </p:spPr>
        <p:txBody>
          <a:bodyPr lIns="0" tIns="0" rIns="0" bIns="0">
            <a:spAutoFit/>
          </a:bodyPr>
          <a:lstStyle/>
          <a:p>
            <a:pPr algn="r"/>
            <a:r>
              <a:rPr lang="en-GB" sz="1500" b="1" u="none" smtClean="0">
                <a:solidFill>
                  <a:srgbClr val="000080"/>
                </a:solidFill>
                <a:latin typeface="Verdana" pitchFamily="34" charset="0"/>
              </a:rPr>
              <a:t>79.9</a:t>
            </a:r>
            <a:endParaRPr lang="en-GB" sz="1500" b="1" u="none">
              <a:solidFill>
                <a:srgbClr val="000080"/>
              </a:solidFill>
              <a:latin typeface="Verdana" pitchFamily="34" charset="0"/>
            </a:endParaRPr>
          </a:p>
        </p:txBody>
      </p:sp>
      <p:sp>
        <p:nvSpPr>
          <p:cNvPr id="4421652" name="Text Box 20"/>
          <p:cNvSpPr txBox="1">
            <a:spLocks noChangeArrowheads="1"/>
          </p:cNvSpPr>
          <p:nvPr/>
        </p:nvSpPr>
        <p:spPr bwMode="auto">
          <a:xfrm>
            <a:off x="7199072" y="3941117"/>
            <a:ext cx="609600" cy="230832"/>
          </a:xfrm>
          <a:prstGeom prst="rect">
            <a:avLst/>
          </a:prstGeom>
          <a:noFill/>
          <a:ln w="9525">
            <a:noFill/>
            <a:miter lim="800000"/>
            <a:headEnd/>
            <a:tailEnd/>
          </a:ln>
          <a:effectLst/>
        </p:spPr>
        <p:txBody>
          <a:bodyPr lIns="0" tIns="0" rIns="0" bIns="0">
            <a:spAutoFit/>
          </a:bodyPr>
          <a:lstStyle/>
          <a:p>
            <a:pPr algn="r"/>
            <a:r>
              <a:rPr lang="en-GB" sz="1500" b="1" smtClean="0">
                <a:solidFill>
                  <a:srgbClr val="000080"/>
                </a:solidFill>
                <a:latin typeface="Verdana" pitchFamily="34" charset="0"/>
              </a:rPr>
              <a:t>80</a:t>
            </a:r>
            <a:r>
              <a:rPr lang="en-GB" sz="1500" b="1" u="none" smtClean="0">
                <a:solidFill>
                  <a:srgbClr val="000080"/>
                </a:solidFill>
                <a:latin typeface="Verdana" pitchFamily="34" charset="0"/>
              </a:rPr>
              <a:t>.8</a:t>
            </a:r>
            <a:endParaRPr lang="en-GB" sz="1500" b="1" u="none">
              <a:solidFill>
                <a:srgbClr val="000080"/>
              </a:solidFill>
              <a:latin typeface="Verdana" pitchFamily="34" charset="0"/>
            </a:endParaRPr>
          </a:p>
        </p:txBody>
      </p:sp>
      <p:sp>
        <p:nvSpPr>
          <p:cNvPr id="4421653" name="Text Box 21"/>
          <p:cNvSpPr txBox="1">
            <a:spLocks noChangeArrowheads="1"/>
          </p:cNvSpPr>
          <p:nvPr/>
        </p:nvSpPr>
        <p:spPr bwMode="auto">
          <a:xfrm>
            <a:off x="7236668" y="3636963"/>
            <a:ext cx="609600" cy="230832"/>
          </a:xfrm>
          <a:prstGeom prst="rect">
            <a:avLst/>
          </a:prstGeom>
          <a:noFill/>
          <a:ln w="9525">
            <a:noFill/>
            <a:miter lim="800000"/>
            <a:headEnd/>
            <a:tailEnd/>
          </a:ln>
          <a:effectLst/>
        </p:spPr>
        <p:txBody>
          <a:bodyPr lIns="0" tIns="0" rIns="0" bIns="0">
            <a:spAutoFit/>
          </a:bodyPr>
          <a:lstStyle/>
          <a:p>
            <a:pPr algn="r"/>
            <a:r>
              <a:rPr lang="en-GB" sz="1500" b="1" smtClean="0">
                <a:solidFill>
                  <a:srgbClr val="000080"/>
                </a:solidFill>
                <a:latin typeface="Verdana" pitchFamily="34" charset="0"/>
              </a:rPr>
              <a:t>81</a:t>
            </a:r>
            <a:r>
              <a:rPr lang="en-GB" sz="1500" b="1" u="none" smtClean="0">
                <a:solidFill>
                  <a:srgbClr val="000080"/>
                </a:solidFill>
                <a:latin typeface="Verdana" pitchFamily="34" charset="0"/>
              </a:rPr>
              <a:t>.9</a:t>
            </a:r>
            <a:endParaRPr lang="en-GB" sz="1500" b="1" u="none">
              <a:solidFill>
                <a:srgbClr val="000080"/>
              </a:solidFill>
              <a:latin typeface="Verdana" pitchFamily="34" charset="0"/>
            </a:endParaRPr>
          </a:p>
        </p:txBody>
      </p:sp>
      <p:sp>
        <p:nvSpPr>
          <p:cNvPr id="4421654" name="Text Box 22"/>
          <p:cNvSpPr txBox="1">
            <a:spLocks noChangeArrowheads="1"/>
          </p:cNvSpPr>
          <p:nvPr/>
        </p:nvSpPr>
        <p:spPr bwMode="auto">
          <a:xfrm>
            <a:off x="7276612" y="3284538"/>
            <a:ext cx="609600" cy="230832"/>
          </a:xfrm>
          <a:prstGeom prst="rect">
            <a:avLst/>
          </a:prstGeom>
          <a:noFill/>
          <a:ln w="9525">
            <a:noFill/>
            <a:miter lim="800000"/>
            <a:headEnd/>
            <a:tailEnd/>
          </a:ln>
          <a:effectLst/>
        </p:spPr>
        <p:txBody>
          <a:bodyPr lIns="0" tIns="0" rIns="0" bIns="0">
            <a:spAutoFit/>
          </a:bodyPr>
          <a:lstStyle/>
          <a:p>
            <a:pPr algn="r"/>
            <a:r>
              <a:rPr lang="en-GB" sz="1500" b="1" smtClean="0">
                <a:solidFill>
                  <a:srgbClr val="000080"/>
                </a:solidFill>
                <a:latin typeface="Verdana" pitchFamily="34" charset="0"/>
              </a:rPr>
              <a:t>82</a:t>
            </a:r>
            <a:r>
              <a:rPr lang="en-GB" sz="1500" b="1" u="none" smtClean="0">
                <a:solidFill>
                  <a:srgbClr val="000080"/>
                </a:solidFill>
                <a:latin typeface="Verdana" pitchFamily="34" charset="0"/>
              </a:rPr>
              <a:t>.7</a:t>
            </a:r>
            <a:endParaRPr lang="en-GB" sz="1500" b="1" u="none">
              <a:solidFill>
                <a:srgbClr val="000080"/>
              </a:solidFill>
              <a:latin typeface="Verdana" pitchFamily="34" charset="0"/>
            </a:endParaRPr>
          </a:p>
        </p:txBody>
      </p:sp>
      <p:sp>
        <p:nvSpPr>
          <p:cNvPr id="4421655" name="Text Box 23"/>
          <p:cNvSpPr txBox="1">
            <a:spLocks noChangeArrowheads="1"/>
          </p:cNvSpPr>
          <p:nvPr/>
        </p:nvSpPr>
        <p:spPr bwMode="auto">
          <a:xfrm>
            <a:off x="7448126" y="2630488"/>
            <a:ext cx="609600" cy="230832"/>
          </a:xfrm>
          <a:prstGeom prst="rect">
            <a:avLst/>
          </a:prstGeom>
          <a:noFill/>
          <a:ln w="9525">
            <a:noFill/>
            <a:miter lim="800000"/>
            <a:headEnd/>
            <a:tailEnd/>
          </a:ln>
          <a:effectLst/>
        </p:spPr>
        <p:txBody>
          <a:bodyPr lIns="0" tIns="0" rIns="0" bIns="0">
            <a:spAutoFit/>
          </a:bodyPr>
          <a:lstStyle/>
          <a:p>
            <a:pPr algn="r"/>
            <a:r>
              <a:rPr lang="en-GB" sz="1500" b="1" u="none" smtClean="0">
                <a:solidFill>
                  <a:srgbClr val="000080"/>
                </a:solidFill>
                <a:latin typeface="Verdana" pitchFamily="34" charset="0"/>
              </a:rPr>
              <a:t>87.9</a:t>
            </a:r>
            <a:endParaRPr lang="en-GB" sz="1500" b="1" u="none">
              <a:solidFill>
                <a:srgbClr val="000080"/>
              </a:solidFill>
              <a:latin typeface="Verdana" pitchFamily="34" charset="0"/>
            </a:endParaRPr>
          </a:p>
        </p:txBody>
      </p:sp>
      <p:sp>
        <p:nvSpPr>
          <p:cNvPr id="4421656" name="Text Box 24"/>
          <p:cNvSpPr txBox="1">
            <a:spLocks noChangeArrowheads="1"/>
          </p:cNvSpPr>
          <p:nvPr/>
        </p:nvSpPr>
        <p:spPr bwMode="auto">
          <a:xfrm>
            <a:off x="7471742" y="2301875"/>
            <a:ext cx="609600" cy="230832"/>
          </a:xfrm>
          <a:prstGeom prst="rect">
            <a:avLst/>
          </a:prstGeom>
          <a:noFill/>
          <a:ln w="9525">
            <a:noFill/>
            <a:miter lim="800000"/>
            <a:headEnd/>
            <a:tailEnd/>
          </a:ln>
          <a:effectLst/>
        </p:spPr>
        <p:txBody>
          <a:bodyPr lIns="0" tIns="0" rIns="0" bIns="0">
            <a:spAutoFit/>
          </a:bodyPr>
          <a:lstStyle/>
          <a:p>
            <a:pPr algn="r"/>
            <a:r>
              <a:rPr lang="en-GB" sz="1500" b="1" smtClean="0">
                <a:solidFill>
                  <a:srgbClr val="000080"/>
                </a:solidFill>
                <a:latin typeface="Verdana" pitchFamily="34" charset="0"/>
              </a:rPr>
              <a:t>88</a:t>
            </a:r>
            <a:r>
              <a:rPr lang="en-GB" sz="1500" b="1" u="none" smtClean="0">
                <a:solidFill>
                  <a:srgbClr val="000080"/>
                </a:solidFill>
                <a:latin typeface="Verdana" pitchFamily="34" charset="0"/>
              </a:rPr>
              <a:t>.8</a:t>
            </a:r>
            <a:endParaRPr lang="en-GB" sz="1500" b="1" u="none">
              <a:solidFill>
                <a:srgbClr val="000080"/>
              </a:solidFill>
              <a:latin typeface="Verdana" pitchFamily="34" charset="0"/>
            </a:endParaRPr>
          </a:p>
        </p:txBody>
      </p:sp>
      <p:sp>
        <p:nvSpPr>
          <p:cNvPr id="4421657" name="Text Box 25"/>
          <p:cNvSpPr txBox="1">
            <a:spLocks noChangeArrowheads="1"/>
          </p:cNvSpPr>
          <p:nvPr/>
        </p:nvSpPr>
        <p:spPr bwMode="auto">
          <a:xfrm>
            <a:off x="7558623" y="1624184"/>
            <a:ext cx="609600" cy="230832"/>
          </a:xfrm>
          <a:prstGeom prst="rect">
            <a:avLst/>
          </a:prstGeom>
          <a:noFill/>
          <a:ln w="9525">
            <a:noFill/>
            <a:miter lim="800000"/>
            <a:headEnd/>
            <a:tailEnd/>
          </a:ln>
          <a:effectLst/>
        </p:spPr>
        <p:txBody>
          <a:bodyPr lIns="0" tIns="0" rIns="0" bIns="0">
            <a:spAutoFit/>
          </a:bodyPr>
          <a:lstStyle/>
          <a:p>
            <a:pPr algn="r"/>
            <a:r>
              <a:rPr lang="en-GB" sz="1500" b="1" smtClean="0">
                <a:solidFill>
                  <a:srgbClr val="000080"/>
                </a:solidFill>
                <a:latin typeface="Verdana" pitchFamily="34" charset="0"/>
              </a:rPr>
              <a:t>91</a:t>
            </a:r>
            <a:r>
              <a:rPr lang="en-GB" sz="1500" b="1" u="none" smtClean="0">
                <a:solidFill>
                  <a:srgbClr val="000080"/>
                </a:solidFill>
                <a:latin typeface="Verdana" pitchFamily="34" charset="0"/>
              </a:rPr>
              <a:t>.9</a:t>
            </a:r>
            <a:endParaRPr lang="en-GB" sz="1500" b="1" u="none">
              <a:solidFill>
                <a:srgbClr val="000080"/>
              </a:solidFill>
              <a:latin typeface="Verdana" pitchFamily="34" charset="0"/>
            </a:endParaRPr>
          </a:p>
        </p:txBody>
      </p:sp>
      <p:sp>
        <p:nvSpPr>
          <p:cNvPr id="4421658" name="Text Box 26"/>
          <p:cNvSpPr txBox="1">
            <a:spLocks noChangeArrowheads="1"/>
          </p:cNvSpPr>
          <p:nvPr/>
        </p:nvSpPr>
        <p:spPr bwMode="auto">
          <a:xfrm>
            <a:off x="7568133" y="1302575"/>
            <a:ext cx="609600" cy="230832"/>
          </a:xfrm>
          <a:prstGeom prst="rect">
            <a:avLst/>
          </a:prstGeom>
          <a:noFill/>
          <a:ln w="9525">
            <a:noFill/>
            <a:miter lim="800000"/>
            <a:headEnd/>
            <a:tailEnd/>
          </a:ln>
          <a:effectLst/>
        </p:spPr>
        <p:txBody>
          <a:bodyPr lIns="0" tIns="0" rIns="0" bIns="0">
            <a:spAutoFit/>
          </a:bodyPr>
          <a:lstStyle/>
          <a:p>
            <a:pPr algn="r"/>
            <a:r>
              <a:rPr lang="en-GB" sz="1500" b="1" smtClean="0">
                <a:solidFill>
                  <a:srgbClr val="000080"/>
                </a:solidFill>
                <a:latin typeface="Verdana" pitchFamily="34" charset="0"/>
              </a:rPr>
              <a:t>92</a:t>
            </a:r>
            <a:r>
              <a:rPr lang="en-GB" sz="1500" b="1" u="none" smtClean="0">
                <a:solidFill>
                  <a:srgbClr val="000080"/>
                </a:solidFill>
                <a:latin typeface="Verdana" pitchFamily="34" charset="0"/>
              </a:rPr>
              <a:t>.5</a:t>
            </a:r>
            <a:endParaRPr lang="en-GB" sz="1500" b="1" u="none">
              <a:solidFill>
                <a:srgbClr val="000080"/>
              </a:solidFill>
              <a:latin typeface="Verdana" pitchFamily="34" charset="0"/>
            </a:endParaRPr>
          </a:p>
        </p:txBody>
      </p:sp>
      <p:sp>
        <p:nvSpPr>
          <p:cNvPr id="4421659" name="Text Box 27"/>
          <p:cNvSpPr txBox="1">
            <a:spLocks noChangeArrowheads="1"/>
          </p:cNvSpPr>
          <p:nvPr/>
        </p:nvSpPr>
        <p:spPr bwMode="auto">
          <a:xfrm>
            <a:off x="7659191" y="982662"/>
            <a:ext cx="609600" cy="230832"/>
          </a:xfrm>
          <a:prstGeom prst="rect">
            <a:avLst/>
          </a:prstGeom>
          <a:noFill/>
          <a:ln w="9525">
            <a:noFill/>
            <a:miter lim="800000"/>
            <a:headEnd/>
            <a:tailEnd/>
          </a:ln>
          <a:effectLst/>
        </p:spPr>
        <p:txBody>
          <a:bodyPr lIns="0" tIns="0" rIns="0" bIns="0">
            <a:spAutoFit/>
          </a:bodyPr>
          <a:lstStyle/>
          <a:p>
            <a:pPr algn="r"/>
            <a:r>
              <a:rPr lang="en-GB" sz="1500" b="1" u="none" smtClean="0">
                <a:solidFill>
                  <a:srgbClr val="000080"/>
                </a:solidFill>
                <a:latin typeface="Verdana" pitchFamily="34" charset="0"/>
              </a:rPr>
              <a:t>94.7</a:t>
            </a:r>
            <a:endParaRPr lang="en-GB" sz="1500" b="1" u="none">
              <a:solidFill>
                <a:srgbClr val="000080"/>
              </a:solidFill>
              <a:latin typeface="Verdana" pitchFamily="34" charset="0"/>
            </a:endParaRPr>
          </a:p>
        </p:txBody>
      </p:sp>
      <p:sp>
        <p:nvSpPr>
          <p:cNvPr id="4421660" name="Text Box 28"/>
          <p:cNvSpPr txBox="1">
            <a:spLocks noChangeArrowheads="1"/>
          </p:cNvSpPr>
          <p:nvPr/>
        </p:nvSpPr>
        <p:spPr bwMode="auto">
          <a:xfrm>
            <a:off x="7277869" y="2943473"/>
            <a:ext cx="609600" cy="230832"/>
          </a:xfrm>
          <a:prstGeom prst="rect">
            <a:avLst/>
          </a:prstGeom>
          <a:noFill/>
          <a:ln w="9525">
            <a:noFill/>
            <a:miter lim="800000"/>
            <a:headEnd/>
            <a:tailEnd/>
          </a:ln>
          <a:effectLst/>
        </p:spPr>
        <p:txBody>
          <a:bodyPr lIns="0" tIns="0" rIns="0" bIns="0">
            <a:spAutoFit/>
          </a:bodyPr>
          <a:lstStyle/>
          <a:p>
            <a:pPr algn="r"/>
            <a:r>
              <a:rPr lang="en-GB" sz="1500" b="1" smtClean="0">
                <a:solidFill>
                  <a:srgbClr val="000080"/>
                </a:solidFill>
                <a:latin typeface="Verdana" pitchFamily="34" charset="0"/>
              </a:rPr>
              <a:t>83</a:t>
            </a:r>
            <a:r>
              <a:rPr lang="en-GB" sz="1500" b="1" u="none" smtClean="0">
                <a:solidFill>
                  <a:srgbClr val="000080"/>
                </a:solidFill>
                <a:latin typeface="Verdana" pitchFamily="34" charset="0"/>
              </a:rPr>
              <a:t>.7</a:t>
            </a:r>
            <a:endParaRPr lang="en-GB" sz="1500" b="1" u="none">
              <a:solidFill>
                <a:srgbClr val="000080"/>
              </a:solidFill>
              <a:latin typeface="Verdana" pitchFamily="34" charset="0"/>
            </a:endParaRPr>
          </a:p>
        </p:txBody>
      </p:sp>
      <p:sp>
        <p:nvSpPr>
          <p:cNvPr id="4421662" name="Text Box 30"/>
          <p:cNvSpPr txBox="1">
            <a:spLocks noChangeArrowheads="1"/>
          </p:cNvSpPr>
          <p:nvPr/>
        </p:nvSpPr>
        <p:spPr bwMode="auto">
          <a:xfrm>
            <a:off x="7560586" y="1963738"/>
            <a:ext cx="609600" cy="230832"/>
          </a:xfrm>
          <a:prstGeom prst="rect">
            <a:avLst/>
          </a:prstGeom>
          <a:noFill/>
          <a:ln w="9525">
            <a:noFill/>
            <a:miter lim="800000"/>
            <a:headEnd/>
            <a:tailEnd/>
          </a:ln>
          <a:effectLst/>
        </p:spPr>
        <p:txBody>
          <a:bodyPr lIns="0" tIns="0" rIns="0" bIns="0">
            <a:spAutoFit/>
          </a:bodyPr>
          <a:lstStyle/>
          <a:p>
            <a:pPr algn="r"/>
            <a:r>
              <a:rPr lang="en-GB" sz="1500" b="1" smtClean="0">
                <a:solidFill>
                  <a:srgbClr val="000080"/>
                </a:solidFill>
                <a:latin typeface="Verdana" pitchFamily="34" charset="0"/>
              </a:rPr>
              <a:t>91</a:t>
            </a:r>
            <a:r>
              <a:rPr lang="en-GB" sz="1500" b="1" u="none" smtClean="0">
                <a:solidFill>
                  <a:srgbClr val="000080"/>
                </a:solidFill>
                <a:latin typeface="Verdana" pitchFamily="34" charset="0"/>
              </a:rPr>
              <a:t>.7</a:t>
            </a:r>
            <a:endParaRPr lang="en-GB" sz="1500" b="1" u="none">
              <a:solidFill>
                <a:srgbClr val="000080"/>
              </a:solidFill>
              <a:latin typeface="Verdana" pitchFamily="34" charset="0"/>
            </a:endParaRPr>
          </a:p>
        </p:txBody>
      </p:sp>
      <p:sp>
        <p:nvSpPr>
          <p:cNvPr id="35" name="Titolo 34"/>
          <p:cNvSpPr>
            <a:spLocks noGrp="1"/>
          </p:cNvSpPr>
          <p:nvPr>
            <p:ph type="title"/>
          </p:nvPr>
        </p:nvSpPr>
        <p:spPr>
          <a:xfrm>
            <a:off x="0" y="12700"/>
            <a:ext cx="9144000" cy="844550"/>
          </a:xfrm>
        </p:spPr>
        <p:txBody>
          <a:bodyPr>
            <a:noAutofit/>
          </a:bodyPr>
          <a:lstStyle/>
          <a:p>
            <a:pPr algn="ctr">
              <a:lnSpc>
                <a:spcPct val="95000"/>
              </a:lnSpc>
            </a:pPr>
            <a:r>
              <a:rPr lang="en-GB" dirty="0" smtClean="0"/>
              <a:t>Matching </a:t>
            </a:r>
            <a:r>
              <a:rPr lang="en-GB" u="sng" dirty="0" smtClean="0"/>
              <a:t>three years</a:t>
            </a:r>
            <a:r>
              <a:rPr lang="en-GB" dirty="0" smtClean="0"/>
              <a:t> after graduation </a:t>
            </a:r>
            <a:br>
              <a:rPr lang="en-GB" dirty="0" smtClean="0"/>
            </a:br>
            <a:r>
              <a:rPr lang="en-GB" dirty="0" smtClean="0"/>
              <a:t>by fields of study</a:t>
            </a:r>
            <a:endParaRPr lang="en-GB" dirty="0">
              <a:solidFill>
                <a:srgbClr val="000080"/>
              </a:solidFill>
            </a:endParaRPr>
          </a:p>
        </p:txBody>
      </p:sp>
      <p:sp>
        <p:nvSpPr>
          <p:cNvPr id="36" name="Segnaposto testo 35"/>
          <p:cNvSpPr>
            <a:spLocks noGrp="1"/>
          </p:cNvSpPr>
          <p:nvPr>
            <p:ph type="body" sz="quarter" idx="11"/>
          </p:nvPr>
        </p:nvSpPr>
        <p:spPr>
          <a:xfrm>
            <a:off x="0" y="1482288"/>
            <a:ext cx="1475656" cy="1224112"/>
          </a:xfrm>
        </p:spPr>
        <p:txBody>
          <a:bodyPr/>
          <a:lstStyle/>
          <a:p>
            <a:pPr>
              <a:defRPr/>
            </a:pPr>
            <a:r>
              <a:rPr lang="en-GB" sz="1100" dirty="0" smtClean="0"/>
              <a:t>the degree effectiveness index combines the </a:t>
            </a:r>
            <a:r>
              <a:rPr lang="en-GB" sz="1100" b="1" dirty="0" smtClean="0"/>
              <a:t>requirement of the degree certificate</a:t>
            </a:r>
            <a:r>
              <a:rPr lang="en-GB" sz="1100" dirty="0" smtClean="0"/>
              <a:t> for the current job and the </a:t>
            </a:r>
            <a:r>
              <a:rPr lang="en-GB" sz="1100" b="1" dirty="0" smtClean="0"/>
              <a:t>use </a:t>
            </a:r>
            <a:br>
              <a:rPr lang="en-GB" sz="1100" b="1" dirty="0" smtClean="0"/>
            </a:br>
            <a:r>
              <a:rPr lang="en-GB" sz="1100" b="1" dirty="0" smtClean="0"/>
              <a:t>of the skills </a:t>
            </a:r>
            <a:r>
              <a:rPr lang="en-GB" sz="1100" dirty="0" smtClean="0"/>
              <a:t>acquired during study</a:t>
            </a:r>
            <a:endParaRPr lang="en-GB" sz="1100" i="1" dirty="0" smtClean="0"/>
          </a:p>
          <a:p>
            <a:endParaRPr lang="en-GB" sz="1100" dirty="0"/>
          </a:p>
        </p:txBody>
      </p:sp>
      <p:grpSp>
        <p:nvGrpSpPr>
          <p:cNvPr id="2" name="Gruppo 40"/>
          <p:cNvGrpSpPr/>
          <p:nvPr/>
        </p:nvGrpSpPr>
        <p:grpSpPr>
          <a:xfrm>
            <a:off x="114778" y="5578105"/>
            <a:ext cx="2892426" cy="276999"/>
            <a:chOff x="1463675" y="5949278"/>
            <a:chExt cx="2892426" cy="276999"/>
          </a:xfrm>
        </p:grpSpPr>
        <p:sp>
          <p:nvSpPr>
            <p:cNvPr id="49" name="Text Box 5"/>
            <p:cNvSpPr txBox="1">
              <a:spLocks noChangeArrowheads="1"/>
            </p:cNvSpPr>
            <p:nvPr/>
          </p:nvSpPr>
          <p:spPr bwMode="auto">
            <a:xfrm>
              <a:off x="1560513" y="5949278"/>
              <a:ext cx="2795588" cy="276999"/>
            </a:xfrm>
            <a:prstGeom prst="rect">
              <a:avLst/>
            </a:prstGeom>
            <a:noFill/>
            <a:ln w="12700" cap="sq">
              <a:noFill/>
              <a:miter lim="800000"/>
              <a:headEnd type="none" w="sm" len="sm"/>
              <a:tailEnd type="none" w="sm" len="sm"/>
            </a:ln>
            <a:effectLst/>
          </p:spPr>
          <p:txBody>
            <a:bodyPr wrap="square">
              <a:spAutoFit/>
            </a:bodyPr>
            <a:lstStyle/>
            <a:p>
              <a:pPr algn="l" eaLnBrk="0" hangingPunct="0">
                <a:spcBef>
                  <a:spcPct val="10000"/>
                </a:spcBef>
              </a:pPr>
              <a:r>
                <a:rPr lang="en-GB" sz="1200" i="1" dirty="0" smtClean="0">
                  <a:solidFill>
                    <a:srgbClr val="290893"/>
                  </a:solidFill>
                  <a:latin typeface="Verdana" pitchFamily="34" charset="0"/>
                </a:rPr>
                <a:t>very effective/effective</a:t>
              </a:r>
              <a:endParaRPr lang="en-GB" sz="1200" i="1" dirty="0">
                <a:solidFill>
                  <a:srgbClr val="290893"/>
                </a:solidFill>
                <a:latin typeface="Verdana" pitchFamily="34" charset="0"/>
              </a:endParaRPr>
            </a:p>
          </p:txBody>
        </p:sp>
        <p:sp>
          <p:nvSpPr>
            <p:cNvPr id="50" name="AutoShape 6"/>
            <p:cNvSpPr>
              <a:spLocks noChangeAspect="1" noChangeArrowheads="1"/>
            </p:cNvSpPr>
            <p:nvPr/>
          </p:nvSpPr>
          <p:spPr bwMode="auto">
            <a:xfrm>
              <a:off x="1463675" y="6058266"/>
              <a:ext cx="90000" cy="90000"/>
            </a:xfrm>
            <a:prstGeom prst="flowChartConnector">
              <a:avLst/>
            </a:prstGeom>
            <a:gradFill rotWithShape="1">
              <a:gsLst>
                <a:gs pos="0">
                  <a:srgbClr val="008000">
                    <a:gamma/>
                    <a:shade val="46275"/>
                    <a:invGamma/>
                  </a:srgbClr>
                </a:gs>
                <a:gs pos="50000">
                  <a:srgbClr val="008000">
                    <a:alpha val="80000"/>
                  </a:srgbClr>
                </a:gs>
                <a:gs pos="100000">
                  <a:srgbClr val="008000">
                    <a:gamma/>
                    <a:shade val="46275"/>
                    <a:invGamma/>
                  </a:srgbClr>
                </a:gs>
              </a:gsLst>
              <a:lin ang="5400000" scaled="1"/>
            </a:gradFill>
            <a:ln w="12700" cap="sq">
              <a:noFill/>
              <a:round/>
              <a:headEnd type="none" w="sm" len="sm"/>
              <a:tailEnd type="none" w="sm" len="sm"/>
            </a:ln>
            <a:effectLst/>
          </p:spPr>
          <p:txBody>
            <a:bodyPr wrap="none" anchor="ctr"/>
            <a:lstStyle/>
            <a:p>
              <a:pPr eaLnBrk="0" hangingPunct="0">
                <a:spcBef>
                  <a:spcPct val="0"/>
                </a:spcBef>
              </a:pPr>
              <a:endParaRPr lang="en-GB" sz="1400" u="none">
                <a:solidFill>
                  <a:srgbClr val="000080"/>
                </a:solidFill>
                <a:latin typeface="Verdana" pitchFamily="34" charset="0"/>
              </a:endParaRPr>
            </a:p>
          </p:txBody>
        </p:sp>
      </p:grpSp>
      <p:grpSp>
        <p:nvGrpSpPr>
          <p:cNvPr id="3" name="Gruppo 39"/>
          <p:cNvGrpSpPr/>
          <p:nvPr/>
        </p:nvGrpSpPr>
        <p:grpSpPr>
          <a:xfrm>
            <a:off x="114778" y="5867031"/>
            <a:ext cx="2171701" cy="276999"/>
            <a:chOff x="1463675" y="6238204"/>
            <a:chExt cx="2171701" cy="276999"/>
          </a:xfrm>
        </p:grpSpPr>
        <p:sp>
          <p:nvSpPr>
            <p:cNvPr id="47" name="Text Box 8"/>
            <p:cNvSpPr txBox="1">
              <a:spLocks noChangeArrowheads="1"/>
            </p:cNvSpPr>
            <p:nvPr/>
          </p:nvSpPr>
          <p:spPr bwMode="auto">
            <a:xfrm>
              <a:off x="1560513" y="6238204"/>
              <a:ext cx="2074863" cy="276999"/>
            </a:xfrm>
            <a:prstGeom prst="rect">
              <a:avLst/>
            </a:prstGeom>
            <a:noFill/>
            <a:ln w="12700" cap="sq">
              <a:noFill/>
              <a:miter lim="800000"/>
              <a:headEnd type="none" w="sm" len="sm"/>
              <a:tailEnd type="none" w="sm" len="sm"/>
            </a:ln>
            <a:effectLst/>
          </p:spPr>
          <p:txBody>
            <a:bodyPr>
              <a:spAutoFit/>
            </a:bodyPr>
            <a:lstStyle/>
            <a:p>
              <a:pPr algn="l" eaLnBrk="0" hangingPunct="0">
                <a:spcBef>
                  <a:spcPct val="10000"/>
                </a:spcBef>
              </a:pPr>
              <a:r>
                <a:rPr lang="en-GB" sz="1200" i="1" dirty="0" smtClean="0">
                  <a:solidFill>
                    <a:srgbClr val="290893"/>
                  </a:solidFill>
                  <a:latin typeface="Verdana" pitchFamily="34" charset="0"/>
                </a:rPr>
                <a:t>fairly effective</a:t>
              </a:r>
              <a:endParaRPr lang="en-GB" sz="1200" i="1" dirty="0">
                <a:solidFill>
                  <a:srgbClr val="290893"/>
                </a:solidFill>
                <a:latin typeface="Verdana" pitchFamily="34" charset="0"/>
              </a:endParaRPr>
            </a:p>
          </p:txBody>
        </p:sp>
        <p:sp>
          <p:nvSpPr>
            <p:cNvPr id="48" name="AutoShape 9"/>
            <p:cNvSpPr>
              <a:spLocks noChangeAspect="1" noChangeArrowheads="1"/>
            </p:cNvSpPr>
            <p:nvPr/>
          </p:nvSpPr>
          <p:spPr bwMode="auto">
            <a:xfrm>
              <a:off x="1463675" y="6347192"/>
              <a:ext cx="90000" cy="90000"/>
            </a:xfrm>
            <a:prstGeom prst="flowChartConnector">
              <a:avLst/>
            </a:prstGeom>
            <a:gradFill rotWithShape="1">
              <a:gsLst>
                <a:gs pos="0">
                  <a:srgbClr val="00FF00">
                    <a:gamma/>
                    <a:shade val="46275"/>
                    <a:invGamma/>
                  </a:srgbClr>
                </a:gs>
                <a:gs pos="50000">
                  <a:srgbClr val="00FF00"/>
                </a:gs>
                <a:gs pos="100000">
                  <a:srgbClr val="00FF00">
                    <a:gamma/>
                    <a:shade val="46275"/>
                    <a:invGamma/>
                  </a:srgbClr>
                </a:gs>
              </a:gsLst>
              <a:lin ang="5400000" scaled="1"/>
            </a:gradFill>
            <a:ln w="12700" cap="sq">
              <a:noFill/>
              <a:round/>
              <a:headEnd type="none" w="sm" len="sm"/>
              <a:tailEnd type="none" w="sm" len="sm"/>
            </a:ln>
            <a:effectLst/>
          </p:spPr>
          <p:txBody>
            <a:bodyPr wrap="none" anchor="ctr"/>
            <a:lstStyle/>
            <a:p>
              <a:pPr eaLnBrk="0" hangingPunct="0">
                <a:spcBef>
                  <a:spcPct val="0"/>
                </a:spcBef>
              </a:pPr>
              <a:endParaRPr lang="en-GB" sz="1400" u="none">
                <a:solidFill>
                  <a:srgbClr val="000080"/>
                </a:solidFill>
                <a:latin typeface="Verdana" pitchFamily="34" charset="0"/>
              </a:endParaRPr>
            </a:p>
          </p:txBody>
        </p:sp>
      </p:grpSp>
      <p:grpSp>
        <p:nvGrpSpPr>
          <p:cNvPr id="4" name="Gruppo 37"/>
          <p:cNvGrpSpPr/>
          <p:nvPr/>
        </p:nvGrpSpPr>
        <p:grpSpPr>
          <a:xfrm>
            <a:off x="114778" y="6154371"/>
            <a:ext cx="2676277" cy="276999"/>
            <a:chOff x="1463675" y="6525544"/>
            <a:chExt cx="2676277" cy="276999"/>
          </a:xfrm>
        </p:grpSpPr>
        <p:sp>
          <p:nvSpPr>
            <p:cNvPr id="45" name="Text Box 11"/>
            <p:cNvSpPr txBox="1">
              <a:spLocks noChangeArrowheads="1"/>
            </p:cNvSpPr>
            <p:nvPr/>
          </p:nvSpPr>
          <p:spPr bwMode="auto">
            <a:xfrm>
              <a:off x="1560513" y="6525544"/>
              <a:ext cx="2579439" cy="276999"/>
            </a:xfrm>
            <a:prstGeom prst="rect">
              <a:avLst/>
            </a:prstGeom>
            <a:noFill/>
            <a:ln w="12700" cap="sq">
              <a:noFill/>
              <a:miter lim="800000"/>
              <a:headEnd type="none" w="sm" len="sm"/>
              <a:tailEnd type="none" w="sm" len="sm"/>
            </a:ln>
            <a:effectLst/>
          </p:spPr>
          <p:txBody>
            <a:bodyPr wrap="square">
              <a:spAutoFit/>
            </a:bodyPr>
            <a:lstStyle/>
            <a:p>
              <a:pPr eaLnBrk="0" hangingPunct="0">
                <a:spcBef>
                  <a:spcPct val="10000"/>
                </a:spcBef>
              </a:pPr>
              <a:r>
                <a:rPr lang="en-GB" sz="1200" i="1" dirty="0" smtClean="0">
                  <a:solidFill>
                    <a:srgbClr val="290893"/>
                  </a:solidFill>
                  <a:latin typeface="Verdana" pitchFamily="34" charset="0"/>
                </a:rPr>
                <a:t>barely /in no way effective</a:t>
              </a:r>
              <a:endParaRPr lang="en-GB" sz="1200" i="1" u="none" dirty="0">
                <a:solidFill>
                  <a:srgbClr val="000080"/>
                </a:solidFill>
                <a:latin typeface="Verdana" pitchFamily="34" charset="0"/>
              </a:endParaRPr>
            </a:p>
          </p:txBody>
        </p:sp>
        <p:sp>
          <p:nvSpPr>
            <p:cNvPr id="46" name="AutoShape 12"/>
            <p:cNvSpPr>
              <a:spLocks noChangeAspect="1" noChangeArrowheads="1"/>
            </p:cNvSpPr>
            <p:nvPr/>
          </p:nvSpPr>
          <p:spPr bwMode="auto">
            <a:xfrm>
              <a:off x="1463675" y="6634432"/>
              <a:ext cx="90000" cy="90000"/>
            </a:xfrm>
            <a:prstGeom prst="flowChartConnector">
              <a:avLst/>
            </a:prstGeom>
            <a:gradFill rotWithShape="1">
              <a:gsLst>
                <a:gs pos="0">
                  <a:srgbClr val="FF6600">
                    <a:gamma/>
                    <a:shade val="46275"/>
                    <a:invGamma/>
                  </a:srgbClr>
                </a:gs>
                <a:gs pos="50000">
                  <a:srgbClr val="FF6600"/>
                </a:gs>
                <a:gs pos="100000">
                  <a:srgbClr val="FF6600">
                    <a:gamma/>
                    <a:shade val="46275"/>
                    <a:invGamma/>
                  </a:srgbClr>
                </a:gs>
              </a:gsLst>
              <a:lin ang="5400000" scaled="1"/>
            </a:gradFill>
            <a:ln w="12700" cap="sq">
              <a:noFill/>
              <a:round/>
              <a:headEnd type="none" w="sm" len="sm"/>
              <a:tailEnd type="none" w="sm" len="sm"/>
            </a:ln>
            <a:effectLst/>
          </p:spPr>
          <p:txBody>
            <a:bodyPr wrap="none" anchor="ctr"/>
            <a:lstStyle/>
            <a:p>
              <a:pPr eaLnBrk="0" hangingPunct="0">
                <a:spcBef>
                  <a:spcPct val="0"/>
                </a:spcBef>
              </a:pPr>
              <a:endParaRPr lang="en-GB" sz="1400" u="none">
                <a:solidFill>
                  <a:srgbClr val="000080"/>
                </a:solidFill>
                <a:latin typeface="Verdana" pitchFamily="34" charset="0"/>
              </a:endParaRPr>
            </a:p>
          </p:txBody>
        </p:sp>
      </p:grpSp>
      <p:sp>
        <p:nvSpPr>
          <p:cNvPr id="39" name="Text Box 34"/>
          <p:cNvSpPr txBox="1">
            <a:spLocks noChangeArrowheads="1"/>
          </p:cNvSpPr>
          <p:nvPr/>
        </p:nvSpPr>
        <p:spPr bwMode="auto">
          <a:xfrm>
            <a:off x="0" y="3344611"/>
            <a:ext cx="1273176" cy="2123658"/>
          </a:xfrm>
          <a:prstGeom prst="rect">
            <a:avLst/>
          </a:prstGeom>
          <a:noFill/>
          <a:ln w="12700">
            <a:noFill/>
            <a:miter lim="800000"/>
            <a:headEnd type="none" w="sm" len="sm"/>
            <a:tailEnd type="none" w="sm" len="sm"/>
          </a:ln>
          <a:effectLst/>
        </p:spPr>
        <p:txBody>
          <a:bodyPr>
            <a:spAutoFit/>
          </a:bodyPr>
          <a:lstStyle/>
          <a:p>
            <a:pPr algn="l"/>
            <a:endParaRPr lang="en-GB" sz="1100" b="1" i="1" u="none" dirty="0" smtClean="0">
              <a:solidFill>
                <a:srgbClr val="000080"/>
              </a:solidFill>
              <a:latin typeface="Verdana" pitchFamily="34" charset="0"/>
            </a:endParaRPr>
          </a:p>
          <a:p>
            <a:pPr algn="l"/>
            <a:r>
              <a:rPr lang="en-GB" sz="1100" i="1" dirty="0" smtClean="0">
                <a:solidFill>
                  <a:srgbClr val="000080"/>
                </a:solidFill>
                <a:latin typeface="Verdana" pitchFamily="34" charset="0"/>
              </a:rPr>
              <a:t>the percentage values refer </a:t>
            </a:r>
            <a:br>
              <a:rPr lang="en-GB" sz="1100" i="1" dirty="0" smtClean="0">
                <a:solidFill>
                  <a:srgbClr val="000080"/>
                </a:solidFill>
                <a:latin typeface="Verdana" pitchFamily="34" charset="0"/>
              </a:rPr>
            </a:br>
            <a:r>
              <a:rPr lang="en-GB" sz="1100" i="1" dirty="0" smtClean="0">
                <a:solidFill>
                  <a:srgbClr val="000080"/>
                </a:solidFill>
                <a:latin typeface="Verdana" pitchFamily="34" charset="0"/>
              </a:rPr>
              <a:t>to graduates for whom </a:t>
            </a:r>
            <a:br>
              <a:rPr lang="en-GB" sz="1100" i="1" dirty="0" smtClean="0">
                <a:solidFill>
                  <a:srgbClr val="000080"/>
                </a:solidFill>
                <a:latin typeface="Verdana" pitchFamily="34" charset="0"/>
              </a:rPr>
            </a:br>
            <a:r>
              <a:rPr lang="en-GB" sz="1100" i="1" dirty="0" smtClean="0">
                <a:solidFill>
                  <a:srgbClr val="000080"/>
                </a:solidFill>
                <a:latin typeface="Verdana" pitchFamily="34" charset="0"/>
              </a:rPr>
              <a:t>the degree </a:t>
            </a:r>
            <a:br>
              <a:rPr lang="en-GB" sz="1100" i="1" dirty="0" smtClean="0">
                <a:solidFill>
                  <a:srgbClr val="000080"/>
                </a:solidFill>
                <a:latin typeface="Verdana" pitchFamily="34" charset="0"/>
              </a:rPr>
            </a:br>
            <a:r>
              <a:rPr lang="en-GB" sz="1100" i="1" dirty="0" smtClean="0">
                <a:solidFill>
                  <a:srgbClr val="000080"/>
                </a:solidFill>
                <a:latin typeface="Verdana" pitchFamily="34" charset="0"/>
              </a:rPr>
              <a:t>is considered at least “fairly effective”</a:t>
            </a:r>
          </a:p>
          <a:p>
            <a:pPr algn="l"/>
            <a:endParaRPr lang="en-GB" sz="1100" i="1" u="none" dirty="0">
              <a:solidFill>
                <a:srgbClr val="000080"/>
              </a:solidFill>
              <a:latin typeface="Verdana" pitchFamily="34" charset="0"/>
            </a:endParaRPr>
          </a:p>
        </p:txBody>
      </p:sp>
      <p:sp>
        <p:nvSpPr>
          <p:cNvPr id="34" name="Rectangle 15"/>
          <p:cNvSpPr>
            <a:spLocks noChangeArrowheads="1"/>
          </p:cNvSpPr>
          <p:nvPr/>
        </p:nvSpPr>
        <p:spPr bwMode="auto">
          <a:xfrm>
            <a:off x="-15875" y="889172"/>
            <a:ext cx="1026243" cy="430887"/>
          </a:xfrm>
          <a:prstGeom prst="rect">
            <a:avLst/>
          </a:prstGeom>
          <a:noFill/>
          <a:ln w="12700" cap="sq" algn="ctr">
            <a:noFill/>
            <a:miter lim="800000"/>
            <a:headEnd/>
            <a:tailEnd/>
          </a:ln>
          <a:effectLst/>
        </p:spPr>
        <p:txBody>
          <a:bodyPr wrap="none">
            <a:spAutoFit/>
          </a:bodyPr>
          <a:lstStyle/>
          <a:p>
            <a:pPr>
              <a:spcBef>
                <a:spcPct val="0"/>
              </a:spcBef>
            </a:pPr>
            <a:r>
              <a:rPr lang="en-GB" sz="1100" b="1" dirty="0" smtClean="0">
                <a:solidFill>
                  <a:srgbClr val="000080"/>
                </a:solidFill>
                <a:latin typeface="Verdana" pitchFamily="34" charset="0"/>
              </a:rPr>
              <a:t>MASTER’S </a:t>
            </a:r>
          </a:p>
          <a:p>
            <a:pPr>
              <a:spcBef>
                <a:spcPct val="0"/>
              </a:spcBef>
            </a:pPr>
            <a:r>
              <a:rPr lang="en-GB" sz="1100" b="1" dirty="0" smtClean="0">
                <a:solidFill>
                  <a:srgbClr val="000080"/>
                </a:solidFill>
                <a:latin typeface="Verdana" pitchFamily="34" charset="0"/>
              </a:rPr>
              <a:t>DEGREE</a:t>
            </a:r>
            <a:endParaRPr lang="en-GB" sz="1100" b="1" dirty="0">
              <a:solidFill>
                <a:srgbClr val="000080"/>
              </a:solidFill>
              <a:latin typeface="Verdana"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dissolve">
                                      <p:cBhvr>
                                        <p:cTn id="7" dur="500"/>
                                        <p:tgtEl>
                                          <p:spTgt spid="32"/>
                                        </p:tgtEl>
                                      </p:cBhvr>
                                    </p:animEffect>
                                  </p:childTnLst>
                                </p:cTn>
                              </p:par>
                              <p:par>
                                <p:cTn id="8" presetID="9" presetClass="entr" presetSubtype="0" fill="hold" grpId="0" nodeType="withEffect">
                                  <p:stCondLst>
                                    <p:cond delay="0"/>
                                  </p:stCondLst>
                                  <p:childTnLst>
                                    <p:set>
                                      <p:cBhvr>
                                        <p:cTn id="9" dur="1" fill="hold">
                                          <p:stCondLst>
                                            <p:cond delay="0"/>
                                          </p:stCondLst>
                                        </p:cTn>
                                        <p:tgtEl>
                                          <p:spTgt spid="4421659"/>
                                        </p:tgtEl>
                                        <p:attrNameLst>
                                          <p:attrName>style.visibility</p:attrName>
                                        </p:attrNameLst>
                                      </p:cBhvr>
                                      <p:to>
                                        <p:strVal val="visible"/>
                                      </p:to>
                                    </p:set>
                                    <p:animEffect transition="in" filter="dissolve">
                                      <p:cBhvr>
                                        <p:cTn id="10" dur="500"/>
                                        <p:tgtEl>
                                          <p:spTgt spid="4421659"/>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4421657"/>
                                        </p:tgtEl>
                                        <p:attrNameLst>
                                          <p:attrName>style.visibility</p:attrName>
                                        </p:attrNameLst>
                                      </p:cBhvr>
                                      <p:to>
                                        <p:strVal val="visible"/>
                                      </p:to>
                                    </p:set>
                                    <p:animEffect transition="in" filter="dissolve">
                                      <p:cBhvr>
                                        <p:cTn id="13" dur="500"/>
                                        <p:tgtEl>
                                          <p:spTgt spid="4421657"/>
                                        </p:tgtEl>
                                      </p:cBhvr>
                                    </p:animEffect>
                                  </p:childTnLst>
                                </p:cTn>
                              </p:par>
                              <p:par>
                                <p:cTn id="14" presetID="9" presetClass="entr" presetSubtype="0" fill="hold" grpId="0" nodeType="withEffect">
                                  <p:stCondLst>
                                    <p:cond delay="0"/>
                                  </p:stCondLst>
                                  <p:childTnLst>
                                    <p:set>
                                      <p:cBhvr>
                                        <p:cTn id="15" dur="1" fill="hold">
                                          <p:stCondLst>
                                            <p:cond delay="0"/>
                                          </p:stCondLst>
                                        </p:cTn>
                                        <p:tgtEl>
                                          <p:spTgt spid="4421658"/>
                                        </p:tgtEl>
                                        <p:attrNameLst>
                                          <p:attrName>style.visibility</p:attrName>
                                        </p:attrNameLst>
                                      </p:cBhvr>
                                      <p:to>
                                        <p:strVal val="visible"/>
                                      </p:to>
                                    </p:set>
                                    <p:animEffect transition="in" filter="dissolve">
                                      <p:cBhvr>
                                        <p:cTn id="16" dur="500"/>
                                        <p:tgtEl>
                                          <p:spTgt spid="4421658"/>
                                        </p:tgtEl>
                                      </p:cBhvr>
                                    </p:animEffect>
                                  </p:childTnLst>
                                </p:cTn>
                              </p:par>
                              <p:par>
                                <p:cTn id="17" presetID="9" presetClass="entr" presetSubtype="0" fill="hold" grpId="0" nodeType="withEffect">
                                  <p:stCondLst>
                                    <p:cond delay="0"/>
                                  </p:stCondLst>
                                  <p:childTnLst>
                                    <p:set>
                                      <p:cBhvr>
                                        <p:cTn id="18" dur="1" fill="hold">
                                          <p:stCondLst>
                                            <p:cond delay="0"/>
                                          </p:stCondLst>
                                        </p:cTn>
                                        <p:tgtEl>
                                          <p:spTgt spid="4421662"/>
                                        </p:tgtEl>
                                        <p:attrNameLst>
                                          <p:attrName>style.visibility</p:attrName>
                                        </p:attrNameLst>
                                      </p:cBhvr>
                                      <p:to>
                                        <p:strVal val="visible"/>
                                      </p:to>
                                    </p:set>
                                    <p:animEffect transition="in" filter="dissolve">
                                      <p:cBhvr>
                                        <p:cTn id="19" dur="500"/>
                                        <p:tgtEl>
                                          <p:spTgt spid="4421662"/>
                                        </p:tgtEl>
                                      </p:cBhvr>
                                    </p:animEffect>
                                  </p:childTnLst>
                                </p:cTn>
                              </p:par>
                              <p:par>
                                <p:cTn id="20" presetID="9" presetClass="entr" presetSubtype="0" fill="hold" grpId="0" nodeType="withEffect">
                                  <p:stCondLst>
                                    <p:cond delay="0"/>
                                  </p:stCondLst>
                                  <p:childTnLst>
                                    <p:set>
                                      <p:cBhvr>
                                        <p:cTn id="21" dur="1" fill="hold">
                                          <p:stCondLst>
                                            <p:cond delay="0"/>
                                          </p:stCondLst>
                                        </p:cTn>
                                        <p:tgtEl>
                                          <p:spTgt spid="4421656"/>
                                        </p:tgtEl>
                                        <p:attrNameLst>
                                          <p:attrName>style.visibility</p:attrName>
                                        </p:attrNameLst>
                                      </p:cBhvr>
                                      <p:to>
                                        <p:strVal val="visible"/>
                                      </p:to>
                                    </p:set>
                                    <p:animEffect transition="in" filter="dissolve">
                                      <p:cBhvr>
                                        <p:cTn id="22" dur="500"/>
                                        <p:tgtEl>
                                          <p:spTgt spid="4421656"/>
                                        </p:tgtEl>
                                      </p:cBhvr>
                                    </p:animEffect>
                                  </p:childTnLst>
                                </p:cTn>
                              </p:par>
                              <p:par>
                                <p:cTn id="23" presetID="9" presetClass="entr" presetSubtype="0" fill="hold" grpId="0" nodeType="withEffect">
                                  <p:stCondLst>
                                    <p:cond delay="0"/>
                                  </p:stCondLst>
                                  <p:childTnLst>
                                    <p:set>
                                      <p:cBhvr>
                                        <p:cTn id="24" dur="1" fill="hold">
                                          <p:stCondLst>
                                            <p:cond delay="0"/>
                                          </p:stCondLst>
                                        </p:cTn>
                                        <p:tgtEl>
                                          <p:spTgt spid="4421655"/>
                                        </p:tgtEl>
                                        <p:attrNameLst>
                                          <p:attrName>style.visibility</p:attrName>
                                        </p:attrNameLst>
                                      </p:cBhvr>
                                      <p:to>
                                        <p:strVal val="visible"/>
                                      </p:to>
                                    </p:set>
                                    <p:animEffect transition="in" filter="dissolve">
                                      <p:cBhvr>
                                        <p:cTn id="25" dur="500"/>
                                        <p:tgtEl>
                                          <p:spTgt spid="4421655"/>
                                        </p:tgtEl>
                                      </p:cBhvr>
                                    </p:animEffect>
                                  </p:childTnLst>
                                </p:cTn>
                              </p:par>
                              <p:par>
                                <p:cTn id="26" presetID="9" presetClass="entr" presetSubtype="0" fill="hold" grpId="0" nodeType="withEffect">
                                  <p:stCondLst>
                                    <p:cond delay="0"/>
                                  </p:stCondLst>
                                  <p:childTnLst>
                                    <p:set>
                                      <p:cBhvr>
                                        <p:cTn id="27" dur="1" fill="hold">
                                          <p:stCondLst>
                                            <p:cond delay="0"/>
                                          </p:stCondLst>
                                        </p:cTn>
                                        <p:tgtEl>
                                          <p:spTgt spid="4421660"/>
                                        </p:tgtEl>
                                        <p:attrNameLst>
                                          <p:attrName>style.visibility</p:attrName>
                                        </p:attrNameLst>
                                      </p:cBhvr>
                                      <p:to>
                                        <p:strVal val="visible"/>
                                      </p:to>
                                    </p:set>
                                    <p:animEffect transition="in" filter="dissolve">
                                      <p:cBhvr>
                                        <p:cTn id="28" dur="500"/>
                                        <p:tgtEl>
                                          <p:spTgt spid="4421660"/>
                                        </p:tgtEl>
                                      </p:cBhvr>
                                    </p:animEffect>
                                  </p:childTnLst>
                                </p:cTn>
                              </p:par>
                              <p:par>
                                <p:cTn id="29" presetID="9" presetClass="entr" presetSubtype="0" fill="hold" grpId="0" nodeType="withEffect">
                                  <p:stCondLst>
                                    <p:cond delay="0"/>
                                  </p:stCondLst>
                                  <p:childTnLst>
                                    <p:set>
                                      <p:cBhvr>
                                        <p:cTn id="30" dur="1" fill="hold">
                                          <p:stCondLst>
                                            <p:cond delay="0"/>
                                          </p:stCondLst>
                                        </p:cTn>
                                        <p:tgtEl>
                                          <p:spTgt spid="4421654"/>
                                        </p:tgtEl>
                                        <p:attrNameLst>
                                          <p:attrName>style.visibility</p:attrName>
                                        </p:attrNameLst>
                                      </p:cBhvr>
                                      <p:to>
                                        <p:strVal val="visible"/>
                                      </p:to>
                                    </p:set>
                                    <p:animEffect transition="in" filter="dissolve">
                                      <p:cBhvr>
                                        <p:cTn id="31" dur="500"/>
                                        <p:tgtEl>
                                          <p:spTgt spid="4421654"/>
                                        </p:tgtEl>
                                      </p:cBhvr>
                                    </p:animEffect>
                                  </p:childTnLst>
                                </p:cTn>
                              </p:par>
                              <p:par>
                                <p:cTn id="32" presetID="9" presetClass="entr" presetSubtype="0" fill="hold" grpId="0" nodeType="withEffect">
                                  <p:stCondLst>
                                    <p:cond delay="0"/>
                                  </p:stCondLst>
                                  <p:childTnLst>
                                    <p:set>
                                      <p:cBhvr>
                                        <p:cTn id="33" dur="1" fill="hold">
                                          <p:stCondLst>
                                            <p:cond delay="0"/>
                                          </p:stCondLst>
                                        </p:cTn>
                                        <p:tgtEl>
                                          <p:spTgt spid="4421653"/>
                                        </p:tgtEl>
                                        <p:attrNameLst>
                                          <p:attrName>style.visibility</p:attrName>
                                        </p:attrNameLst>
                                      </p:cBhvr>
                                      <p:to>
                                        <p:strVal val="visible"/>
                                      </p:to>
                                    </p:set>
                                    <p:animEffect transition="in" filter="dissolve">
                                      <p:cBhvr>
                                        <p:cTn id="34" dur="500"/>
                                        <p:tgtEl>
                                          <p:spTgt spid="4421653"/>
                                        </p:tgtEl>
                                      </p:cBhvr>
                                    </p:animEffect>
                                  </p:childTnLst>
                                </p:cTn>
                              </p:par>
                              <p:par>
                                <p:cTn id="35" presetID="9" presetClass="entr" presetSubtype="0" fill="hold" grpId="0" nodeType="withEffect">
                                  <p:stCondLst>
                                    <p:cond delay="0"/>
                                  </p:stCondLst>
                                  <p:childTnLst>
                                    <p:set>
                                      <p:cBhvr>
                                        <p:cTn id="36" dur="1" fill="hold">
                                          <p:stCondLst>
                                            <p:cond delay="0"/>
                                          </p:stCondLst>
                                        </p:cTn>
                                        <p:tgtEl>
                                          <p:spTgt spid="4421652"/>
                                        </p:tgtEl>
                                        <p:attrNameLst>
                                          <p:attrName>style.visibility</p:attrName>
                                        </p:attrNameLst>
                                      </p:cBhvr>
                                      <p:to>
                                        <p:strVal val="visible"/>
                                      </p:to>
                                    </p:set>
                                    <p:animEffect transition="in" filter="dissolve">
                                      <p:cBhvr>
                                        <p:cTn id="37" dur="500"/>
                                        <p:tgtEl>
                                          <p:spTgt spid="4421652"/>
                                        </p:tgtEl>
                                      </p:cBhvr>
                                    </p:animEffect>
                                  </p:childTnLst>
                                </p:cTn>
                              </p:par>
                              <p:par>
                                <p:cTn id="38" presetID="9" presetClass="entr" presetSubtype="0" fill="hold" grpId="0" nodeType="withEffect">
                                  <p:stCondLst>
                                    <p:cond delay="0"/>
                                  </p:stCondLst>
                                  <p:childTnLst>
                                    <p:set>
                                      <p:cBhvr>
                                        <p:cTn id="39" dur="1" fill="hold">
                                          <p:stCondLst>
                                            <p:cond delay="0"/>
                                          </p:stCondLst>
                                        </p:cTn>
                                        <p:tgtEl>
                                          <p:spTgt spid="4421651"/>
                                        </p:tgtEl>
                                        <p:attrNameLst>
                                          <p:attrName>style.visibility</p:attrName>
                                        </p:attrNameLst>
                                      </p:cBhvr>
                                      <p:to>
                                        <p:strVal val="visible"/>
                                      </p:to>
                                    </p:set>
                                    <p:animEffect transition="in" filter="dissolve">
                                      <p:cBhvr>
                                        <p:cTn id="40" dur="500"/>
                                        <p:tgtEl>
                                          <p:spTgt spid="4421651"/>
                                        </p:tgtEl>
                                      </p:cBhvr>
                                    </p:animEffect>
                                  </p:childTnLst>
                                </p:cTn>
                              </p:par>
                              <p:par>
                                <p:cTn id="41" presetID="9" presetClass="entr" presetSubtype="0" fill="hold" grpId="0" nodeType="withEffect">
                                  <p:stCondLst>
                                    <p:cond delay="0"/>
                                  </p:stCondLst>
                                  <p:childTnLst>
                                    <p:set>
                                      <p:cBhvr>
                                        <p:cTn id="42" dur="1" fill="hold">
                                          <p:stCondLst>
                                            <p:cond delay="0"/>
                                          </p:stCondLst>
                                        </p:cTn>
                                        <p:tgtEl>
                                          <p:spTgt spid="4421650"/>
                                        </p:tgtEl>
                                        <p:attrNameLst>
                                          <p:attrName>style.visibility</p:attrName>
                                        </p:attrNameLst>
                                      </p:cBhvr>
                                      <p:to>
                                        <p:strVal val="visible"/>
                                      </p:to>
                                    </p:set>
                                    <p:animEffect transition="in" filter="dissolve">
                                      <p:cBhvr>
                                        <p:cTn id="43" dur="500"/>
                                        <p:tgtEl>
                                          <p:spTgt spid="4421650"/>
                                        </p:tgtEl>
                                      </p:cBhvr>
                                    </p:animEffect>
                                  </p:childTnLst>
                                </p:cTn>
                              </p:par>
                              <p:par>
                                <p:cTn id="44" presetID="9" presetClass="entr" presetSubtype="0" fill="hold" grpId="0" nodeType="withEffect">
                                  <p:stCondLst>
                                    <p:cond delay="0"/>
                                  </p:stCondLst>
                                  <p:childTnLst>
                                    <p:set>
                                      <p:cBhvr>
                                        <p:cTn id="45" dur="1" fill="hold">
                                          <p:stCondLst>
                                            <p:cond delay="0"/>
                                          </p:stCondLst>
                                        </p:cTn>
                                        <p:tgtEl>
                                          <p:spTgt spid="4421649"/>
                                        </p:tgtEl>
                                        <p:attrNameLst>
                                          <p:attrName>style.visibility</p:attrName>
                                        </p:attrNameLst>
                                      </p:cBhvr>
                                      <p:to>
                                        <p:strVal val="visible"/>
                                      </p:to>
                                    </p:set>
                                    <p:animEffect transition="in" filter="dissolve">
                                      <p:cBhvr>
                                        <p:cTn id="46" dur="500"/>
                                        <p:tgtEl>
                                          <p:spTgt spid="4421649"/>
                                        </p:tgtEl>
                                      </p:cBhvr>
                                    </p:animEffect>
                                  </p:childTnLst>
                                </p:cTn>
                              </p:par>
                              <p:par>
                                <p:cTn id="47" presetID="9" presetClass="entr" presetSubtype="0" fill="hold" grpId="0" nodeType="withEffect">
                                  <p:stCondLst>
                                    <p:cond delay="0"/>
                                  </p:stCondLst>
                                  <p:childTnLst>
                                    <p:set>
                                      <p:cBhvr>
                                        <p:cTn id="48" dur="1" fill="hold">
                                          <p:stCondLst>
                                            <p:cond delay="0"/>
                                          </p:stCondLst>
                                        </p:cTn>
                                        <p:tgtEl>
                                          <p:spTgt spid="4421648"/>
                                        </p:tgtEl>
                                        <p:attrNameLst>
                                          <p:attrName>style.visibility</p:attrName>
                                        </p:attrNameLst>
                                      </p:cBhvr>
                                      <p:to>
                                        <p:strVal val="visible"/>
                                      </p:to>
                                    </p:set>
                                    <p:animEffect transition="in" filter="dissolve">
                                      <p:cBhvr>
                                        <p:cTn id="49" dur="500"/>
                                        <p:tgtEl>
                                          <p:spTgt spid="4421648"/>
                                        </p:tgtEl>
                                      </p:cBhvr>
                                    </p:animEffect>
                                  </p:childTnLst>
                                </p:cTn>
                              </p:par>
                              <p:par>
                                <p:cTn id="50" presetID="9" presetClass="entr" presetSubtype="0" fill="hold" grpId="0" nodeType="withEffect">
                                  <p:stCondLst>
                                    <p:cond delay="0"/>
                                  </p:stCondLst>
                                  <p:childTnLst>
                                    <p:set>
                                      <p:cBhvr>
                                        <p:cTn id="51" dur="1" fill="hold">
                                          <p:stCondLst>
                                            <p:cond delay="0"/>
                                          </p:stCondLst>
                                        </p:cTn>
                                        <p:tgtEl>
                                          <p:spTgt spid="4421647"/>
                                        </p:tgtEl>
                                        <p:attrNameLst>
                                          <p:attrName>style.visibility</p:attrName>
                                        </p:attrNameLst>
                                      </p:cBhvr>
                                      <p:to>
                                        <p:strVal val="visible"/>
                                      </p:to>
                                    </p:set>
                                    <p:animEffect transition="in" filter="dissolve">
                                      <p:cBhvr>
                                        <p:cTn id="52" dur="500"/>
                                        <p:tgtEl>
                                          <p:spTgt spid="4421647"/>
                                        </p:tgtEl>
                                      </p:cBhvr>
                                    </p:animEffect>
                                  </p:childTnLst>
                                </p:cTn>
                              </p:par>
                              <p:par>
                                <p:cTn id="53" presetID="9" presetClass="entr" presetSubtype="0" fill="hold" grpId="0" nodeType="withEffect">
                                  <p:stCondLst>
                                    <p:cond delay="0"/>
                                  </p:stCondLst>
                                  <p:childTnLst>
                                    <p:set>
                                      <p:cBhvr>
                                        <p:cTn id="54" dur="1" fill="hold">
                                          <p:stCondLst>
                                            <p:cond delay="0"/>
                                          </p:stCondLst>
                                        </p:cTn>
                                        <p:tgtEl>
                                          <p:spTgt spid="4421646"/>
                                        </p:tgtEl>
                                        <p:attrNameLst>
                                          <p:attrName>style.visibility</p:attrName>
                                        </p:attrNameLst>
                                      </p:cBhvr>
                                      <p:to>
                                        <p:strVal val="visible"/>
                                      </p:to>
                                    </p:set>
                                    <p:animEffect transition="in" filter="dissolve">
                                      <p:cBhvr>
                                        <p:cTn id="55" dur="500"/>
                                        <p:tgtEl>
                                          <p:spTgt spid="44216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2" grpId="0">
        <p:bldAsOne/>
      </p:bldGraphic>
      <p:bldP spid="4421646" grpId="0"/>
      <p:bldP spid="4421647" grpId="0"/>
      <p:bldP spid="4421648" grpId="0"/>
      <p:bldP spid="4421649" grpId="0"/>
      <p:bldP spid="4421650" grpId="0"/>
      <p:bldP spid="4421651" grpId="0"/>
      <p:bldP spid="4421652" grpId="0"/>
      <p:bldP spid="4421653" grpId="0"/>
      <p:bldP spid="4421654" grpId="0"/>
      <p:bldP spid="4421655" grpId="0"/>
      <p:bldP spid="4421656" grpId="0"/>
      <p:bldP spid="4421657" grpId="0"/>
      <p:bldP spid="4421658" grpId="0"/>
      <p:bldP spid="4421659" grpId="0"/>
      <p:bldP spid="4421660" grpId="0"/>
      <p:bldP spid="4421662"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0" y="-142900"/>
            <a:ext cx="9144000" cy="844550"/>
          </a:xfrm>
        </p:spPr>
        <p:txBody>
          <a:bodyPr>
            <a:normAutofit/>
          </a:bodyPr>
          <a:lstStyle/>
          <a:p>
            <a:pPr algn="ctr">
              <a:defRPr/>
            </a:pPr>
            <a:r>
              <a:rPr lang="en-GB" sz="3200" dirty="0" smtClean="0">
                <a:effectLst>
                  <a:outerShdw blurRad="38100" dist="38100" dir="2700000" algn="tl">
                    <a:srgbClr val="000000">
                      <a:alpha val="43137"/>
                    </a:srgbClr>
                  </a:outerShdw>
                </a:effectLst>
              </a:rPr>
              <a:t>Concluding comments</a:t>
            </a:r>
            <a:endParaRPr lang="it-IT" sz="3200" dirty="0">
              <a:effectLst>
                <a:outerShdw blurRad="38100" dist="38100" dir="2700000" algn="tl">
                  <a:srgbClr val="000000">
                    <a:alpha val="43137"/>
                  </a:srgbClr>
                </a:outerShdw>
              </a:effectLst>
            </a:endParaRPr>
          </a:p>
        </p:txBody>
      </p:sp>
      <p:sp>
        <p:nvSpPr>
          <p:cNvPr id="38915" name="Segnaposto contenuto 2"/>
          <p:cNvSpPr>
            <a:spLocks noGrp="1"/>
          </p:cNvSpPr>
          <p:nvPr>
            <p:ph idx="1"/>
          </p:nvPr>
        </p:nvSpPr>
        <p:spPr>
          <a:xfrm>
            <a:off x="0" y="714356"/>
            <a:ext cx="9144000" cy="4005273"/>
          </a:xfrm>
        </p:spPr>
        <p:txBody>
          <a:bodyPr anchor="ctr"/>
          <a:lstStyle/>
          <a:p>
            <a:pPr marL="0" indent="0" algn="ctr">
              <a:spcBef>
                <a:spcPts val="1200"/>
              </a:spcBef>
              <a:buNone/>
            </a:pPr>
            <a:r>
              <a:rPr lang="en-GB" sz="4000" b="1" dirty="0" smtClean="0">
                <a:solidFill>
                  <a:srgbClr val="000080"/>
                </a:solidFill>
                <a:effectLst>
                  <a:outerShdw blurRad="38100" dist="38100" dir="2700000" algn="tl">
                    <a:srgbClr val="000000">
                      <a:alpha val="43137"/>
                    </a:srgbClr>
                  </a:outerShdw>
                </a:effectLst>
                <a:latin typeface="Verdana" pitchFamily="34" charset="0"/>
              </a:rPr>
              <a:t>To what extent HE is and will </a:t>
            </a:r>
            <a:r>
              <a:rPr lang="en-GB" sz="4000" b="1" dirty="0" smtClean="0">
                <a:solidFill>
                  <a:srgbClr val="000080"/>
                </a:solidFill>
                <a:effectLst>
                  <a:outerShdw blurRad="38100" dist="38100" dir="2700000" algn="tl">
                    <a:srgbClr val="000000">
                      <a:alpha val="43137"/>
                    </a:srgbClr>
                  </a:outerShdw>
                </a:effectLst>
                <a:latin typeface="Verdana" pitchFamily="34" charset="0"/>
              </a:rPr>
              <a:t>remain </a:t>
            </a:r>
            <a:r>
              <a:rPr lang="en-GB" sz="4000" b="1" dirty="0" smtClean="0">
                <a:solidFill>
                  <a:srgbClr val="000080"/>
                </a:solidFill>
                <a:effectLst>
                  <a:outerShdw blurRad="38100" dist="38100" dir="2700000" algn="tl">
                    <a:srgbClr val="000000">
                      <a:alpha val="43137"/>
                    </a:srgbClr>
                  </a:outerShdw>
                </a:effectLst>
                <a:latin typeface="Verdana" pitchFamily="34" charset="0"/>
              </a:rPr>
              <a:t>a gateway to success?</a:t>
            </a:r>
          </a:p>
        </p:txBody>
      </p:sp>
    </p:spTree>
  </p:cSld>
  <p:clrMapOvr>
    <a:masterClrMapping/>
  </p:clrMapOvr>
  <p:transition spd="med">
    <p:split/>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1357290" y="-142900"/>
            <a:ext cx="7786710" cy="844550"/>
          </a:xfrm>
        </p:spPr>
        <p:txBody>
          <a:bodyPr>
            <a:normAutofit/>
          </a:bodyPr>
          <a:lstStyle/>
          <a:p>
            <a:pPr algn="ctr">
              <a:defRPr/>
            </a:pPr>
            <a:endParaRPr lang="it-IT" sz="3600" dirty="0">
              <a:effectLst>
                <a:outerShdw blurRad="38100" dist="38100" dir="2700000" algn="tl">
                  <a:srgbClr val="000000">
                    <a:alpha val="43137"/>
                  </a:srgbClr>
                </a:outerShdw>
              </a:effectLst>
            </a:endParaRPr>
          </a:p>
        </p:txBody>
      </p:sp>
      <p:sp>
        <p:nvSpPr>
          <p:cNvPr id="38915" name="Segnaposto contenuto 2"/>
          <p:cNvSpPr>
            <a:spLocks noGrp="1"/>
          </p:cNvSpPr>
          <p:nvPr>
            <p:ph idx="1"/>
          </p:nvPr>
        </p:nvSpPr>
        <p:spPr>
          <a:xfrm>
            <a:off x="274320" y="764704"/>
            <a:ext cx="8869680" cy="6093296"/>
          </a:xfrm>
        </p:spPr>
        <p:txBody>
          <a:bodyPr anchor="ctr"/>
          <a:lstStyle/>
          <a:p>
            <a:pPr marL="0" indent="0">
              <a:spcBef>
                <a:spcPts val="1200"/>
              </a:spcBef>
              <a:buFont typeface="Wingdings" pitchFamily="2" charset="2"/>
              <a:buChar char="Ø"/>
            </a:pPr>
            <a:r>
              <a:rPr lang="hr-HR" sz="2000" dirty="0" smtClean="0">
                <a:solidFill>
                  <a:srgbClr val="000080"/>
                </a:solidFill>
                <a:latin typeface="Verdana" pitchFamily="34" charset="0"/>
              </a:rPr>
              <a:t> </a:t>
            </a:r>
            <a:r>
              <a:rPr lang="en-GB" sz="2000" dirty="0" smtClean="0">
                <a:solidFill>
                  <a:srgbClr val="000080"/>
                </a:solidFill>
                <a:latin typeface="Verdana" pitchFamily="34" charset="0"/>
              </a:rPr>
              <a:t>The </a:t>
            </a:r>
            <a:r>
              <a:rPr lang="en-GB" sz="2000" dirty="0" smtClean="0">
                <a:solidFill>
                  <a:srgbClr val="000080"/>
                </a:solidFill>
                <a:latin typeface="Verdana" pitchFamily="34" charset="0"/>
              </a:rPr>
              <a:t>question is not a new one, but it has been made recently even more complex by new evidence and controversies, also because we have to confront ourselves with at least half a century of studies and concepts – at least in the economic literature - on the contribution of immaterial  determinants of economic development, growth and welfare.</a:t>
            </a:r>
          </a:p>
          <a:p>
            <a:pPr marL="0" indent="0">
              <a:spcBef>
                <a:spcPts val="1200"/>
              </a:spcBef>
              <a:buFont typeface="Wingdings" pitchFamily="2" charset="2"/>
              <a:buChar char="Ø"/>
            </a:pPr>
            <a:r>
              <a:rPr lang="hr-HR" sz="2000" dirty="0" smtClean="0">
                <a:solidFill>
                  <a:srgbClr val="000080"/>
                </a:solidFill>
                <a:latin typeface="Verdana" pitchFamily="34" charset="0"/>
              </a:rPr>
              <a:t> </a:t>
            </a:r>
            <a:r>
              <a:rPr lang="en-GB" sz="2000" dirty="0" smtClean="0">
                <a:solidFill>
                  <a:srgbClr val="000080"/>
                </a:solidFill>
                <a:latin typeface="Verdana" pitchFamily="34" charset="0"/>
              </a:rPr>
              <a:t>The </a:t>
            </a:r>
            <a:r>
              <a:rPr lang="en-GB" sz="2000" dirty="0" smtClean="0">
                <a:solidFill>
                  <a:srgbClr val="000080"/>
                </a:solidFill>
                <a:latin typeface="Verdana" pitchFamily="34" charset="0"/>
              </a:rPr>
              <a:t>main definitions and concepts put forward are: </a:t>
            </a:r>
            <a:r>
              <a:rPr lang="en-GB" sz="2000" i="1" dirty="0" smtClean="0">
                <a:solidFill>
                  <a:srgbClr val="000080"/>
                </a:solidFill>
                <a:latin typeface="Verdana" pitchFamily="34" charset="0"/>
              </a:rPr>
              <a:t>human capital</a:t>
            </a:r>
            <a:r>
              <a:rPr lang="en-GB" sz="2000" dirty="0" smtClean="0">
                <a:solidFill>
                  <a:srgbClr val="000080"/>
                </a:solidFill>
                <a:latin typeface="Verdana" pitchFamily="34" charset="0"/>
              </a:rPr>
              <a:t>, </a:t>
            </a:r>
            <a:r>
              <a:rPr lang="en-GB" sz="2000" i="1" dirty="0" smtClean="0">
                <a:solidFill>
                  <a:srgbClr val="000080"/>
                </a:solidFill>
                <a:latin typeface="Verdana" pitchFamily="34" charset="0"/>
              </a:rPr>
              <a:t>social capabilities</a:t>
            </a:r>
            <a:r>
              <a:rPr lang="en-GB" sz="2000" dirty="0" smtClean="0">
                <a:solidFill>
                  <a:srgbClr val="000080"/>
                </a:solidFill>
                <a:latin typeface="Verdana" pitchFamily="34" charset="0"/>
              </a:rPr>
              <a:t>, </a:t>
            </a:r>
            <a:r>
              <a:rPr lang="en-GB" sz="2000" i="1" dirty="0" smtClean="0">
                <a:solidFill>
                  <a:srgbClr val="000080"/>
                </a:solidFill>
                <a:latin typeface="Verdana" pitchFamily="34" charset="0"/>
              </a:rPr>
              <a:t>individual capabilities</a:t>
            </a:r>
            <a:r>
              <a:rPr lang="en-GB" sz="2000" dirty="0" smtClean="0">
                <a:solidFill>
                  <a:srgbClr val="000080"/>
                </a:solidFill>
                <a:latin typeface="Verdana" pitchFamily="34" charset="0"/>
              </a:rPr>
              <a:t>, </a:t>
            </a:r>
            <a:r>
              <a:rPr lang="en-GB" sz="2000" i="1" dirty="0" smtClean="0">
                <a:solidFill>
                  <a:srgbClr val="000080"/>
                </a:solidFill>
                <a:latin typeface="Verdana" pitchFamily="34" charset="0"/>
              </a:rPr>
              <a:t>human development</a:t>
            </a:r>
            <a:r>
              <a:rPr lang="en-GB" sz="2000" dirty="0" smtClean="0">
                <a:solidFill>
                  <a:srgbClr val="000080"/>
                </a:solidFill>
                <a:latin typeface="Verdana" pitchFamily="34" charset="0"/>
              </a:rPr>
              <a:t>.</a:t>
            </a:r>
          </a:p>
          <a:p>
            <a:pPr marL="0" indent="0">
              <a:spcBef>
                <a:spcPts val="1200"/>
              </a:spcBef>
              <a:buFont typeface="Wingdings" pitchFamily="2" charset="2"/>
              <a:buChar char="Ø"/>
            </a:pPr>
            <a:r>
              <a:rPr lang="hr-HR" sz="2000" dirty="0" smtClean="0">
                <a:solidFill>
                  <a:srgbClr val="000080"/>
                </a:solidFill>
                <a:latin typeface="Verdana" pitchFamily="34" charset="0"/>
              </a:rPr>
              <a:t> </a:t>
            </a:r>
            <a:r>
              <a:rPr lang="en-GB" sz="2000" dirty="0" smtClean="0">
                <a:solidFill>
                  <a:srgbClr val="000080"/>
                </a:solidFill>
                <a:latin typeface="Verdana" pitchFamily="34" charset="0"/>
              </a:rPr>
              <a:t>This </a:t>
            </a:r>
            <a:r>
              <a:rPr lang="en-GB" sz="2000" dirty="0" smtClean="0">
                <a:solidFill>
                  <a:srgbClr val="000080"/>
                </a:solidFill>
                <a:latin typeface="Verdana" pitchFamily="34" charset="0"/>
              </a:rPr>
              <a:t>suggests that several dimensions of development are at stake and that each concept is able to portray only some of them.</a:t>
            </a:r>
          </a:p>
          <a:p>
            <a:pPr marL="0" indent="0">
              <a:spcBef>
                <a:spcPts val="1200"/>
              </a:spcBef>
              <a:buFont typeface="Wingdings" pitchFamily="2" charset="2"/>
              <a:buChar char="Ø"/>
            </a:pPr>
            <a:r>
              <a:rPr lang="hr-HR" sz="2000" dirty="0" smtClean="0">
                <a:solidFill>
                  <a:srgbClr val="000080"/>
                </a:solidFill>
                <a:latin typeface="Verdana" pitchFamily="34" charset="0"/>
              </a:rPr>
              <a:t> </a:t>
            </a:r>
            <a:r>
              <a:rPr lang="en-GB" sz="2000" dirty="0" smtClean="0">
                <a:solidFill>
                  <a:srgbClr val="000080"/>
                </a:solidFill>
                <a:latin typeface="Verdana" pitchFamily="34" charset="0"/>
              </a:rPr>
              <a:t>Moreover </a:t>
            </a:r>
            <a:r>
              <a:rPr lang="en-GB" sz="2000" dirty="0" smtClean="0">
                <a:solidFill>
                  <a:srgbClr val="000080"/>
                </a:solidFill>
                <a:latin typeface="Verdana" pitchFamily="34" charset="0"/>
              </a:rPr>
              <a:t>education can be conceived not only as an </a:t>
            </a:r>
            <a:r>
              <a:rPr lang="en-GB" sz="2000" i="1" dirty="0" smtClean="0">
                <a:solidFill>
                  <a:srgbClr val="000080"/>
                </a:solidFill>
                <a:latin typeface="Verdana" pitchFamily="34" charset="0"/>
              </a:rPr>
              <a:t>investment good</a:t>
            </a:r>
            <a:r>
              <a:rPr lang="en-GB" sz="2000" dirty="0" smtClean="0">
                <a:solidFill>
                  <a:srgbClr val="000080"/>
                </a:solidFill>
                <a:latin typeface="Verdana" pitchFamily="34" charset="0"/>
              </a:rPr>
              <a:t>, but also a </a:t>
            </a:r>
            <a:r>
              <a:rPr lang="en-GB" sz="2000" i="1" dirty="0" smtClean="0">
                <a:solidFill>
                  <a:srgbClr val="000080"/>
                </a:solidFill>
                <a:latin typeface="Verdana" pitchFamily="34" charset="0"/>
              </a:rPr>
              <a:t>consumer good, </a:t>
            </a:r>
            <a:r>
              <a:rPr lang="en-GB" sz="2000" dirty="0" smtClean="0">
                <a:solidFill>
                  <a:srgbClr val="000080"/>
                </a:solidFill>
                <a:latin typeface="Verdana" pitchFamily="34" charset="0"/>
              </a:rPr>
              <a:t>a </a:t>
            </a:r>
            <a:r>
              <a:rPr lang="en-GB" sz="2000" i="1" dirty="0" smtClean="0">
                <a:solidFill>
                  <a:srgbClr val="000080"/>
                </a:solidFill>
                <a:latin typeface="Verdana" pitchFamily="34" charset="0"/>
              </a:rPr>
              <a:t>precautionary good</a:t>
            </a:r>
            <a:r>
              <a:rPr lang="en-GB" sz="2000" dirty="0" smtClean="0">
                <a:solidFill>
                  <a:srgbClr val="000080"/>
                </a:solidFill>
                <a:latin typeface="Verdana" pitchFamily="34" charset="0"/>
              </a:rPr>
              <a:t> or even as a </a:t>
            </a:r>
            <a:r>
              <a:rPr lang="en-GB" sz="2000" i="1" dirty="0" smtClean="0">
                <a:solidFill>
                  <a:srgbClr val="000080"/>
                </a:solidFill>
                <a:latin typeface="Verdana" pitchFamily="34" charset="0"/>
              </a:rPr>
              <a:t>social </a:t>
            </a:r>
            <a:r>
              <a:rPr lang="en-GB" sz="2000" i="1" dirty="0" smtClean="0">
                <a:solidFill>
                  <a:srgbClr val="000080"/>
                </a:solidFill>
                <a:latin typeface="Verdana" pitchFamily="34" charset="0"/>
              </a:rPr>
              <a:t>good</a:t>
            </a:r>
            <a:r>
              <a:rPr lang="en-GB" sz="2000" dirty="0" smtClean="0">
                <a:solidFill>
                  <a:srgbClr val="000080"/>
                </a:solidFill>
                <a:latin typeface="Verdana" pitchFamily="34" charset="0"/>
              </a:rPr>
              <a:t>.</a:t>
            </a:r>
            <a:endParaRPr lang="en-GB" sz="2000" dirty="0" smtClean="0">
              <a:solidFill>
                <a:srgbClr val="000080"/>
              </a:solidFill>
              <a:latin typeface="Verdana" pitchFamily="34" charset="0"/>
            </a:endParaRPr>
          </a:p>
        </p:txBody>
      </p:sp>
    </p:spTree>
  </p:cSld>
  <p:clrMapOvr>
    <a:masterClrMapping/>
  </p:clrMapOvr>
  <p:transition spd="med">
    <p:split/>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1357290" y="-142900"/>
            <a:ext cx="7786710" cy="844550"/>
          </a:xfrm>
        </p:spPr>
        <p:txBody>
          <a:bodyPr>
            <a:normAutofit/>
          </a:bodyPr>
          <a:lstStyle/>
          <a:p>
            <a:pPr algn="ctr">
              <a:defRPr/>
            </a:pPr>
            <a:endParaRPr lang="it-IT" sz="3600" dirty="0">
              <a:effectLst>
                <a:outerShdw blurRad="38100" dist="38100" dir="2700000" algn="tl">
                  <a:srgbClr val="000000">
                    <a:alpha val="43137"/>
                  </a:srgbClr>
                </a:outerShdw>
              </a:effectLst>
            </a:endParaRPr>
          </a:p>
        </p:txBody>
      </p:sp>
      <p:sp>
        <p:nvSpPr>
          <p:cNvPr id="38915" name="Segnaposto contenuto 2"/>
          <p:cNvSpPr>
            <a:spLocks noGrp="1"/>
          </p:cNvSpPr>
          <p:nvPr>
            <p:ph idx="1"/>
          </p:nvPr>
        </p:nvSpPr>
        <p:spPr>
          <a:xfrm>
            <a:off x="287383" y="764704"/>
            <a:ext cx="8856617" cy="5013176"/>
          </a:xfrm>
        </p:spPr>
        <p:txBody>
          <a:bodyPr anchor="ctr"/>
          <a:lstStyle/>
          <a:p>
            <a:pPr marL="0" indent="0">
              <a:spcBef>
                <a:spcPts val="1200"/>
              </a:spcBef>
              <a:buFont typeface="Wingdings" pitchFamily="2" charset="2"/>
              <a:buChar char="Ø"/>
            </a:pPr>
            <a:r>
              <a:rPr lang="hr-HR" sz="2000" dirty="0" smtClean="0">
                <a:solidFill>
                  <a:srgbClr val="000080"/>
                </a:solidFill>
                <a:latin typeface="Verdana" pitchFamily="34" charset="0"/>
              </a:rPr>
              <a:t> </a:t>
            </a:r>
            <a:r>
              <a:rPr lang="en-GB" sz="2000" dirty="0" smtClean="0">
                <a:solidFill>
                  <a:srgbClr val="000080"/>
                </a:solidFill>
                <a:latin typeface="Verdana" pitchFamily="34" charset="0"/>
              </a:rPr>
              <a:t>Therefore</a:t>
            </a:r>
            <a:r>
              <a:rPr lang="en-GB" sz="2000" dirty="0" smtClean="0">
                <a:solidFill>
                  <a:srgbClr val="000080"/>
                </a:solidFill>
                <a:latin typeface="Verdana" pitchFamily="34" charset="0"/>
              </a:rPr>
              <a:t>, if we want to present success or failure stories, we have to take into account the complete picture.</a:t>
            </a:r>
          </a:p>
          <a:p>
            <a:pPr marL="0" indent="0">
              <a:spcBef>
                <a:spcPts val="1200"/>
              </a:spcBef>
              <a:buFont typeface="Wingdings" pitchFamily="2" charset="2"/>
              <a:buChar char="Ø"/>
            </a:pPr>
            <a:r>
              <a:rPr lang="en-GB" sz="2000" dirty="0" smtClean="0">
                <a:solidFill>
                  <a:srgbClr val="000080"/>
                </a:solidFill>
                <a:latin typeface="Verdana" pitchFamily="34" charset="0"/>
              </a:rPr>
              <a:t> </a:t>
            </a:r>
            <a:r>
              <a:rPr lang="en-GB" sz="2000" dirty="0" smtClean="0">
                <a:solidFill>
                  <a:srgbClr val="000080"/>
                </a:solidFill>
                <a:latin typeface="Verdana" pitchFamily="34" charset="0"/>
              </a:rPr>
              <a:t>And </a:t>
            </a:r>
            <a:r>
              <a:rPr lang="en-GB" sz="2000" dirty="0" smtClean="0">
                <a:solidFill>
                  <a:srgbClr val="000080"/>
                </a:solidFill>
                <a:latin typeface="Verdana" pitchFamily="34" charset="0"/>
              </a:rPr>
              <a:t>policy measures even more so, side by side with the short or long term perspective, if we consider that citizens are supposed to be free to demand education on the different grounds.</a:t>
            </a:r>
          </a:p>
          <a:p>
            <a:pPr marL="0" indent="0">
              <a:spcBef>
                <a:spcPts val="1200"/>
              </a:spcBef>
              <a:buFont typeface="Wingdings" pitchFamily="2" charset="2"/>
              <a:buChar char="Ø"/>
            </a:pPr>
            <a:r>
              <a:rPr lang="en-GB" sz="2000" dirty="0" smtClean="0">
                <a:solidFill>
                  <a:srgbClr val="000080"/>
                </a:solidFill>
                <a:latin typeface="Verdana" pitchFamily="34" charset="0"/>
              </a:rPr>
              <a:t> But, referring to HE effectiveness in improving economic and social conditions of graduates, a new controversy has been started, chiefly in the framework of the </a:t>
            </a:r>
            <a:r>
              <a:rPr lang="en-GB" sz="2000" dirty="0" err="1" smtClean="0">
                <a:solidFill>
                  <a:srgbClr val="000080"/>
                </a:solidFill>
                <a:latin typeface="Verdana" pitchFamily="34" charset="0"/>
              </a:rPr>
              <a:t>s.c</a:t>
            </a:r>
            <a:r>
              <a:rPr lang="en-GB" sz="2000" dirty="0" smtClean="0">
                <a:solidFill>
                  <a:srgbClr val="000080"/>
                </a:solidFill>
                <a:latin typeface="Verdana" pitchFamily="34" charset="0"/>
              </a:rPr>
              <a:t>. “knowledge-based economy and society”. </a:t>
            </a:r>
          </a:p>
          <a:p>
            <a:pPr marL="0" indent="0">
              <a:spcBef>
                <a:spcPts val="1200"/>
              </a:spcBef>
              <a:buFont typeface="Wingdings" pitchFamily="2" charset="2"/>
              <a:buChar char="Ø"/>
            </a:pPr>
            <a:r>
              <a:rPr lang="en-GB" sz="2000" dirty="0" smtClean="0">
                <a:solidFill>
                  <a:srgbClr val="000080"/>
                </a:solidFill>
                <a:latin typeface="Verdana" pitchFamily="34" charset="0"/>
              </a:rPr>
              <a:t> The EU position is definite, and we are strongly in favour of this position, but let us see what is the core dispute.</a:t>
            </a:r>
          </a:p>
        </p:txBody>
      </p:sp>
    </p:spTree>
  </p:cSld>
  <p:clrMapOvr>
    <a:masterClrMapping/>
  </p:clrMapOvr>
  <p:transition spd="med">
    <p:split/>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1357290" y="-142900"/>
            <a:ext cx="7786710" cy="844550"/>
          </a:xfrm>
        </p:spPr>
        <p:txBody>
          <a:bodyPr>
            <a:normAutofit/>
          </a:bodyPr>
          <a:lstStyle/>
          <a:p>
            <a:pPr algn="ctr">
              <a:defRPr/>
            </a:pPr>
            <a:endParaRPr lang="it-IT" sz="3600" dirty="0">
              <a:effectLst>
                <a:outerShdw blurRad="38100" dist="38100" dir="2700000" algn="tl">
                  <a:srgbClr val="000000">
                    <a:alpha val="43137"/>
                  </a:srgbClr>
                </a:outerShdw>
              </a:effectLst>
            </a:endParaRPr>
          </a:p>
        </p:txBody>
      </p:sp>
      <p:sp>
        <p:nvSpPr>
          <p:cNvPr id="38915" name="Segnaposto contenuto 2"/>
          <p:cNvSpPr>
            <a:spLocks noGrp="1"/>
          </p:cNvSpPr>
          <p:nvPr>
            <p:ph idx="1"/>
          </p:nvPr>
        </p:nvSpPr>
        <p:spPr>
          <a:xfrm>
            <a:off x="209006" y="764704"/>
            <a:ext cx="8934994" cy="5013176"/>
          </a:xfrm>
        </p:spPr>
        <p:txBody>
          <a:bodyPr anchor="ctr"/>
          <a:lstStyle/>
          <a:p>
            <a:pPr marL="0" indent="0">
              <a:spcBef>
                <a:spcPts val="1200"/>
              </a:spcBef>
              <a:buFont typeface="Wingdings" pitchFamily="2" charset="2"/>
              <a:buChar char="Ø"/>
            </a:pPr>
            <a:r>
              <a:rPr lang="en-GB" sz="2000" dirty="0" smtClean="0">
                <a:solidFill>
                  <a:srgbClr val="000080"/>
                </a:solidFill>
                <a:latin typeface="Verdana" pitchFamily="34" charset="0"/>
              </a:rPr>
              <a:t> </a:t>
            </a:r>
            <a:r>
              <a:rPr lang="hr-HR" sz="2000" dirty="0" smtClean="0">
                <a:solidFill>
                  <a:srgbClr val="000080"/>
                </a:solidFill>
                <a:latin typeface="Verdana" pitchFamily="34" charset="0"/>
              </a:rPr>
              <a:t> </a:t>
            </a:r>
            <a:r>
              <a:rPr lang="en-GB" sz="2000" dirty="0" smtClean="0">
                <a:solidFill>
                  <a:srgbClr val="000080"/>
                </a:solidFill>
                <a:latin typeface="Verdana" pitchFamily="34" charset="0"/>
              </a:rPr>
              <a:t>According </a:t>
            </a:r>
            <a:r>
              <a:rPr lang="en-GB" sz="2000" dirty="0" smtClean="0">
                <a:solidFill>
                  <a:srgbClr val="000080"/>
                </a:solidFill>
                <a:latin typeface="Verdana" pitchFamily="34" charset="0"/>
              </a:rPr>
              <a:t>to some important scholars (e.g., Paul </a:t>
            </a:r>
            <a:r>
              <a:rPr lang="en-GB" sz="2000" dirty="0" err="1" smtClean="0">
                <a:solidFill>
                  <a:srgbClr val="000080"/>
                </a:solidFill>
                <a:latin typeface="Verdana" pitchFamily="34" charset="0"/>
              </a:rPr>
              <a:t>Krugman</a:t>
            </a:r>
            <a:r>
              <a:rPr lang="en-GB" sz="2000" dirty="0" smtClean="0">
                <a:solidFill>
                  <a:srgbClr val="000080"/>
                </a:solidFill>
                <a:latin typeface="Verdana" pitchFamily="34" charset="0"/>
              </a:rPr>
              <a:t>, David </a:t>
            </a:r>
            <a:r>
              <a:rPr lang="en-GB" sz="2000" dirty="0" err="1" smtClean="0">
                <a:solidFill>
                  <a:srgbClr val="000080"/>
                </a:solidFill>
                <a:latin typeface="Verdana" pitchFamily="34" charset="0"/>
              </a:rPr>
              <a:t>Autor</a:t>
            </a:r>
            <a:r>
              <a:rPr lang="en-GB" sz="2000" dirty="0" smtClean="0">
                <a:solidFill>
                  <a:srgbClr val="000080"/>
                </a:solidFill>
                <a:latin typeface="Verdana" pitchFamily="34" charset="0"/>
              </a:rPr>
              <a:t>, Frank Levy, Richard </a:t>
            </a:r>
            <a:r>
              <a:rPr lang="en-GB" sz="2000" dirty="0" err="1" smtClean="0">
                <a:solidFill>
                  <a:srgbClr val="000080"/>
                </a:solidFill>
                <a:latin typeface="Verdana" pitchFamily="34" charset="0"/>
              </a:rPr>
              <a:t>Murnane</a:t>
            </a:r>
            <a:r>
              <a:rPr lang="en-GB" sz="2000" dirty="0" smtClean="0">
                <a:solidFill>
                  <a:srgbClr val="000080"/>
                </a:solidFill>
                <a:latin typeface="Verdana" pitchFamily="34" charset="0"/>
              </a:rPr>
              <a:t>, Alan Blinder, Alan Krueger) technological progress and globalization are changing the whole incentive structure and are transforming many jobs (non manual and clerical jobs) with high salary, but requiring </a:t>
            </a:r>
            <a:r>
              <a:rPr lang="en-GB" sz="2000" dirty="0" err="1" smtClean="0">
                <a:solidFill>
                  <a:srgbClr val="000080"/>
                </a:solidFill>
                <a:latin typeface="Verdana" pitchFamily="34" charset="0"/>
              </a:rPr>
              <a:t>routinary</a:t>
            </a:r>
            <a:r>
              <a:rPr lang="en-GB" sz="2000" dirty="0" smtClean="0">
                <a:solidFill>
                  <a:srgbClr val="000080"/>
                </a:solidFill>
                <a:latin typeface="Verdana" pitchFamily="34" charset="0"/>
              </a:rPr>
              <a:t> tasks, in opportunities for automation and off-shoring.  In this respect the “knowledge-based economy” is seen to diminish the role and room for high skilled jobs (e.g., in the field of computerized legal research and computer-aided medical diagnosis). </a:t>
            </a:r>
          </a:p>
          <a:p>
            <a:pPr marL="0" indent="0">
              <a:spcBef>
                <a:spcPts val="1200"/>
              </a:spcBef>
              <a:buFont typeface="Wingdings" pitchFamily="2" charset="2"/>
              <a:buChar char="Ø"/>
            </a:pPr>
            <a:r>
              <a:rPr lang="hr-HR" sz="2000" dirty="0" smtClean="0">
                <a:solidFill>
                  <a:srgbClr val="000080"/>
                </a:solidFill>
                <a:latin typeface="Verdana" pitchFamily="34" charset="0"/>
              </a:rPr>
              <a:t> </a:t>
            </a:r>
            <a:r>
              <a:rPr lang="en-GB" sz="2000" dirty="0" smtClean="0">
                <a:solidFill>
                  <a:srgbClr val="000080"/>
                </a:solidFill>
                <a:latin typeface="Verdana" pitchFamily="34" charset="0"/>
              </a:rPr>
              <a:t>This </a:t>
            </a:r>
            <a:r>
              <a:rPr lang="en-GB" sz="2000" dirty="0" smtClean="0">
                <a:solidFill>
                  <a:srgbClr val="000080"/>
                </a:solidFill>
                <a:latin typeface="Verdana" pitchFamily="34" charset="0"/>
              </a:rPr>
              <a:t>plainly contradicts the economic and social implications of HE we envisage.</a:t>
            </a:r>
          </a:p>
        </p:txBody>
      </p:sp>
    </p:spTree>
  </p:cSld>
  <p:clrMapOvr>
    <a:masterClrMapping/>
  </p:clrMapOvr>
  <p:transition spd="med">
    <p:split/>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1357290" y="-142900"/>
            <a:ext cx="7786710" cy="844550"/>
          </a:xfrm>
        </p:spPr>
        <p:txBody>
          <a:bodyPr>
            <a:normAutofit/>
          </a:bodyPr>
          <a:lstStyle/>
          <a:p>
            <a:pPr algn="ctr">
              <a:defRPr/>
            </a:pPr>
            <a:endParaRPr lang="it-IT" sz="3600" dirty="0">
              <a:effectLst>
                <a:outerShdw blurRad="38100" dist="38100" dir="2700000" algn="tl">
                  <a:srgbClr val="000000">
                    <a:alpha val="43137"/>
                  </a:srgbClr>
                </a:outerShdw>
              </a:effectLst>
            </a:endParaRPr>
          </a:p>
        </p:txBody>
      </p:sp>
      <p:sp>
        <p:nvSpPr>
          <p:cNvPr id="38915" name="Segnaposto contenuto 2"/>
          <p:cNvSpPr>
            <a:spLocks noGrp="1"/>
          </p:cNvSpPr>
          <p:nvPr>
            <p:ph idx="1"/>
          </p:nvPr>
        </p:nvSpPr>
        <p:spPr>
          <a:xfrm>
            <a:off x="182880" y="1268760"/>
            <a:ext cx="8961120" cy="5013176"/>
          </a:xfrm>
        </p:spPr>
        <p:txBody>
          <a:bodyPr anchor="ctr"/>
          <a:lstStyle/>
          <a:p>
            <a:pPr marL="0" indent="0">
              <a:spcBef>
                <a:spcPts val="1200"/>
              </a:spcBef>
              <a:buFont typeface="Wingdings" pitchFamily="2" charset="2"/>
              <a:buChar char="Ø"/>
            </a:pPr>
            <a:r>
              <a:rPr lang="en-GB" sz="2000" dirty="0" smtClean="0">
                <a:solidFill>
                  <a:srgbClr val="000080"/>
                </a:solidFill>
                <a:latin typeface="Verdana" pitchFamily="34" charset="0"/>
              </a:rPr>
              <a:t> On the opposite side we can find a very relevant study by Antony P. </a:t>
            </a:r>
            <a:r>
              <a:rPr lang="en-GB" sz="2000" dirty="0" err="1" smtClean="0">
                <a:solidFill>
                  <a:srgbClr val="000080"/>
                </a:solidFill>
                <a:latin typeface="Verdana" pitchFamily="34" charset="0"/>
              </a:rPr>
              <a:t>Carnevale</a:t>
            </a:r>
            <a:r>
              <a:rPr lang="en-GB" sz="2000" dirty="0" smtClean="0">
                <a:solidFill>
                  <a:srgbClr val="000080"/>
                </a:solidFill>
                <a:latin typeface="Verdana" pitchFamily="34" charset="0"/>
              </a:rPr>
              <a:t>, Nicole Smith and Jeff Stroll (2010) “Projections of jobs and educational requirements through 2018” relating to the US. In their view a positive and systematic association between HE and productivity exists.</a:t>
            </a:r>
          </a:p>
          <a:p>
            <a:pPr marL="0" indent="0">
              <a:spcBef>
                <a:spcPts val="1200"/>
              </a:spcBef>
              <a:buFont typeface="Wingdings" pitchFamily="2" charset="2"/>
              <a:buChar char="Ø"/>
            </a:pPr>
            <a:r>
              <a:rPr lang="hr-HR" sz="2000" dirty="0" smtClean="0">
                <a:solidFill>
                  <a:srgbClr val="000080"/>
                </a:solidFill>
                <a:latin typeface="Verdana" pitchFamily="34" charset="0"/>
              </a:rPr>
              <a:t> </a:t>
            </a:r>
            <a:r>
              <a:rPr lang="en-GB" sz="2000" dirty="0" smtClean="0">
                <a:solidFill>
                  <a:srgbClr val="000080"/>
                </a:solidFill>
                <a:latin typeface="Verdana" pitchFamily="34" charset="0"/>
              </a:rPr>
              <a:t>They </a:t>
            </a:r>
            <a:r>
              <a:rPr lang="en-GB" sz="2000" dirty="0" smtClean="0">
                <a:solidFill>
                  <a:srgbClr val="000080"/>
                </a:solidFill>
                <a:latin typeface="Verdana" pitchFamily="34" charset="0"/>
              </a:rPr>
              <a:t>demonstrate that in the US HE in universities and colleges, but also work based education and technology, are performing a sequential and complementary role in determining higher productivity and incomes (we could call it the </a:t>
            </a:r>
            <a:r>
              <a:rPr lang="en-GB" sz="2000" i="1" dirty="0" smtClean="0">
                <a:solidFill>
                  <a:srgbClr val="000080"/>
                </a:solidFill>
                <a:latin typeface="Verdana" pitchFamily="34" charset="0"/>
              </a:rPr>
              <a:t>knowledge pipeline</a:t>
            </a:r>
            <a:r>
              <a:rPr lang="en-GB" sz="2000" dirty="0" smtClean="0">
                <a:solidFill>
                  <a:srgbClr val="000080"/>
                </a:solidFill>
                <a:latin typeface="Verdana" pitchFamily="34" charset="0"/>
              </a:rPr>
              <a:t>), even if yet not properly surveyed and assessed.</a:t>
            </a:r>
          </a:p>
          <a:p>
            <a:pPr marL="0" indent="0">
              <a:spcBef>
                <a:spcPts val="1200"/>
              </a:spcBef>
              <a:buFont typeface="Wingdings" pitchFamily="2" charset="2"/>
              <a:buChar char="Ø"/>
            </a:pPr>
            <a:r>
              <a:rPr lang="en-GB" sz="2000" dirty="0" smtClean="0">
                <a:solidFill>
                  <a:srgbClr val="000080"/>
                </a:solidFill>
                <a:latin typeface="Verdana" pitchFamily="34" charset="0"/>
              </a:rPr>
              <a:t> Even if HE in the US explains only 35% of the entire post-secondary education and training expenditure, the role of colleges and universities is vital and strategic, also as a gateway to medium and higher social classes.</a:t>
            </a:r>
          </a:p>
        </p:txBody>
      </p:sp>
    </p:spTree>
  </p:cSld>
  <p:clrMapOvr>
    <a:masterClrMapping/>
  </p:clrMapOvr>
  <p:transition spd="med">
    <p:split/>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1357290" y="-142900"/>
            <a:ext cx="7786710" cy="844550"/>
          </a:xfrm>
        </p:spPr>
        <p:txBody>
          <a:bodyPr>
            <a:normAutofit/>
          </a:bodyPr>
          <a:lstStyle/>
          <a:p>
            <a:pPr algn="ctr">
              <a:defRPr/>
            </a:pPr>
            <a:endParaRPr lang="it-IT" sz="3600" dirty="0">
              <a:effectLst>
                <a:outerShdw blurRad="38100" dist="38100" dir="2700000" algn="tl">
                  <a:srgbClr val="000000">
                    <a:alpha val="43137"/>
                  </a:srgbClr>
                </a:outerShdw>
              </a:effectLst>
            </a:endParaRPr>
          </a:p>
        </p:txBody>
      </p:sp>
      <p:sp>
        <p:nvSpPr>
          <p:cNvPr id="38915" name="Segnaposto contenuto 2"/>
          <p:cNvSpPr>
            <a:spLocks noGrp="1"/>
          </p:cNvSpPr>
          <p:nvPr>
            <p:ph idx="1"/>
          </p:nvPr>
        </p:nvSpPr>
        <p:spPr>
          <a:xfrm>
            <a:off x="156754" y="1352818"/>
            <a:ext cx="8987246" cy="5557434"/>
          </a:xfrm>
        </p:spPr>
        <p:txBody>
          <a:bodyPr anchor="ctr"/>
          <a:lstStyle/>
          <a:p>
            <a:pPr marL="0" indent="0">
              <a:spcBef>
                <a:spcPts val="1200"/>
              </a:spcBef>
              <a:buFont typeface="Wingdings" pitchFamily="2" charset="2"/>
              <a:buChar char="Ø"/>
            </a:pPr>
            <a:r>
              <a:rPr lang="hr-HR" sz="2000" dirty="0" smtClean="0">
                <a:solidFill>
                  <a:srgbClr val="000080"/>
                </a:solidFill>
                <a:latin typeface="Verdana" pitchFamily="34" charset="0"/>
              </a:rPr>
              <a:t> </a:t>
            </a:r>
            <a:r>
              <a:rPr lang="en-GB" sz="2000" dirty="0" smtClean="0">
                <a:solidFill>
                  <a:srgbClr val="000080"/>
                </a:solidFill>
                <a:latin typeface="Verdana" pitchFamily="34" charset="0"/>
              </a:rPr>
              <a:t>Moreover </a:t>
            </a:r>
            <a:r>
              <a:rPr lang="en-GB" sz="2000" dirty="0" smtClean="0">
                <a:solidFill>
                  <a:srgbClr val="000080"/>
                </a:solidFill>
                <a:latin typeface="Verdana" pitchFamily="34" charset="0"/>
              </a:rPr>
              <a:t>, using empirical evidence and projections they show the risk of a consistent underinvestment in post-secondary education and training, especially when we look for exit strategies from the global recession. </a:t>
            </a:r>
          </a:p>
          <a:p>
            <a:pPr marL="0" indent="0">
              <a:spcBef>
                <a:spcPts val="1200"/>
              </a:spcBef>
              <a:buFont typeface="Wingdings" pitchFamily="2" charset="2"/>
              <a:buChar char="Ø"/>
            </a:pPr>
            <a:r>
              <a:rPr lang="en-GB" sz="2000" dirty="0" smtClean="0">
                <a:solidFill>
                  <a:srgbClr val="000080"/>
                </a:solidFill>
                <a:latin typeface="Verdana" pitchFamily="34" charset="0"/>
              </a:rPr>
              <a:t> Of course it is not easy to be well set up to choose the right perspective, while the choice of a strategy is vital.</a:t>
            </a:r>
          </a:p>
          <a:p>
            <a:pPr marL="0" indent="0">
              <a:spcBef>
                <a:spcPts val="1200"/>
              </a:spcBef>
              <a:buFont typeface="Wingdings" pitchFamily="2" charset="2"/>
              <a:buChar char="Ø"/>
            </a:pPr>
            <a:r>
              <a:rPr lang="hr-HR" sz="2000" dirty="0" smtClean="0">
                <a:solidFill>
                  <a:srgbClr val="000080"/>
                </a:solidFill>
                <a:latin typeface="Verdana" pitchFamily="34" charset="0"/>
              </a:rPr>
              <a:t> </a:t>
            </a:r>
            <a:r>
              <a:rPr lang="en-GB" sz="2000" dirty="0" smtClean="0">
                <a:solidFill>
                  <a:srgbClr val="000080"/>
                </a:solidFill>
                <a:latin typeface="Verdana" pitchFamily="34" charset="0"/>
              </a:rPr>
              <a:t>In </a:t>
            </a:r>
            <a:r>
              <a:rPr lang="en-GB" sz="2000" dirty="0" smtClean="0">
                <a:solidFill>
                  <a:srgbClr val="000080"/>
                </a:solidFill>
                <a:latin typeface="Verdana" pitchFamily="34" charset="0"/>
              </a:rPr>
              <a:t>any case, in our view, important ingredients for a wise choice are the following.</a:t>
            </a:r>
          </a:p>
          <a:p>
            <a:pPr marL="0" indent="0">
              <a:spcBef>
                <a:spcPts val="1200"/>
              </a:spcBef>
              <a:buFont typeface="Wingdings" pitchFamily="2" charset="2"/>
              <a:buChar char="ü"/>
            </a:pPr>
            <a:r>
              <a:rPr lang="en-GB" sz="2000" dirty="0" smtClean="0">
                <a:solidFill>
                  <a:srgbClr val="000080"/>
                </a:solidFill>
                <a:latin typeface="Verdana" pitchFamily="34" charset="0"/>
              </a:rPr>
              <a:t> Even if at a very abstract level, we should recognize that our conception of the division of labour (national and international) is obsolete. We are in a transition from a “social division of labour” to a “digital division of labour” with strong implications on the economic organization of knowledge.</a:t>
            </a:r>
          </a:p>
          <a:p>
            <a:pPr marL="0" indent="0">
              <a:spcBef>
                <a:spcPts val="1200"/>
              </a:spcBef>
              <a:buFont typeface="Wingdings" pitchFamily="2" charset="2"/>
              <a:buChar char="ü"/>
            </a:pPr>
            <a:endParaRPr lang="en-GB" sz="2000" dirty="0" smtClean="0">
              <a:solidFill>
                <a:srgbClr val="000080"/>
              </a:solidFill>
              <a:latin typeface="Verdana" pitchFamily="34" charset="0"/>
            </a:endParaRPr>
          </a:p>
        </p:txBody>
      </p:sp>
    </p:spTree>
  </p:cSld>
  <p:clrMapOvr>
    <a:masterClrMapping/>
  </p:clrMapOvr>
  <p:transition spd="med">
    <p:split/>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0" y="12700"/>
            <a:ext cx="9144000" cy="558780"/>
          </a:xfrm>
        </p:spPr>
        <p:txBody>
          <a:bodyPr>
            <a:normAutofit fontScale="90000"/>
          </a:bodyPr>
          <a:lstStyle/>
          <a:p>
            <a:pPr algn="ctr">
              <a:defRPr/>
            </a:pPr>
            <a:r>
              <a:rPr lang="en-GB" sz="4000" dirty="0" smtClean="0">
                <a:effectLst>
                  <a:outerShdw blurRad="38100" dist="38100" dir="2700000" algn="tl">
                    <a:srgbClr val="000000">
                      <a:alpha val="43137"/>
                    </a:srgbClr>
                  </a:outerShdw>
                </a:effectLst>
              </a:rPr>
              <a:t>Section 2</a:t>
            </a:r>
            <a:endParaRPr lang="en-GB" sz="4000" dirty="0">
              <a:effectLst>
                <a:outerShdw blurRad="38100" dist="38100" dir="2700000" algn="tl">
                  <a:srgbClr val="000000">
                    <a:alpha val="43137"/>
                  </a:srgbClr>
                </a:outerShdw>
              </a:effectLst>
            </a:endParaRPr>
          </a:p>
        </p:txBody>
      </p:sp>
      <p:sp>
        <p:nvSpPr>
          <p:cNvPr id="24579" name="Segnaposto contenuto 2"/>
          <p:cNvSpPr>
            <a:spLocks noGrp="1"/>
          </p:cNvSpPr>
          <p:nvPr>
            <p:ph idx="1"/>
          </p:nvPr>
        </p:nvSpPr>
        <p:spPr>
          <a:xfrm>
            <a:off x="261257" y="927463"/>
            <a:ext cx="8882743" cy="4937760"/>
          </a:xfrm>
        </p:spPr>
        <p:txBody>
          <a:bodyPr anchor="ctr"/>
          <a:lstStyle/>
          <a:p>
            <a:pPr marL="457200" indent="-457200" algn="ctr">
              <a:lnSpc>
                <a:spcPct val="150000"/>
              </a:lnSpc>
              <a:spcBef>
                <a:spcPts val="0"/>
              </a:spcBef>
              <a:buNone/>
            </a:pPr>
            <a:r>
              <a:rPr lang="en-GB" sz="3200" b="1" dirty="0" smtClean="0">
                <a:solidFill>
                  <a:srgbClr val="000080"/>
                </a:solidFill>
                <a:effectLst>
                  <a:outerShdw blurRad="38100" dist="38100" dir="2700000" algn="tl">
                    <a:srgbClr val="000000">
                      <a:alpha val="43137"/>
                    </a:srgbClr>
                  </a:outerShdw>
                </a:effectLst>
                <a:latin typeface="Verdana" pitchFamily="34" charset="0"/>
              </a:rPr>
              <a:t>Theoretical frameworks</a:t>
            </a:r>
          </a:p>
          <a:p>
            <a:pPr marL="457200" indent="-457200" algn="ctr">
              <a:spcBef>
                <a:spcPts val="0"/>
              </a:spcBef>
              <a:buNone/>
            </a:pPr>
            <a:endParaRPr lang="en-GB" sz="3200" b="1" dirty="0" smtClean="0">
              <a:solidFill>
                <a:srgbClr val="000080"/>
              </a:solidFill>
              <a:effectLst>
                <a:outerShdw blurRad="38100" dist="38100" dir="2700000" algn="tl">
                  <a:srgbClr val="000000">
                    <a:alpha val="43137"/>
                  </a:srgbClr>
                </a:outerShdw>
              </a:effectLst>
              <a:latin typeface="Verdana" pitchFamily="34" charset="0"/>
            </a:endParaRPr>
          </a:p>
          <a:p>
            <a:pPr marL="0" indent="-457200">
              <a:lnSpc>
                <a:spcPct val="150000"/>
              </a:lnSpc>
              <a:spcBef>
                <a:spcPts val="0"/>
              </a:spcBef>
              <a:buFont typeface="Wingdings" pitchFamily="2" charset="2"/>
              <a:buChar char="Ø"/>
            </a:pPr>
            <a:r>
              <a:rPr lang="en-GB" sz="3200" b="1" dirty="0" smtClean="0">
                <a:solidFill>
                  <a:srgbClr val="000080"/>
                </a:solidFill>
                <a:effectLst>
                  <a:outerShdw blurRad="38100" dist="38100" dir="2700000" algn="tl">
                    <a:srgbClr val="000000">
                      <a:alpha val="43137"/>
                    </a:srgbClr>
                  </a:outerShdw>
                </a:effectLst>
                <a:latin typeface="Verdana" pitchFamily="34" charset="0"/>
              </a:rPr>
              <a:t>Wage competition model</a:t>
            </a:r>
          </a:p>
          <a:p>
            <a:pPr marL="0" indent="-457200">
              <a:lnSpc>
                <a:spcPct val="150000"/>
              </a:lnSpc>
              <a:spcBef>
                <a:spcPts val="0"/>
              </a:spcBef>
              <a:buFont typeface="Wingdings" pitchFamily="2" charset="2"/>
              <a:buChar char="Ø"/>
            </a:pPr>
            <a:r>
              <a:rPr lang="en-GB" sz="3200" b="1" dirty="0" smtClean="0">
                <a:solidFill>
                  <a:srgbClr val="000080"/>
                </a:solidFill>
                <a:effectLst>
                  <a:outerShdw blurRad="38100" dist="38100" dir="2700000" algn="tl">
                    <a:srgbClr val="000000">
                      <a:alpha val="43137"/>
                    </a:srgbClr>
                  </a:outerShdw>
                </a:effectLst>
                <a:latin typeface="Verdana" pitchFamily="34" charset="0"/>
              </a:rPr>
              <a:t>Job competition model</a:t>
            </a:r>
          </a:p>
          <a:p>
            <a:pPr marL="0" indent="-457200">
              <a:lnSpc>
                <a:spcPct val="150000"/>
              </a:lnSpc>
              <a:spcBef>
                <a:spcPts val="0"/>
              </a:spcBef>
              <a:buFont typeface="Wingdings" pitchFamily="2" charset="2"/>
              <a:buChar char="Ø"/>
            </a:pPr>
            <a:r>
              <a:rPr lang="en-GB" sz="3200" b="1" dirty="0" smtClean="0">
                <a:solidFill>
                  <a:srgbClr val="000080"/>
                </a:solidFill>
                <a:effectLst>
                  <a:outerShdw blurRad="38100" dist="38100" dir="2700000" algn="tl">
                    <a:srgbClr val="000000">
                      <a:alpha val="43137"/>
                    </a:srgbClr>
                  </a:outerShdw>
                </a:effectLst>
                <a:latin typeface="Verdana" pitchFamily="34" charset="0"/>
              </a:rPr>
              <a:t>Value chains</a:t>
            </a:r>
          </a:p>
          <a:p>
            <a:pPr marL="0" indent="-457200">
              <a:lnSpc>
                <a:spcPct val="150000"/>
              </a:lnSpc>
              <a:spcBef>
                <a:spcPts val="0"/>
              </a:spcBef>
              <a:buFont typeface="Wingdings" pitchFamily="2" charset="2"/>
              <a:buChar char="Ø"/>
            </a:pPr>
            <a:r>
              <a:rPr lang="en-GB" sz="3200" b="1" dirty="0" smtClean="0">
                <a:solidFill>
                  <a:srgbClr val="000080"/>
                </a:solidFill>
                <a:effectLst>
                  <a:outerShdw blurRad="38100" dist="38100" dir="2700000" algn="tl">
                    <a:srgbClr val="000000">
                      <a:alpha val="43137"/>
                    </a:srgbClr>
                  </a:outerShdw>
                </a:effectLst>
                <a:latin typeface="Verdana" pitchFamily="34" charset="0"/>
              </a:rPr>
              <a:t>Competences pipeline</a:t>
            </a:r>
          </a:p>
        </p:txBody>
      </p:sp>
    </p:spTree>
  </p:cSld>
  <p:clrMapOvr>
    <a:masterClrMapping/>
  </p:clrMapOvr>
  <p:transition spd="med">
    <p:split/>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1357290" y="-142900"/>
            <a:ext cx="7786710" cy="844550"/>
          </a:xfrm>
        </p:spPr>
        <p:txBody>
          <a:bodyPr>
            <a:normAutofit/>
          </a:bodyPr>
          <a:lstStyle/>
          <a:p>
            <a:pPr algn="ctr">
              <a:defRPr/>
            </a:pPr>
            <a:endParaRPr lang="it-IT" sz="3600" dirty="0">
              <a:effectLst>
                <a:outerShdw blurRad="38100" dist="38100" dir="2700000" algn="tl">
                  <a:srgbClr val="000000">
                    <a:alpha val="43137"/>
                  </a:srgbClr>
                </a:outerShdw>
              </a:effectLst>
            </a:endParaRPr>
          </a:p>
        </p:txBody>
      </p:sp>
      <p:sp>
        <p:nvSpPr>
          <p:cNvPr id="38915" name="Segnaposto contenuto 2"/>
          <p:cNvSpPr>
            <a:spLocks noGrp="1"/>
          </p:cNvSpPr>
          <p:nvPr>
            <p:ph idx="1"/>
          </p:nvPr>
        </p:nvSpPr>
        <p:spPr>
          <a:xfrm>
            <a:off x="261257" y="1440160"/>
            <a:ext cx="8882743" cy="4437112"/>
          </a:xfrm>
        </p:spPr>
        <p:txBody>
          <a:bodyPr anchor="ctr"/>
          <a:lstStyle/>
          <a:p>
            <a:pPr marL="0" indent="0">
              <a:spcBef>
                <a:spcPts val="1200"/>
              </a:spcBef>
              <a:buFont typeface="Wingdings" pitchFamily="2" charset="2"/>
              <a:buChar char="ü"/>
            </a:pPr>
            <a:r>
              <a:rPr lang="hr-HR" sz="2000" dirty="0" smtClean="0">
                <a:solidFill>
                  <a:srgbClr val="000080"/>
                </a:solidFill>
                <a:latin typeface="Verdana" pitchFamily="34" charset="0"/>
              </a:rPr>
              <a:t> </a:t>
            </a:r>
            <a:r>
              <a:rPr lang="en-GB" sz="2000" dirty="0" smtClean="0">
                <a:solidFill>
                  <a:srgbClr val="000080"/>
                </a:solidFill>
                <a:latin typeface="Verdana" pitchFamily="34" charset="0"/>
              </a:rPr>
              <a:t>This </a:t>
            </a:r>
            <a:r>
              <a:rPr lang="en-GB" sz="2000" dirty="0" smtClean="0">
                <a:solidFill>
                  <a:srgbClr val="000080"/>
                </a:solidFill>
                <a:latin typeface="Verdana" pitchFamily="34" charset="0"/>
              </a:rPr>
              <a:t>goes side by side with the transition from an international trade of “complete goods” to an international trade of “tasks” in which “absolute advantage” can be more important than ”comparative advantage” in determining the incentive structure.</a:t>
            </a:r>
          </a:p>
          <a:p>
            <a:pPr marL="0" indent="0">
              <a:spcBef>
                <a:spcPts val="1200"/>
              </a:spcBef>
              <a:buFont typeface="Wingdings" pitchFamily="2" charset="2"/>
              <a:buChar char="ü"/>
            </a:pPr>
            <a:r>
              <a:rPr lang="en-GB" sz="2000" dirty="0" smtClean="0">
                <a:solidFill>
                  <a:srgbClr val="000080"/>
                </a:solidFill>
                <a:latin typeface="Verdana" pitchFamily="34" charset="0"/>
              </a:rPr>
              <a:t> Observed mismatches between the demand for and the supply of labour are mainly a short term phenomenon. Of course we cannot overrule them, but the attitude to recognize that creative destruction is at work should be promoted.</a:t>
            </a:r>
          </a:p>
          <a:p>
            <a:pPr marL="0" indent="0">
              <a:spcBef>
                <a:spcPts val="1200"/>
              </a:spcBef>
              <a:buFont typeface="Wingdings" pitchFamily="2" charset="2"/>
              <a:buChar char="ü"/>
            </a:pPr>
            <a:r>
              <a:rPr lang="en-GB" sz="2000" dirty="0" smtClean="0">
                <a:solidFill>
                  <a:srgbClr val="000080"/>
                </a:solidFill>
                <a:latin typeface="Verdana" pitchFamily="34" charset="0"/>
              </a:rPr>
              <a:t> Moreover, we cannot give for granted that the usual mismatch mechanisms works in the same way in the manufacture as well as in the service sector. Also for the case of self-employment (a very relevant phenomenon in countries like Italy), small entrepreneurship and professional services appropriate analyses should be made.</a:t>
            </a:r>
          </a:p>
        </p:txBody>
      </p:sp>
    </p:spTree>
  </p:cSld>
  <p:clrMapOvr>
    <a:masterClrMapping/>
  </p:clrMapOvr>
  <p:transition spd="med">
    <p:split/>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2770" name="Rectangle 2"/>
          <p:cNvSpPr>
            <a:spLocks noGrp="1" noChangeArrowheads="1"/>
          </p:cNvSpPr>
          <p:nvPr>
            <p:ph type="title"/>
          </p:nvPr>
        </p:nvSpPr>
        <p:spPr/>
        <p:txBody>
          <a:bodyPr/>
          <a:lstStyle/>
          <a:p>
            <a:pPr eaLnBrk="1" hangingPunct="1">
              <a:defRPr/>
            </a:pPr>
            <a:endParaRPr lang="it-IT" dirty="0" smtClean="0"/>
          </a:p>
        </p:txBody>
      </p:sp>
      <p:sp>
        <p:nvSpPr>
          <p:cNvPr id="57347" name="Rectangle 3"/>
          <p:cNvSpPr>
            <a:spLocks noGrp="1" noChangeArrowheads="1"/>
          </p:cNvSpPr>
          <p:nvPr>
            <p:ph type="body" idx="1"/>
          </p:nvPr>
        </p:nvSpPr>
        <p:spPr/>
        <p:txBody>
          <a:bodyPr/>
          <a:lstStyle/>
          <a:p>
            <a:pPr algn="ctr" eaLnBrk="1" hangingPunct="1">
              <a:buNone/>
            </a:pPr>
            <a:endParaRPr lang="it-IT" sz="4000" b="1" dirty="0" smtClean="0">
              <a:effectLst>
                <a:outerShdw blurRad="38100" dist="38100" dir="2700000" algn="tl">
                  <a:srgbClr val="000000">
                    <a:alpha val="43137"/>
                  </a:srgbClr>
                </a:outerShdw>
              </a:effectLst>
              <a:latin typeface="+mj-lt"/>
            </a:endParaRPr>
          </a:p>
          <a:p>
            <a:pPr algn="ctr" eaLnBrk="1" hangingPunct="1">
              <a:buNone/>
            </a:pPr>
            <a:endParaRPr lang="it-IT" sz="4000" b="1" dirty="0" smtClean="0">
              <a:effectLst>
                <a:outerShdw blurRad="38100" dist="38100" dir="2700000" algn="tl">
                  <a:srgbClr val="000000">
                    <a:alpha val="43137"/>
                  </a:srgbClr>
                </a:outerShdw>
              </a:effectLst>
              <a:latin typeface="+mj-lt"/>
            </a:endParaRPr>
          </a:p>
          <a:p>
            <a:pPr algn="ctr" eaLnBrk="1" hangingPunct="1">
              <a:buNone/>
            </a:pPr>
            <a:r>
              <a:rPr lang="hr-HR" sz="4000" b="1" dirty="0" err="1" smtClean="0">
                <a:effectLst>
                  <a:outerShdw blurRad="38100" dist="38100" dir="2700000" algn="tl">
                    <a:srgbClr val="000000">
                      <a:alpha val="43137"/>
                    </a:srgbClr>
                  </a:outerShdw>
                </a:effectLst>
                <a:latin typeface="+mj-lt"/>
              </a:rPr>
              <a:t>Many</a:t>
            </a:r>
            <a:r>
              <a:rPr lang="hr-HR" sz="4000" b="1" dirty="0" smtClean="0">
                <a:effectLst>
                  <a:outerShdw blurRad="38100" dist="38100" dir="2700000" algn="tl">
                    <a:srgbClr val="000000">
                      <a:alpha val="43137"/>
                    </a:srgbClr>
                  </a:outerShdw>
                </a:effectLst>
                <a:latin typeface="+mj-lt"/>
              </a:rPr>
              <a:t> t</a:t>
            </a:r>
            <a:r>
              <a:rPr lang="it-IT" sz="4000" b="1" dirty="0" err="1" smtClean="0">
                <a:effectLst>
                  <a:outerShdw blurRad="38100" dist="38100" dir="2700000" algn="tl">
                    <a:srgbClr val="000000">
                      <a:alpha val="43137"/>
                    </a:srgbClr>
                  </a:outerShdw>
                </a:effectLst>
                <a:latin typeface="+mj-lt"/>
              </a:rPr>
              <a:t>hanks</a:t>
            </a:r>
            <a:r>
              <a:rPr lang="it-IT" sz="4000" b="1" dirty="0" smtClean="0">
                <a:effectLst>
                  <a:outerShdw blurRad="38100" dist="38100" dir="2700000" algn="tl">
                    <a:srgbClr val="000000">
                      <a:alpha val="43137"/>
                    </a:srgbClr>
                  </a:outerShdw>
                </a:effectLst>
                <a:latin typeface="+mj-lt"/>
              </a:rPr>
              <a:t>  </a:t>
            </a:r>
            <a:r>
              <a:rPr lang="it-IT" sz="4000" b="1" dirty="0" smtClean="0">
                <a:effectLst>
                  <a:outerShdw blurRad="38100" dist="38100" dir="2700000" algn="tl">
                    <a:srgbClr val="000000">
                      <a:alpha val="43137"/>
                    </a:srgbClr>
                  </a:outerShdw>
                </a:effectLst>
                <a:latin typeface="+mj-lt"/>
              </a:rPr>
              <a:t>for </a:t>
            </a:r>
            <a:r>
              <a:rPr lang="it-IT" sz="4000" b="1" dirty="0" err="1" smtClean="0">
                <a:effectLst>
                  <a:outerShdw blurRad="38100" dist="38100" dir="2700000" algn="tl">
                    <a:srgbClr val="000000">
                      <a:alpha val="43137"/>
                    </a:srgbClr>
                  </a:outerShdw>
                </a:effectLst>
                <a:latin typeface="+mj-lt"/>
              </a:rPr>
              <a:t>your</a:t>
            </a:r>
            <a:r>
              <a:rPr lang="it-IT" sz="4000" b="1" dirty="0" smtClean="0">
                <a:effectLst>
                  <a:outerShdw blurRad="38100" dist="38100" dir="2700000" algn="tl">
                    <a:srgbClr val="000000">
                      <a:alpha val="43137"/>
                    </a:srgbClr>
                  </a:outerShdw>
                </a:effectLst>
                <a:latin typeface="+mj-lt"/>
              </a:rPr>
              <a:t> </a:t>
            </a:r>
            <a:r>
              <a:rPr lang="it-IT" sz="4000" b="1" dirty="0" err="1" smtClean="0">
                <a:effectLst>
                  <a:outerShdw blurRad="38100" dist="38100" dir="2700000" algn="tl">
                    <a:srgbClr val="000000">
                      <a:alpha val="43137"/>
                    </a:srgbClr>
                  </a:outerShdw>
                </a:effectLst>
                <a:latin typeface="+mj-lt"/>
              </a:rPr>
              <a:t>attention</a:t>
            </a:r>
            <a:endParaRPr lang="it-IT" sz="4000" b="1" dirty="0" smtClean="0">
              <a:effectLst>
                <a:outerShdw blurRad="38100" dist="38100" dir="2700000" algn="tl">
                  <a:srgbClr val="000000">
                    <a:alpha val="43137"/>
                  </a:srgbClr>
                </a:outerShdw>
              </a:effectLst>
              <a:latin typeface="+mj-lt"/>
            </a:endParaRPr>
          </a:p>
        </p:txBody>
      </p:sp>
    </p:spTree>
  </p:cSld>
  <p:clrMapOvr>
    <a:masterClrMapping/>
  </p:clrMapOvr>
  <p:transition spd="med">
    <p:split/>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0" y="12700"/>
            <a:ext cx="9144000" cy="630218"/>
          </a:xfrm>
        </p:spPr>
        <p:txBody>
          <a:bodyPr>
            <a:normAutofit fontScale="90000"/>
          </a:bodyPr>
          <a:lstStyle/>
          <a:p>
            <a:pPr algn="ctr">
              <a:defRPr/>
            </a:pPr>
            <a:r>
              <a:rPr lang="en-GB" sz="4000" dirty="0" smtClean="0">
                <a:effectLst>
                  <a:outerShdw blurRad="38100" dist="38100" dir="2700000" algn="tl">
                    <a:srgbClr val="000000">
                      <a:alpha val="43137"/>
                    </a:srgbClr>
                  </a:outerShdw>
                </a:effectLst>
              </a:rPr>
              <a:t>Section 3</a:t>
            </a:r>
            <a:endParaRPr lang="it-IT" sz="4000" dirty="0">
              <a:effectLst>
                <a:outerShdw blurRad="38100" dist="38100" dir="2700000" algn="tl">
                  <a:srgbClr val="000000">
                    <a:alpha val="43137"/>
                  </a:srgbClr>
                </a:outerShdw>
              </a:effectLst>
            </a:endParaRPr>
          </a:p>
        </p:txBody>
      </p:sp>
      <p:sp>
        <p:nvSpPr>
          <p:cNvPr id="27651" name="Segnaposto contenuto 2"/>
          <p:cNvSpPr>
            <a:spLocks noGrp="1"/>
          </p:cNvSpPr>
          <p:nvPr>
            <p:ph idx="1"/>
          </p:nvPr>
        </p:nvSpPr>
        <p:spPr>
          <a:xfrm>
            <a:off x="300446" y="1308309"/>
            <a:ext cx="8843554" cy="3505207"/>
          </a:xfrm>
        </p:spPr>
        <p:txBody>
          <a:bodyPr anchor="ctr"/>
          <a:lstStyle/>
          <a:p>
            <a:pPr marL="0" indent="0" algn="ctr">
              <a:buFontTx/>
              <a:buNone/>
            </a:pPr>
            <a:r>
              <a:rPr lang="en-US" sz="4000" b="1" dirty="0" err="1" smtClean="0">
                <a:solidFill>
                  <a:srgbClr val="000080"/>
                </a:solidFill>
                <a:effectLst>
                  <a:outerShdw blurRad="38100" dist="38100" dir="2700000" algn="tl">
                    <a:srgbClr val="000000">
                      <a:alpha val="43137"/>
                    </a:srgbClr>
                  </a:outerShdw>
                </a:effectLst>
                <a:latin typeface="Verdana" pitchFamily="34" charset="0"/>
              </a:rPr>
              <a:t>AlmaLaurea</a:t>
            </a:r>
            <a:r>
              <a:rPr lang="en-US" sz="4000" b="1" dirty="0" smtClean="0">
                <a:solidFill>
                  <a:srgbClr val="000080"/>
                </a:solidFill>
                <a:effectLst>
                  <a:outerShdw blurRad="38100" dist="38100" dir="2700000" algn="tl">
                    <a:srgbClr val="000000">
                      <a:alpha val="43137"/>
                    </a:srgbClr>
                  </a:outerShdw>
                </a:effectLst>
                <a:latin typeface="Verdana" pitchFamily="34" charset="0"/>
              </a:rPr>
              <a:t> model and experience</a:t>
            </a:r>
          </a:p>
        </p:txBody>
      </p:sp>
    </p:spTree>
  </p:cSld>
  <p:clrMapOvr>
    <a:masterClrMapping/>
  </p:clrMapOvr>
  <p:transition spd="med">
    <p:split/>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71810" name="Rectangle 2"/>
          <p:cNvSpPr>
            <a:spLocks noGrp="1" noChangeArrowheads="1"/>
          </p:cNvSpPr>
          <p:nvPr>
            <p:ph type="title"/>
          </p:nvPr>
        </p:nvSpPr>
        <p:spPr>
          <a:xfrm>
            <a:off x="0" y="12700"/>
            <a:ext cx="9144000" cy="630218"/>
          </a:xfrm>
        </p:spPr>
        <p:txBody>
          <a:bodyPr>
            <a:normAutofit/>
          </a:bodyPr>
          <a:lstStyle/>
          <a:p>
            <a:pPr algn="ctr" eaLnBrk="1" hangingPunct="1">
              <a:defRPr/>
            </a:pPr>
            <a:r>
              <a:rPr lang="en-GB" sz="2400" dirty="0" err="1" smtClean="0">
                <a:solidFill>
                  <a:srgbClr val="000080"/>
                </a:solidFill>
                <a:effectLst>
                  <a:outerShdw blurRad="38100" dist="38100" dir="2700000" algn="tl">
                    <a:srgbClr val="000000">
                      <a:alpha val="43137"/>
                    </a:srgbClr>
                  </a:outerShdw>
                </a:effectLst>
              </a:rPr>
              <a:t>AlmaLaurea</a:t>
            </a:r>
            <a:r>
              <a:rPr lang="en-GB" sz="2400" dirty="0" smtClean="0">
                <a:solidFill>
                  <a:srgbClr val="000080"/>
                </a:solidFill>
                <a:effectLst>
                  <a:outerShdw blurRad="38100" dist="38100" dir="2700000" algn="tl">
                    <a:srgbClr val="000000">
                      <a:alpha val="43137"/>
                    </a:srgbClr>
                  </a:outerShdw>
                </a:effectLst>
              </a:rPr>
              <a:t> </a:t>
            </a:r>
            <a:r>
              <a:rPr lang="en-GB" sz="2400" dirty="0" smtClean="0">
                <a:solidFill>
                  <a:srgbClr val="000080"/>
                </a:solidFill>
                <a:effectLst>
                  <a:outerShdw blurRad="38100" dist="38100" dir="2700000" algn="tl">
                    <a:srgbClr val="000000">
                      <a:alpha val="43137"/>
                    </a:srgbClr>
                  </a:outerShdw>
                </a:effectLst>
              </a:rPr>
              <a:t>Mission</a:t>
            </a:r>
            <a:endParaRPr lang="en-GB" sz="2400" dirty="0" smtClean="0">
              <a:solidFill>
                <a:srgbClr val="000080"/>
              </a:solidFill>
              <a:effectLst>
                <a:outerShdw blurRad="38100" dist="38100" dir="2700000" algn="tl">
                  <a:srgbClr val="000000">
                    <a:alpha val="43137"/>
                  </a:srgbClr>
                </a:outerShdw>
              </a:effectLst>
            </a:endParaRPr>
          </a:p>
        </p:txBody>
      </p:sp>
      <p:sp>
        <p:nvSpPr>
          <p:cNvPr id="5123" name="Rectangle 3"/>
          <p:cNvSpPr>
            <a:spLocks noGrp="1" noChangeArrowheads="1"/>
          </p:cNvSpPr>
          <p:nvPr>
            <p:ph type="body" idx="1"/>
          </p:nvPr>
        </p:nvSpPr>
        <p:spPr>
          <a:xfrm>
            <a:off x="261257" y="888641"/>
            <a:ext cx="8882743" cy="6072206"/>
          </a:xfrm>
        </p:spPr>
        <p:txBody>
          <a:bodyPr/>
          <a:lstStyle/>
          <a:p>
            <a:pPr marL="495300" indent="-495300" eaLnBrk="1" hangingPunct="1">
              <a:buFontTx/>
              <a:buNone/>
            </a:pPr>
            <a:r>
              <a:rPr lang="en-GB" sz="2000" i="1" dirty="0" err="1" smtClean="0">
                <a:solidFill>
                  <a:srgbClr val="000080"/>
                </a:solidFill>
                <a:latin typeface="Verdana" pitchFamily="34" charset="0"/>
              </a:rPr>
              <a:t>AlmaLaurea</a:t>
            </a:r>
            <a:r>
              <a:rPr lang="en-GB" sz="2000" i="1" dirty="0" smtClean="0">
                <a:solidFill>
                  <a:srgbClr val="000080"/>
                </a:solidFill>
                <a:latin typeface="Verdana" pitchFamily="34" charset="0"/>
              </a:rPr>
              <a:t> (AL) in Italy has the crucial tasks:</a:t>
            </a:r>
          </a:p>
          <a:p>
            <a:pPr marL="495300" indent="-495300" eaLnBrk="1" hangingPunct="1">
              <a:buFontTx/>
              <a:buNone/>
            </a:pPr>
            <a:r>
              <a:rPr lang="en-GB" sz="2000" i="1" dirty="0" smtClean="0">
                <a:solidFill>
                  <a:srgbClr val="000080"/>
                </a:solidFill>
                <a:latin typeface="Verdana" pitchFamily="34" charset="0"/>
              </a:rPr>
              <a:t>- to provide national/local governments and universities with the </a:t>
            </a:r>
            <a:r>
              <a:rPr lang="en-GB" sz="2000" i="1" dirty="0" smtClean="0">
                <a:solidFill>
                  <a:srgbClr val="FF0000"/>
                </a:solidFill>
                <a:latin typeface="Verdana" pitchFamily="34" charset="0"/>
              </a:rPr>
              <a:t>most</a:t>
            </a:r>
            <a:r>
              <a:rPr lang="en-GB" sz="2000" i="1" dirty="0" smtClean="0">
                <a:latin typeface="Verdana" pitchFamily="34" charset="0"/>
              </a:rPr>
              <a:t> </a:t>
            </a:r>
            <a:r>
              <a:rPr lang="en-GB" sz="2000" i="1" dirty="0" smtClean="0">
                <a:solidFill>
                  <a:srgbClr val="FF0000"/>
                </a:solidFill>
                <a:latin typeface="Verdana" pitchFamily="34" charset="0"/>
              </a:rPr>
              <a:t>reliable and up-to-date information</a:t>
            </a:r>
            <a:r>
              <a:rPr lang="en-GB" sz="2000" i="1" dirty="0" smtClean="0">
                <a:latin typeface="Verdana" pitchFamily="34" charset="0"/>
              </a:rPr>
              <a:t> </a:t>
            </a:r>
            <a:r>
              <a:rPr lang="en-GB" sz="2000" i="1" dirty="0" smtClean="0">
                <a:solidFill>
                  <a:srgbClr val="000080"/>
                </a:solidFill>
                <a:latin typeface="Verdana" pitchFamily="34" charset="0"/>
              </a:rPr>
              <a:t>on the evolution of graduates’ study career</a:t>
            </a:r>
            <a:r>
              <a:rPr lang="en-GB" sz="2000" dirty="0" smtClean="0">
                <a:solidFill>
                  <a:srgbClr val="000080"/>
                </a:solidFill>
                <a:latin typeface="Verdana" pitchFamily="34" charset="0"/>
              </a:rPr>
              <a:t> </a:t>
            </a:r>
          </a:p>
          <a:p>
            <a:pPr marL="495300" indent="-495300" eaLnBrk="1" hangingPunct="1">
              <a:buFontTx/>
              <a:buChar char="-"/>
            </a:pPr>
            <a:r>
              <a:rPr lang="en-GB" sz="2000" i="1" dirty="0" smtClean="0">
                <a:solidFill>
                  <a:srgbClr val="000080"/>
                </a:solidFill>
                <a:latin typeface="Verdana" pitchFamily="34" charset="0"/>
              </a:rPr>
              <a:t>to</a:t>
            </a:r>
            <a:r>
              <a:rPr lang="en-GB" sz="2000" i="1" dirty="0" smtClean="0">
                <a:latin typeface="Verdana" pitchFamily="34" charset="0"/>
              </a:rPr>
              <a:t> </a:t>
            </a:r>
            <a:r>
              <a:rPr lang="en-GB" sz="2000" i="1" dirty="0" smtClean="0">
                <a:solidFill>
                  <a:srgbClr val="FF0000"/>
                </a:solidFill>
                <a:latin typeface="Verdana" pitchFamily="34" charset="0"/>
              </a:rPr>
              <a:t>foster graduates’ employability</a:t>
            </a:r>
            <a:r>
              <a:rPr lang="en-GB" sz="2000" i="1" dirty="0" smtClean="0">
                <a:latin typeface="Verdana" pitchFamily="34" charset="0"/>
              </a:rPr>
              <a:t> </a:t>
            </a:r>
            <a:r>
              <a:rPr lang="en-GB" sz="2000" i="1" dirty="0" smtClean="0">
                <a:solidFill>
                  <a:srgbClr val="000080"/>
                </a:solidFill>
                <a:latin typeface="Verdana" pitchFamily="34" charset="0"/>
              </a:rPr>
              <a:t>tracing </a:t>
            </a:r>
            <a:r>
              <a:rPr lang="en-US" sz="2000" b="1" i="1" dirty="0" smtClean="0">
                <a:solidFill>
                  <a:srgbClr val="000080"/>
                </a:solidFill>
                <a:latin typeface="Verdana" pitchFamily="34" charset="0"/>
              </a:rPr>
              <a:t>their living and working achievements </a:t>
            </a:r>
            <a:r>
              <a:rPr lang="en-GB" sz="2000" b="1" i="1" dirty="0" smtClean="0">
                <a:solidFill>
                  <a:srgbClr val="000080"/>
                </a:solidFill>
                <a:latin typeface="Verdana" pitchFamily="34" charset="0"/>
              </a:rPr>
              <a:t>and promoting their access to</a:t>
            </a:r>
            <a:r>
              <a:rPr lang="en-GB" sz="2000" i="1" dirty="0" smtClean="0">
                <a:solidFill>
                  <a:srgbClr val="000080"/>
                </a:solidFill>
                <a:latin typeface="Verdana" pitchFamily="34" charset="0"/>
              </a:rPr>
              <a:t> the work career and lifelong learning in a knowledge-based society and economy </a:t>
            </a:r>
          </a:p>
          <a:p>
            <a:pPr marL="495300" indent="-495300" eaLnBrk="1" hangingPunct="1">
              <a:buNone/>
            </a:pPr>
            <a:r>
              <a:rPr lang="en-GB" sz="2000" dirty="0" smtClean="0">
                <a:solidFill>
                  <a:srgbClr val="000080"/>
                </a:solidFill>
                <a:latin typeface="Verdana" pitchFamily="34" charset="0"/>
              </a:rPr>
              <a:t>Our current main challenges are to foster transparency and perspective in HE studies and policies. Particularly, we are engaged on :</a:t>
            </a:r>
          </a:p>
          <a:p>
            <a:pPr marL="495300" indent="-495300" eaLnBrk="1" hangingPunct="1">
              <a:buFont typeface="Wingdings" pitchFamily="2" charset="2"/>
              <a:buChar char="Ø"/>
            </a:pPr>
            <a:r>
              <a:rPr lang="en-GB" sz="2000" dirty="0" smtClean="0">
                <a:solidFill>
                  <a:srgbClr val="000080"/>
                </a:solidFill>
                <a:latin typeface="Verdana" pitchFamily="34" charset="0"/>
              </a:rPr>
              <a:t>the Italian HE reform process (started in 2001) following the “Bologna Process” guidelines</a:t>
            </a:r>
          </a:p>
          <a:p>
            <a:pPr marL="495300" indent="-495300" eaLnBrk="1" hangingPunct="1">
              <a:buFont typeface="Wingdings" pitchFamily="2" charset="2"/>
              <a:buChar char="Ø"/>
            </a:pPr>
            <a:r>
              <a:rPr lang="en-GB" sz="2000" dirty="0" smtClean="0">
                <a:solidFill>
                  <a:srgbClr val="000080"/>
                </a:solidFill>
                <a:latin typeface="Verdana" pitchFamily="34" charset="0"/>
              </a:rPr>
              <a:t>the ongoing unpredictable economic downturn as it affects human capital utilization</a:t>
            </a:r>
          </a:p>
          <a:p>
            <a:pPr marL="495300" indent="-495300" eaLnBrk="1" hangingPunct="1">
              <a:buFont typeface="Wingdings" pitchFamily="2" charset="2"/>
              <a:buChar char="Ø"/>
            </a:pPr>
            <a:r>
              <a:rPr lang="en-GB" sz="2000" dirty="0" smtClean="0">
                <a:solidFill>
                  <a:srgbClr val="000080"/>
                </a:solidFill>
                <a:latin typeface="Verdana" pitchFamily="34" charset="0"/>
              </a:rPr>
              <a:t>the international cooperation in the Euro-Mediterranean area</a:t>
            </a:r>
            <a:endParaRPr lang="en-GB" sz="2000" dirty="0" smtClean="0">
              <a:latin typeface="Verdana" pitchFamily="34" charset="0"/>
            </a:endParaRPr>
          </a:p>
        </p:txBody>
      </p:sp>
    </p:spTree>
  </p:cSld>
  <p:clrMapOvr>
    <a:masterClrMapping/>
  </p:clrMapOvr>
  <p:transition spd="med">
    <p:spli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5123">
                                            <p:txEl>
                                              <p:pRg st="3" end="3"/>
                                            </p:txEl>
                                          </p:spTgt>
                                        </p:tgtEl>
                                        <p:attrNameLst>
                                          <p:attrName>style.visibility</p:attrName>
                                        </p:attrNameLst>
                                      </p:cBhvr>
                                      <p:to>
                                        <p:strVal val="visible"/>
                                      </p:to>
                                    </p:set>
                                    <p:animEffect transition="in" filter="slide(fromBottom)">
                                      <p:cBhvr>
                                        <p:cTn id="7" dur="500"/>
                                        <p:tgtEl>
                                          <p:spTgt spid="5123">
                                            <p:txEl>
                                              <p:pRg st="3" end="3"/>
                                            </p:txEl>
                                          </p:spTgt>
                                        </p:tgtEl>
                                      </p:cBhvr>
                                    </p:animEffect>
                                  </p:childTnLst>
                                </p:cTn>
                              </p:par>
                              <p:par>
                                <p:cTn id="8" presetID="12" presetClass="entr" presetSubtype="4" fill="hold" nodeType="withEffect">
                                  <p:stCondLst>
                                    <p:cond delay="0"/>
                                  </p:stCondLst>
                                  <p:childTnLst>
                                    <p:set>
                                      <p:cBhvr>
                                        <p:cTn id="9" dur="1" fill="hold">
                                          <p:stCondLst>
                                            <p:cond delay="0"/>
                                          </p:stCondLst>
                                        </p:cTn>
                                        <p:tgtEl>
                                          <p:spTgt spid="5123">
                                            <p:txEl>
                                              <p:pRg st="4" end="4"/>
                                            </p:txEl>
                                          </p:spTgt>
                                        </p:tgtEl>
                                        <p:attrNameLst>
                                          <p:attrName>style.visibility</p:attrName>
                                        </p:attrNameLst>
                                      </p:cBhvr>
                                      <p:to>
                                        <p:strVal val="visible"/>
                                      </p:to>
                                    </p:set>
                                    <p:animEffect transition="in" filter="slide(fromBottom)">
                                      <p:cBhvr>
                                        <p:cTn id="10" dur="500"/>
                                        <p:tgtEl>
                                          <p:spTgt spid="5123">
                                            <p:txEl>
                                              <p:pRg st="4" end="4"/>
                                            </p:txEl>
                                          </p:spTgt>
                                        </p:tgtEl>
                                      </p:cBhvr>
                                    </p:animEffect>
                                  </p:childTnLst>
                                </p:cTn>
                              </p:par>
                              <p:par>
                                <p:cTn id="11" presetID="12" presetClass="entr" presetSubtype="4" fill="hold" nodeType="withEffect">
                                  <p:stCondLst>
                                    <p:cond delay="0"/>
                                  </p:stCondLst>
                                  <p:childTnLst>
                                    <p:set>
                                      <p:cBhvr>
                                        <p:cTn id="12" dur="1" fill="hold">
                                          <p:stCondLst>
                                            <p:cond delay="0"/>
                                          </p:stCondLst>
                                        </p:cTn>
                                        <p:tgtEl>
                                          <p:spTgt spid="5123">
                                            <p:txEl>
                                              <p:pRg st="5" end="5"/>
                                            </p:txEl>
                                          </p:spTgt>
                                        </p:tgtEl>
                                        <p:attrNameLst>
                                          <p:attrName>style.visibility</p:attrName>
                                        </p:attrNameLst>
                                      </p:cBhvr>
                                      <p:to>
                                        <p:strVal val="visible"/>
                                      </p:to>
                                    </p:set>
                                    <p:animEffect transition="in" filter="slide(fromBottom)">
                                      <p:cBhvr>
                                        <p:cTn id="13" dur="500"/>
                                        <p:tgtEl>
                                          <p:spTgt spid="5123">
                                            <p:txEl>
                                              <p:pRg st="5" end="5"/>
                                            </p:txEl>
                                          </p:spTgt>
                                        </p:tgtEl>
                                      </p:cBhvr>
                                    </p:animEffect>
                                  </p:childTnLst>
                                </p:cTn>
                              </p:par>
                              <p:par>
                                <p:cTn id="14" presetID="12" presetClass="entr" presetSubtype="4" fill="hold" nodeType="withEffect">
                                  <p:stCondLst>
                                    <p:cond delay="0"/>
                                  </p:stCondLst>
                                  <p:childTnLst>
                                    <p:set>
                                      <p:cBhvr>
                                        <p:cTn id="15" dur="1" fill="hold">
                                          <p:stCondLst>
                                            <p:cond delay="0"/>
                                          </p:stCondLst>
                                        </p:cTn>
                                        <p:tgtEl>
                                          <p:spTgt spid="5123">
                                            <p:txEl>
                                              <p:pRg st="6" end="6"/>
                                            </p:txEl>
                                          </p:spTgt>
                                        </p:tgtEl>
                                        <p:attrNameLst>
                                          <p:attrName>style.visibility</p:attrName>
                                        </p:attrNameLst>
                                      </p:cBhvr>
                                      <p:to>
                                        <p:strVal val="visible"/>
                                      </p:to>
                                    </p:set>
                                    <p:animEffect transition="in" filter="slide(fromBottom)">
                                      <p:cBhvr>
                                        <p:cTn id="16" dur="500"/>
                                        <p:tgtEl>
                                          <p:spTgt spid="512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3"/>
          <p:cNvSpPr>
            <a:spLocks noGrp="1" noChangeArrowheads="1"/>
          </p:cNvSpPr>
          <p:nvPr>
            <p:ph type="body" idx="1"/>
          </p:nvPr>
        </p:nvSpPr>
        <p:spPr>
          <a:xfrm>
            <a:off x="0" y="954088"/>
            <a:ext cx="9144000" cy="5903912"/>
          </a:xfrm>
        </p:spPr>
        <p:txBody>
          <a:bodyPr/>
          <a:lstStyle/>
          <a:p>
            <a:pPr eaLnBrk="1" hangingPunct="1">
              <a:lnSpc>
                <a:spcPct val="80000"/>
              </a:lnSpc>
              <a:buFontTx/>
              <a:buNone/>
              <a:tabLst>
                <a:tab pos="1258888" algn="l"/>
                <a:tab pos="8428038" algn="l"/>
              </a:tabLst>
            </a:pPr>
            <a:r>
              <a:rPr lang="en-GB" sz="1800" dirty="0" smtClean="0">
                <a:latin typeface="Trebuchet MS" pitchFamily="34" charset="0"/>
              </a:rPr>
              <a:t>                  </a:t>
            </a:r>
            <a:r>
              <a:rPr lang="en-GB" sz="1800" dirty="0" smtClean="0">
                <a:solidFill>
                  <a:srgbClr val="000080"/>
                </a:solidFill>
                <a:latin typeface="+mj-lt"/>
              </a:rPr>
              <a:t>In Italy AL has been an authentic </a:t>
            </a:r>
            <a:r>
              <a:rPr lang="en-GB" sz="1800" i="1" dirty="0" smtClean="0">
                <a:solidFill>
                  <a:srgbClr val="000080"/>
                </a:solidFill>
                <a:latin typeface="+mj-lt"/>
              </a:rPr>
              <a:t>institutional innovation </a:t>
            </a:r>
            <a:r>
              <a:rPr lang="en-GB" sz="1800" dirty="0" smtClean="0">
                <a:solidFill>
                  <a:srgbClr val="000080"/>
                </a:solidFill>
                <a:latin typeface="+mj-lt"/>
              </a:rPr>
              <a:t>based on 	 	  </a:t>
            </a:r>
            <a:r>
              <a:rPr lang="en-GB" sz="1800" i="1" dirty="0" err="1" smtClean="0">
                <a:solidFill>
                  <a:srgbClr val="000080"/>
                </a:solidFill>
                <a:latin typeface="+mj-lt"/>
              </a:rPr>
              <a:t>subsidiarity</a:t>
            </a:r>
            <a:endParaRPr lang="en-GB" sz="1800" dirty="0" smtClean="0">
              <a:solidFill>
                <a:srgbClr val="000080"/>
              </a:solidFill>
              <a:latin typeface="+mj-lt"/>
            </a:endParaRPr>
          </a:p>
          <a:p>
            <a:pPr eaLnBrk="1" hangingPunct="1">
              <a:lnSpc>
                <a:spcPct val="80000"/>
              </a:lnSpc>
              <a:buFontTx/>
              <a:buNone/>
              <a:tabLst>
                <a:tab pos="1258888" algn="l"/>
                <a:tab pos="8428038" algn="l"/>
              </a:tabLst>
            </a:pPr>
            <a:endParaRPr lang="en-GB" sz="1800" dirty="0" smtClean="0">
              <a:solidFill>
                <a:srgbClr val="000080"/>
              </a:solidFill>
              <a:latin typeface="+mj-lt"/>
            </a:endParaRPr>
          </a:p>
          <a:p>
            <a:pPr eaLnBrk="1" hangingPunct="1">
              <a:lnSpc>
                <a:spcPct val="80000"/>
              </a:lnSpc>
              <a:spcBef>
                <a:spcPct val="0"/>
              </a:spcBef>
              <a:spcAft>
                <a:spcPts val="1200"/>
              </a:spcAft>
              <a:buFont typeface="Wingdings" pitchFamily="2" charset="2"/>
              <a:buChar char="Ø"/>
              <a:tabLst>
                <a:tab pos="1258888" algn="l"/>
                <a:tab pos="8428038" algn="l"/>
              </a:tabLst>
            </a:pPr>
            <a:r>
              <a:rPr lang="en-GB" sz="1800" dirty="0" smtClean="0">
                <a:solidFill>
                  <a:srgbClr val="000080"/>
                </a:solidFill>
                <a:latin typeface="+mj-lt"/>
              </a:rPr>
              <a:t>1988 	  foreign graduates survey in occasion of the Ninth Centenary  of the </a:t>
            </a:r>
            <a:r>
              <a:rPr lang="en-GB" sz="1800" dirty="0" smtClean="0">
                <a:latin typeface="+mj-lt"/>
              </a:rPr>
              <a:t>	   	  </a:t>
            </a:r>
            <a:r>
              <a:rPr lang="en-GB" sz="1800" dirty="0" smtClean="0">
                <a:solidFill>
                  <a:srgbClr val="FF0000"/>
                </a:solidFill>
                <a:latin typeface="+mj-lt"/>
              </a:rPr>
              <a:t>University of Bologna </a:t>
            </a:r>
            <a:r>
              <a:rPr lang="en-GB" sz="1800" dirty="0" smtClean="0">
                <a:latin typeface="+mj-lt"/>
              </a:rPr>
              <a:t>and</a:t>
            </a:r>
            <a:r>
              <a:rPr lang="en-GB" sz="1800" dirty="0" smtClean="0">
                <a:solidFill>
                  <a:srgbClr val="FF0000"/>
                </a:solidFill>
                <a:latin typeface="+mj-lt"/>
              </a:rPr>
              <a:t> Magna Charta </a:t>
            </a:r>
            <a:r>
              <a:rPr lang="en-GB" sz="1800" dirty="0" err="1" smtClean="0">
                <a:solidFill>
                  <a:srgbClr val="FF0000"/>
                </a:solidFill>
                <a:latin typeface="+mj-lt"/>
              </a:rPr>
              <a:t>Universitatum</a:t>
            </a:r>
            <a:r>
              <a:rPr lang="en-GB" sz="1800" dirty="0" smtClean="0">
                <a:solidFill>
                  <a:srgbClr val="FF0000"/>
                </a:solidFill>
                <a:latin typeface="+mj-lt"/>
              </a:rPr>
              <a:t> </a:t>
            </a:r>
            <a:r>
              <a:rPr lang="en-GB" sz="1800" dirty="0" smtClean="0">
                <a:solidFill>
                  <a:srgbClr val="000080"/>
                </a:solidFill>
                <a:latin typeface="+mj-lt"/>
              </a:rPr>
              <a:t>signature	</a:t>
            </a:r>
          </a:p>
          <a:p>
            <a:pPr eaLnBrk="1" hangingPunct="1">
              <a:lnSpc>
                <a:spcPct val="80000"/>
              </a:lnSpc>
              <a:spcBef>
                <a:spcPct val="0"/>
              </a:spcBef>
              <a:spcAft>
                <a:spcPts val="1200"/>
              </a:spcAft>
              <a:buFont typeface="Wingdings" pitchFamily="2" charset="2"/>
              <a:buChar char="Ø"/>
              <a:tabLst>
                <a:tab pos="1258888" algn="l"/>
                <a:tab pos="8428038" algn="l"/>
              </a:tabLst>
            </a:pPr>
            <a:r>
              <a:rPr lang="en-GB" sz="1800" dirty="0" smtClean="0">
                <a:solidFill>
                  <a:srgbClr val="000080"/>
                </a:solidFill>
                <a:latin typeface="+mj-lt"/>
              </a:rPr>
              <a:t>1993	  establishment of the Statistical Observatory at the University	</a:t>
            </a:r>
            <a:br>
              <a:rPr lang="en-GB" sz="1800" dirty="0" smtClean="0">
                <a:solidFill>
                  <a:srgbClr val="000080"/>
                </a:solidFill>
                <a:latin typeface="+mj-lt"/>
              </a:rPr>
            </a:br>
            <a:r>
              <a:rPr lang="en-GB" sz="1800" dirty="0" smtClean="0">
                <a:solidFill>
                  <a:srgbClr val="000080"/>
                </a:solidFill>
                <a:latin typeface="+mj-lt"/>
              </a:rPr>
              <a:t>	  of Bologna</a:t>
            </a:r>
          </a:p>
          <a:p>
            <a:pPr eaLnBrk="1" hangingPunct="1">
              <a:lnSpc>
                <a:spcPct val="80000"/>
              </a:lnSpc>
              <a:spcBef>
                <a:spcPct val="0"/>
              </a:spcBef>
              <a:spcAft>
                <a:spcPts val="1200"/>
              </a:spcAft>
              <a:buFont typeface="Wingdings" pitchFamily="2" charset="2"/>
              <a:buChar char="Ø"/>
              <a:tabLst>
                <a:tab pos="1258888" algn="l"/>
                <a:tab pos="8428038" algn="l"/>
              </a:tabLst>
            </a:pPr>
            <a:r>
              <a:rPr lang="en-GB" sz="1800" dirty="0" smtClean="0">
                <a:solidFill>
                  <a:srgbClr val="000080"/>
                </a:solidFill>
                <a:latin typeface="+mj-lt"/>
              </a:rPr>
              <a:t>1994	  birth of the </a:t>
            </a:r>
            <a:r>
              <a:rPr lang="en-GB" sz="1800" dirty="0" err="1" smtClean="0">
                <a:solidFill>
                  <a:srgbClr val="000080"/>
                </a:solidFill>
                <a:latin typeface="+mj-lt"/>
              </a:rPr>
              <a:t>AlmaLaurea</a:t>
            </a:r>
            <a:r>
              <a:rPr lang="en-GB" sz="1800" dirty="0" smtClean="0">
                <a:solidFill>
                  <a:srgbClr val="000080"/>
                </a:solidFill>
                <a:latin typeface="+mj-lt"/>
              </a:rPr>
              <a:t> Project</a:t>
            </a:r>
          </a:p>
          <a:p>
            <a:pPr eaLnBrk="1" hangingPunct="1">
              <a:spcBef>
                <a:spcPct val="0"/>
              </a:spcBef>
              <a:spcAft>
                <a:spcPts val="1200"/>
              </a:spcAft>
              <a:buFont typeface="Wingdings" pitchFamily="2" charset="2"/>
              <a:buChar char="Ø"/>
              <a:tabLst>
                <a:tab pos="1258888" algn="l"/>
                <a:tab pos="8428038" algn="l"/>
              </a:tabLst>
            </a:pPr>
            <a:r>
              <a:rPr lang="en-GB" sz="1800" dirty="0" smtClean="0">
                <a:solidFill>
                  <a:srgbClr val="000080"/>
                </a:solidFill>
                <a:latin typeface="+mj-lt"/>
              </a:rPr>
              <a:t>1995   	  crossing of regional borders and mission assigned by the </a:t>
            </a:r>
            <a:r>
              <a:rPr lang="en-GB" sz="1800" dirty="0" smtClean="0">
                <a:latin typeface="+mj-lt"/>
              </a:rPr>
              <a:t>             	    	  </a:t>
            </a:r>
            <a:r>
              <a:rPr lang="en-GB" sz="1800" dirty="0" smtClean="0">
                <a:solidFill>
                  <a:srgbClr val="FF0000"/>
                </a:solidFill>
                <a:latin typeface="+mj-lt"/>
              </a:rPr>
              <a:t>Italian Ministry of University and Research </a:t>
            </a:r>
            <a:r>
              <a:rPr lang="en-GB" sz="1800" dirty="0" smtClean="0">
                <a:solidFill>
                  <a:srgbClr val="000080"/>
                </a:solidFill>
                <a:latin typeface="+mj-lt"/>
              </a:rPr>
              <a:t>and </a:t>
            </a:r>
            <a:r>
              <a:rPr lang="en-GB" sz="1800" dirty="0" smtClean="0">
                <a:solidFill>
                  <a:srgbClr val="FF0000"/>
                </a:solidFill>
                <a:latin typeface="+mj-lt"/>
              </a:rPr>
              <a:t>Italian Rectors 	 	  Conference </a:t>
            </a:r>
            <a:r>
              <a:rPr lang="en-GB" sz="1800" dirty="0" smtClean="0">
                <a:solidFill>
                  <a:srgbClr val="000080"/>
                </a:solidFill>
                <a:latin typeface="+mj-lt"/>
              </a:rPr>
              <a:t>to coordinate national HE information system</a:t>
            </a:r>
          </a:p>
          <a:p>
            <a:pPr eaLnBrk="1" hangingPunct="1">
              <a:spcBef>
                <a:spcPct val="0"/>
              </a:spcBef>
              <a:spcAft>
                <a:spcPts val="1200"/>
              </a:spcAft>
              <a:buFont typeface="Wingdings" pitchFamily="2" charset="2"/>
              <a:buChar char="Ø"/>
              <a:tabLst>
                <a:tab pos="1258888" algn="l"/>
                <a:tab pos="8428038" algn="l"/>
              </a:tabLst>
            </a:pPr>
            <a:r>
              <a:rPr lang="en-GB" sz="1800" dirty="0" smtClean="0">
                <a:solidFill>
                  <a:srgbClr val="000080"/>
                </a:solidFill>
                <a:latin typeface="+mj-lt"/>
              </a:rPr>
              <a:t>1996	  availability of AL services on the Internet </a:t>
            </a:r>
          </a:p>
          <a:p>
            <a:pPr eaLnBrk="1" hangingPunct="1">
              <a:spcBef>
                <a:spcPct val="0"/>
              </a:spcBef>
              <a:spcAft>
                <a:spcPts val="1200"/>
              </a:spcAft>
              <a:buFont typeface="Wingdings" pitchFamily="2" charset="2"/>
              <a:buChar char="Ø"/>
              <a:tabLst>
                <a:tab pos="1258888" algn="l"/>
                <a:tab pos="8428038" algn="l"/>
              </a:tabLst>
            </a:pPr>
            <a:r>
              <a:rPr lang="en-GB" sz="1800" dirty="0" smtClean="0">
                <a:solidFill>
                  <a:srgbClr val="000080"/>
                </a:solidFill>
                <a:latin typeface="+mj-lt"/>
              </a:rPr>
              <a:t>2001	  establishment of the AL Inter-University Consortium as non profit  	 	  entity</a:t>
            </a:r>
          </a:p>
          <a:p>
            <a:pPr eaLnBrk="1" hangingPunct="1">
              <a:buFont typeface="Wingdings" pitchFamily="2" charset="2"/>
              <a:buChar char="Ø"/>
              <a:tabLst>
                <a:tab pos="1258888" algn="l"/>
                <a:tab pos="8428038" algn="l"/>
              </a:tabLst>
            </a:pPr>
            <a:r>
              <a:rPr lang="en-GB" sz="1800" b="1" dirty="0" smtClean="0">
                <a:solidFill>
                  <a:srgbClr val="000080"/>
                </a:solidFill>
                <a:latin typeface="+mj-lt"/>
              </a:rPr>
              <a:t>2011	</a:t>
            </a:r>
            <a:r>
              <a:rPr lang="en-GB" sz="1800" b="1" dirty="0" smtClean="0">
                <a:latin typeface="+mj-lt"/>
              </a:rPr>
              <a:t>  </a:t>
            </a:r>
            <a:r>
              <a:rPr lang="en-GB" sz="1800" b="1" dirty="0" smtClean="0">
                <a:solidFill>
                  <a:srgbClr val="FF0000"/>
                </a:solidFill>
                <a:latin typeface="+mj-lt"/>
              </a:rPr>
              <a:t>64</a:t>
            </a:r>
            <a:r>
              <a:rPr lang="en-GB" sz="1800" b="1" dirty="0" smtClean="0">
                <a:latin typeface="+mj-lt"/>
              </a:rPr>
              <a:t> </a:t>
            </a:r>
            <a:r>
              <a:rPr lang="en-GB" sz="1800" b="1" dirty="0" smtClean="0">
                <a:solidFill>
                  <a:srgbClr val="000080"/>
                </a:solidFill>
                <a:latin typeface="+mj-lt"/>
              </a:rPr>
              <a:t>member universities (out of 77), almost </a:t>
            </a:r>
            <a:r>
              <a:rPr lang="en-GB" sz="1800" b="1" dirty="0" smtClean="0">
                <a:solidFill>
                  <a:srgbClr val="FF0000"/>
                </a:solidFill>
                <a:latin typeface="+mj-lt"/>
              </a:rPr>
              <a:t>80%</a:t>
            </a:r>
            <a:r>
              <a:rPr lang="en-GB" sz="1800" b="1" dirty="0" smtClean="0">
                <a:latin typeface="+mj-lt"/>
              </a:rPr>
              <a:t> </a:t>
            </a:r>
            <a:r>
              <a:rPr lang="en-GB" sz="1800" b="1" dirty="0" smtClean="0">
                <a:solidFill>
                  <a:srgbClr val="000080"/>
                </a:solidFill>
                <a:latin typeface="+mj-lt"/>
              </a:rPr>
              <a:t>of Italian graduates 	  each year, </a:t>
            </a:r>
            <a:r>
              <a:rPr lang="en-GB" sz="1800" b="1" dirty="0" smtClean="0">
                <a:solidFill>
                  <a:srgbClr val="FF0000"/>
                </a:solidFill>
                <a:latin typeface="+mj-lt"/>
              </a:rPr>
              <a:t>1.550.000</a:t>
            </a:r>
            <a:r>
              <a:rPr lang="en-GB" sz="1800" b="1" dirty="0" smtClean="0">
                <a:latin typeface="+mj-lt"/>
              </a:rPr>
              <a:t> </a:t>
            </a:r>
            <a:r>
              <a:rPr lang="en-GB" sz="1800" b="1" dirty="0" smtClean="0">
                <a:solidFill>
                  <a:srgbClr val="000080"/>
                </a:solidFill>
                <a:latin typeface="+mj-lt"/>
              </a:rPr>
              <a:t>graduates CVs, all services translated in English, </a:t>
            </a:r>
            <a:r>
              <a:rPr lang="en-GB" sz="1800" b="1" dirty="0" smtClean="0">
                <a:latin typeface="+mj-lt"/>
              </a:rPr>
              <a:t> 	  </a:t>
            </a:r>
            <a:r>
              <a:rPr lang="en-GB" sz="1800" b="1" dirty="0" smtClean="0">
                <a:solidFill>
                  <a:srgbClr val="FF0000"/>
                </a:solidFill>
                <a:latin typeface="+mj-lt"/>
              </a:rPr>
              <a:t>3.500.000</a:t>
            </a:r>
            <a:r>
              <a:rPr lang="en-GB" sz="1800" b="1" dirty="0" smtClean="0">
                <a:latin typeface="+mj-lt"/>
              </a:rPr>
              <a:t> </a:t>
            </a:r>
            <a:r>
              <a:rPr lang="en-GB" sz="1800" b="1" dirty="0" smtClean="0">
                <a:solidFill>
                  <a:srgbClr val="000080"/>
                </a:solidFill>
                <a:latin typeface="+mj-lt"/>
              </a:rPr>
              <a:t>CVs sold to firms since 2001</a:t>
            </a:r>
          </a:p>
          <a:p>
            <a:pPr eaLnBrk="1" hangingPunct="1">
              <a:buFont typeface="Wingdings" pitchFamily="2" charset="2"/>
              <a:buNone/>
              <a:tabLst>
                <a:tab pos="1258888" algn="l"/>
                <a:tab pos="8428038" algn="l"/>
              </a:tabLst>
            </a:pPr>
            <a:r>
              <a:rPr lang="en-GB" sz="1800" dirty="0" smtClean="0">
                <a:latin typeface="Trebuchet MS" pitchFamily="34" charset="0"/>
              </a:rPr>
              <a:t>    </a:t>
            </a:r>
          </a:p>
        </p:txBody>
      </p:sp>
      <p:sp>
        <p:nvSpPr>
          <p:cNvPr id="1369092" name="Rectangle 4"/>
          <p:cNvSpPr>
            <a:spLocks noChangeArrowheads="1"/>
          </p:cNvSpPr>
          <p:nvPr/>
        </p:nvSpPr>
        <p:spPr bwMode="auto">
          <a:xfrm>
            <a:off x="0" y="-24"/>
            <a:ext cx="9144000" cy="844550"/>
          </a:xfrm>
          <a:prstGeom prst="rect">
            <a:avLst/>
          </a:prstGeom>
          <a:noFill/>
          <a:ln w="9525">
            <a:noFill/>
            <a:miter lim="800000"/>
            <a:headEnd/>
            <a:tailEnd/>
          </a:ln>
          <a:effectLst/>
        </p:spPr>
        <p:txBody>
          <a:bodyPr anchor="ctr"/>
          <a:lstStyle/>
          <a:p>
            <a:pPr algn="ctr">
              <a:defRPr/>
            </a:pPr>
            <a:r>
              <a:rPr lang="en-GB" sz="2400" b="1" dirty="0" smtClean="0">
                <a:solidFill>
                  <a:srgbClr val="000099"/>
                </a:solidFill>
                <a:effectLst>
                  <a:outerShdw blurRad="38100" dist="38100" dir="2700000" algn="tl">
                    <a:srgbClr val="C0C0C0"/>
                  </a:outerShdw>
                </a:effectLst>
                <a:latin typeface="Verdana" pitchFamily="34" charset="0"/>
              </a:rPr>
              <a:t>Birth </a:t>
            </a:r>
            <a:r>
              <a:rPr lang="en-GB" sz="2400" b="1" dirty="0">
                <a:solidFill>
                  <a:srgbClr val="000099"/>
                </a:solidFill>
                <a:effectLst>
                  <a:outerShdw blurRad="38100" dist="38100" dir="2700000" algn="tl">
                    <a:srgbClr val="C0C0C0"/>
                  </a:outerShdw>
                </a:effectLst>
                <a:latin typeface="Verdana" pitchFamily="34" charset="0"/>
              </a:rPr>
              <a:t>and </a:t>
            </a:r>
            <a:r>
              <a:rPr lang="en-GB" sz="2400" b="1" dirty="0" smtClean="0">
                <a:solidFill>
                  <a:srgbClr val="000099"/>
                </a:solidFill>
                <a:effectLst>
                  <a:outerShdw blurRad="38100" dist="38100" dir="2700000" algn="tl">
                    <a:srgbClr val="C0C0C0"/>
                  </a:outerShdw>
                </a:effectLst>
                <a:latin typeface="Verdana" pitchFamily="34" charset="0"/>
              </a:rPr>
              <a:t>evolution </a:t>
            </a:r>
            <a:r>
              <a:rPr lang="en-GB" sz="2400" b="1" dirty="0">
                <a:solidFill>
                  <a:srgbClr val="000099"/>
                </a:solidFill>
                <a:effectLst>
                  <a:outerShdw blurRad="38100" dist="38100" dir="2700000" algn="tl">
                    <a:srgbClr val="C0C0C0"/>
                  </a:outerShdw>
                </a:effectLst>
                <a:latin typeface="Verdana" pitchFamily="34" charset="0"/>
              </a:rPr>
              <a:t>of </a:t>
            </a:r>
            <a:r>
              <a:rPr lang="en-GB" sz="2400" b="1" dirty="0" err="1">
                <a:solidFill>
                  <a:srgbClr val="000099"/>
                </a:solidFill>
                <a:effectLst>
                  <a:outerShdw blurRad="38100" dist="38100" dir="2700000" algn="tl">
                    <a:srgbClr val="C0C0C0"/>
                  </a:outerShdw>
                </a:effectLst>
                <a:latin typeface="Verdana" pitchFamily="34" charset="0"/>
              </a:rPr>
              <a:t>AlmaLaurea</a:t>
            </a:r>
            <a:r>
              <a:rPr lang="en-GB" sz="2400" b="1" dirty="0">
                <a:solidFill>
                  <a:srgbClr val="000099"/>
                </a:solidFill>
                <a:effectLst>
                  <a:outerShdw blurRad="38100" dist="38100" dir="2700000" algn="tl">
                    <a:srgbClr val="C0C0C0"/>
                  </a:outerShdw>
                </a:effectLst>
                <a:latin typeface="Verdana" pitchFamily="34" charset="0"/>
              </a:rPr>
              <a:t>           </a:t>
            </a:r>
          </a:p>
        </p:txBody>
      </p:sp>
    </p:spTree>
  </p:cSld>
  <p:clrMapOvr>
    <a:masterClrMapping/>
  </p:clrMapOvr>
  <p:transition spd="med">
    <p:split/>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9" name="Immagine 98" descr="italia.png"/>
          <p:cNvPicPr>
            <a:picLocks noChangeAspect="1"/>
          </p:cNvPicPr>
          <p:nvPr/>
        </p:nvPicPr>
        <p:blipFill>
          <a:blip r:embed="rId3" cstate="print"/>
          <a:stretch>
            <a:fillRect/>
          </a:stretch>
        </p:blipFill>
        <p:spPr>
          <a:xfrm>
            <a:off x="1592825" y="619432"/>
            <a:ext cx="8981769" cy="6951867"/>
          </a:xfrm>
          <a:prstGeom prst="rect">
            <a:avLst/>
          </a:prstGeom>
        </p:spPr>
      </p:pic>
      <p:sp>
        <p:nvSpPr>
          <p:cNvPr id="2" name="Titolo 1"/>
          <p:cNvSpPr>
            <a:spLocks noGrp="1"/>
          </p:cNvSpPr>
          <p:nvPr>
            <p:ph type="title"/>
          </p:nvPr>
        </p:nvSpPr>
        <p:spPr>
          <a:xfrm>
            <a:off x="0" y="-24"/>
            <a:ext cx="9144000" cy="669600"/>
          </a:xfrm>
        </p:spPr>
        <p:txBody>
          <a:bodyPr>
            <a:noAutofit/>
          </a:bodyPr>
          <a:lstStyle/>
          <a:p>
            <a:pPr algn="ctr"/>
            <a:r>
              <a:rPr lang="en-GB" dirty="0" smtClean="0">
                <a:effectLst>
                  <a:outerShdw blurRad="38100" dist="38100" dir="2700000" algn="tl">
                    <a:srgbClr val="000000">
                      <a:alpha val="43137"/>
                    </a:srgbClr>
                  </a:outerShdw>
                </a:effectLst>
              </a:rPr>
              <a:t>Geographical distribution of Italian universities associated in </a:t>
            </a:r>
            <a:r>
              <a:rPr lang="en-GB" dirty="0" err="1" smtClean="0">
                <a:effectLst>
                  <a:outerShdw blurRad="38100" dist="38100" dir="2700000" algn="tl">
                    <a:srgbClr val="000000">
                      <a:alpha val="43137"/>
                    </a:srgbClr>
                  </a:outerShdw>
                </a:effectLst>
              </a:rPr>
              <a:t>AlmaLaurea</a:t>
            </a:r>
            <a:r>
              <a:rPr lang="en-GB" dirty="0" smtClean="0">
                <a:effectLst>
                  <a:outerShdw blurRad="38100" dist="38100" dir="2700000" algn="tl">
                    <a:srgbClr val="000000">
                      <a:alpha val="43137"/>
                    </a:srgbClr>
                  </a:outerShdw>
                </a:effectLst>
              </a:rPr>
              <a:t> </a:t>
            </a:r>
            <a:endParaRPr lang="it-IT" dirty="0">
              <a:effectLst>
                <a:outerShdw blurRad="38100" dist="38100" dir="2700000" algn="tl">
                  <a:srgbClr val="000000">
                    <a:alpha val="43137"/>
                  </a:srgbClr>
                </a:outerShdw>
              </a:effectLst>
            </a:endParaRPr>
          </a:p>
        </p:txBody>
      </p:sp>
      <p:sp>
        <p:nvSpPr>
          <p:cNvPr id="3" name="Segnaposto testo 2"/>
          <p:cNvSpPr>
            <a:spLocks noGrp="1"/>
          </p:cNvSpPr>
          <p:nvPr>
            <p:ph type="body" sz="quarter" idx="11"/>
          </p:nvPr>
        </p:nvSpPr>
        <p:spPr/>
        <p:txBody>
          <a:bodyPr/>
          <a:lstStyle/>
          <a:p>
            <a:endParaRPr lang="it-IT" dirty="0"/>
          </a:p>
        </p:txBody>
      </p:sp>
      <p:sp>
        <p:nvSpPr>
          <p:cNvPr id="4" name="Segnaposto testo 3"/>
          <p:cNvSpPr>
            <a:spLocks noGrp="1"/>
          </p:cNvSpPr>
          <p:nvPr>
            <p:ph type="body" sz="quarter" idx="12"/>
          </p:nvPr>
        </p:nvSpPr>
        <p:spPr/>
        <p:txBody>
          <a:bodyPr/>
          <a:lstStyle/>
          <a:p>
            <a:endParaRPr lang="it-IT"/>
          </a:p>
        </p:txBody>
      </p:sp>
      <p:sp>
        <p:nvSpPr>
          <p:cNvPr id="46" name="Oval 45"/>
          <p:cNvSpPr>
            <a:spLocks noChangeAspect="1" noChangeArrowheads="1"/>
          </p:cNvSpPr>
          <p:nvPr/>
        </p:nvSpPr>
        <p:spPr bwMode="auto">
          <a:xfrm>
            <a:off x="5275263" y="1577975"/>
            <a:ext cx="136525" cy="136525"/>
          </a:xfrm>
          <a:prstGeom prst="ellipse">
            <a:avLst/>
          </a:prstGeom>
          <a:solidFill>
            <a:srgbClr val="0000FF"/>
          </a:solidFill>
          <a:ln w="9525" algn="ctr">
            <a:noFill/>
            <a:round/>
            <a:headEnd/>
            <a:tailEnd/>
          </a:ln>
        </p:spPr>
        <p:txBody>
          <a:bodyPr wrap="none" anchor="ctr"/>
          <a:lstStyle/>
          <a:p>
            <a:pPr algn="l">
              <a:spcBef>
                <a:spcPct val="0"/>
              </a:spcBef>
            </a:pPr>
            <a:endParaRPr lang="it-IT" sz="1600" b="1" u="none">
              <a:solidFill>
                <a:srgbClr val="000000"/>
              </a:solidFill>
              <a:latin typeface="Verdana" pitchFamily="34" charset="0"/>
            </a:endParaRPr>
          </a:p>
        </p:txBody>
      </p:sp>
      <p:sp>
        <p:nvSpPr>
          <p:cNvPr id="47" name="Oval 46"/>
          <p:cNvSpPr>
            <a:spLocks noChangeAspect="1" noChangeArrowheads="1"/>
          </p:cNvSpPr>
          <p:nvPr/>
        </p:nvSpPr>
        <p:spPr bwMode="auto">
          <a:xfrm>
            <a:off x="7368437" y="4401188"/>
            <a:ext cx="136525" cy="136525"/>
          </a:xfrm>
          <a:prstGeom prst="ellipse">
            <a:avLst/>
          </a:prstGeom>
          <a:solidFill>
            <a:srgbClr val="0000FF"/>
          </a:solidFill>
          <a:ln w="9525">
            <a:noFill/>
            <a:round/>
            <a:headEnd/>
            <a:tailEnd/>
          </a:ln>
        </p:spPr>
        <p:txBody>
          <a:bodyPr wrap="none" anchor="ctr"/>
          <a:lstStyle/>
          <a:p>
            <a:pPr algn="l">
              <a:spcBef>
                <a:spcPct val="0"/>
              </a:spcBef>
            </a:pPr>
            <a:endParaRPr lang="it-IT" sz="1600" b="1" u="none">
              <a:solidFill>
                <a:srgbClr val="000000"/>
              </a:solidFill>
              <a:latin typeface="Verdana" pitchFamily="34" charset="0"/>
            </a:endParaRPr>
          </a:p>
        </p:txBody>
      </p:sp>
      <p:sp>
        <p:nvSpPr>
          <p:cNvPr id="48" name="Oval 47"/>
          <p:cNvSpPr>
            <a:spLocks noChangeAspect="1" noChangeArrowheads="1"/>
          </p:cNvSpPr>
          <p:nvPr/>
        </p:nvSpPr>
        <p:spPr bwMode="auto">
          <a:xfrm>
            <a:off x="5473700" y="912813"/>
            <a:ext cx="136525" cy="136525"/>
          </a:xfrm>
          <a:prstGeom prst="ellipse">
            <a:avLst/>
          </a:prstGeom>
          <a:solidFill>
            <a:srgbClr val="0000FF"/>
          </a:solidFill>
          <a:ln w="9525" algn="ctr">
            <a:noFill/>
            <a:round/>
            <a:headEnd/>
            <a:tailEnd/>
          </a:ln>
        </p:spPr>
        <p:txBody>
          <a:bodyPr wrap="none" anchor="ctr"/>
          <a:lstStyle/>
          <a:p>
            <a:pPr algn="l">
              <a:spcBef>
                <a:spcPct val="0"/>
              </a:spcBef>
            </a:pPr>
            <a:endParaRPr lang="it-IT" sz="1600" b="1" u="none">
              <a:solidFill>
                <a:srgbClr val="000000"/>
              </a:solidFill>
              <a:latin typeface="Verdana" pitchFamily="34" charset="0"/>
            </a:endParaRPr>
          </a:p>
        </p:txBody>
      </p:sp>
      <p:sp>
        <p:nvSpPr>
          <p:cNvPr id="49" name="Oval 48"/>
          <p:cNvSpPr>
            <a:spLocks noChangeAspect="1" noChangeArrowheads="1"/>
          </p:cNvSpPr>
          <p:nvPr/>
        </p:nvSpPr>
        <p:spPr bwMode="auto">
          <a:xfrm>
            <a:off x="7289800" y="3922713"/>
            <a:ext cx="136525" cy="136525"/>
          </a:xfrm>
          <a:prstGeom prst="ellipse">
            <a:avLst/>
          </a:prstGeom>
          <a:solidFill>
            <a:srgbClr val="0000FF"/>
          </a:solidFill>
          <a:ln w="9525">
            <a:noFill/>
            <a:round/>
            <a:headEnd/>
            <a:tailEnd/>
          </a:ln>
        </p:spPr>
        <p:txBody>
          <a:bodyPr wrap="none" anchor="ctr"/>
          <a:lstStyle/>
          <a:p>
            <a:pPr algn="l">
              <a:spcBef>
                <a:spcPct val="0"/>
              </a:spcBef>
            </a:pPr>
            <a:endParaRPr lang="it-IT" sz="1600" b="1" u="none">
              <a:solidFill>
                <a:srgbClr val="000000"/>
              </a:solidFill>
              <a:latin typeface="Verdana" pitchFamily="34" charset="0"/>
            </a:endParaRPr>
          </a:p>
        </p:txBody>
      </p:sp>
      <p:sp>
        <p:nvSpPr>
          <p:cNvPr id="50" name="Oval 49"/>
          <p:cNvSpPr>
            <a:spLocks noChangeAspect="1" noChangeArrowheads="1"/>
          </p:cNvSpPr>
          <p:nvPr/>
        </p:nvSpPr>
        <p:spPr bwMode="auto">
          <a:xfrm>
            <a:off x="7366000" y="5903913"/>
            <a:ext cx="136525" cy="136525"/>
          </a:xfrm>
          <a:prstGeom prst="ellipse">
            <a:avLst/>
          </a:prstGeom>
          <a:solidFill>
            <a:srgbClr val="0000FF"/>
          </a:solidFill>
          <a:ln w="9525">
            <a:noFill/>
            <a:round/>
            <a:headEnd/>
            <a:tailEnd/>
          </a:ln>
        </p:spPr>
        <p:txBody>
          <a:bodyPr wrap="none" anchor="ctr"/>
          <a:lstStyle/>
          <a:p>
            <a:pPr algn="l">
              <a:spcBef>
                <a:spcPct val="0"/>
              </a:spcBef>
            </a:pPr>
            <a:endParaRPr lang="it-IT" sz="1600" b="1" u="none">
              <a:solidFill>
                <a:srgbClr val="000000"/>
              </a:solidFill>
              <a:latin typeface="Verdana" pitchFamily="34" charset="0"/>
            </a:endParaRPr>
          </a:p>
        </p:txBody>
      </p:sp>
      <p:sp>
        <p:nvSpPr>
          <p:cNvPr id="51" name="Oval 50"/>
          <p:cNvSpPr>
            <a:spLocks noChangeAspect="1" noChangeArrowheads="1"/>
          </p:cNvSpPr>
          <p:nvPr/>
        </p:nvSpPr>
        <p:spPr bwMode="auto">
          <a:xfrm>
            <a:off x="5969000" y="3757613"/>
            <a:ext cx="136525" cy="136525"/>
          </a:xfrm>
          <a:prstGeom prst="ellipse">
            <a:avLst/>
          </a:prstGeom>
          <a:solidFill>
            <a:srgbClr val="0000FF"/>
          </a:solidFill>
          <a:ln w="9525">
            <a:noFill/>
            <a:round/>
            <a:headEnd/>
            <a:tailEnd/>
          </a:ln>
        </p:spPr>
        <p:txBody>
          <a:bodyPr wrap="none" anchor="ctr"/>
          <a:lstStyle/>
          <a:p>
            <a:pPr algn="l">
              <a:spcBef>
                <a:spcPct val="0"/>
              </a:spcBef>
            </a:pPr>
            <a:endParaRPr lang="it-IT" sz="1600" b="1" u="none">
              <a:solidFill>
                <a:srgbClr val="000000"/>
              </a:solidFill>
              <a:latin typeface="Verdana" pitchFamily="34" charset="0"/>
            </a:endParaRPr>
          </a:p>
        </p:txBody>
      </p:sp>
      <p:sp>
        <p:nvSpPr>
          <p:cNvPr id="52" name="Oval 51"/>
          <p:cNvSpPr>
            <a:spLocks noChangeAspect="1" noChangeArrowheads="1"/>
          </p:cNvSpPr>
          <p:nvPr/>
        </p:nvSpPr>
        <p:spPr bwMode="auto">
          <a:xfrm>
            <a:off x="5837238" y="1662113"/>
            <a:ext cx="136525" cy="136525"/>
          </a:xfrm>
          <a:prstGeom prst="ellipse">
            <a:avLst/>
          </a:prstGeom>
          <a:solidFill>
            <a:srgbClr val="0000FF"/>
          </a:solidFill>
          <a:ln w="9525">
            <a:noFill/>
            <a:round/>
            <a:headEnd/>
            <a:tailEnd/>
          </a:ln>
        </p:spPr>
        <p:txBody>
          <a:bodyPr wrap="none" anchor="ctr"/>
          <a:lstStyle/>
          <a:p>
            <a:pPr algn="l">
              <a:spcBef>
                <a:spcPct val="0"/>
              </a:spcBef>
            </a:pPr>
            <a:endParaRPr lang="it-IT" sz="1600" b="1" u="none">
              <a:solidFill>
                <a:srgbClr val="000000"/>
              </a:solidFill>
              <a:latin typeface="Verdana" pitchFamily="34" charset="0"/>
            </a:endParaRPr>
          </a:p>
        </p:txBody>
      </p:sp>
      <p:sp>
        <p:nvSpPr>
          <p:cNvPr id="70" name="Oval 69"/>
          <p:cNvSpPr>
            <a:spLocks noChangeAspect="1" noChangeArrowheads="1"/>
          </p:cNvSpPr>
          <p:nvPr/>
        </p:nvSpPr>
        <p:spPr bwMode="auto">
          <a:xfrm>
            <a:off x="7859713" y="4148138"/>
            <a:ext cx="136525" cy="136525"/>
          </a:xfrm>
          <a:prstGeom prst="ellipse">
            <a:avLst/>
          </a:prstGeom>
          <a:solidFill>
            <a:srgbClr val="0000FF"/>
          </a:solidFill>
          <a:ln w="9525">
            <a:noFill/>
            <a:round/>
            <a:headEnd/>
            <a:tailEnd/>
          </a:ln>
        </p:spPr>
        <p:txBody>
          <a:bodyPr wrap="none" anchor="ctr"/>
          <a:lstStyle/>
          <a:p>
            <a:pPr algn="l">
              <a:spcBef>
                <a:spcPct val="0"/>
              </a:spcBef>
            </a:pPr>
            <a:endParaRPr lang="it-IT" sz="1600" b="1" u="none">
              <a:solidFill>
                <a:srgbClr val="000000"/>
              </a:solidFill>
              <a:latin typeface="Verdana" pitchFamily="34" charset="0"/>
            </a:endParaRPr>
          </a:p>
        </p:txBody>
      </p:sp>
      <p:sp>
        <p:nvSpPr>
          <p:cNvPr id="71" name="Oval 70"/>
          <p:cNvSpPr>
            <a:spLocks noChangeAspect="1" noChangeArrowheads="1"/>
          </p:cNvSpPr>
          <p:nvPr/>
        </p:nvSpPr>
        <p:spPr bwMode="auto">
          <a:xfrm>
            <a:off x="4405313" y="2189163"/>
            <a:ext cx="136525" cy="136525"/>
          </a:xfrm>
          <a:prstGeom prst="ellipse">
            <a:avLst/>
          </a:prstGeom>
          <a:solidFill>
            <a:srgbClr val="0000FF"/>
          </a:solidFill>
          <a:ln w="9525">
            <a:noFill/>
            <a:round/>
            <a:headEnd/>
            <a:tailEnd/>
          </a:ln>
        </p:spPr>
        <p:txBody>
          <a:bodyPr wrap="none" anchor="ctr"/>
          <a:lstStyle/>
          <a:p>
            <a:pPr algn="l">
              <a:spcBef>
                <a:spcPct val="0"/>
              </a:spcBef>
            </a:pPr>
            <a:endParaRPr lang="it-IT" sz="1600" b="1" u="none">
              <a:solidFill>
                <a:srgbClr val="000000"/>
              </a:solidFill>
              <a:latin typeface="Verdana" pitchFamily="34" charset="0"/>
            </a:endParaRPr>
          </a:p>
        </p:txBody>
      </p:sp>
      <p:sp>
        <p:nvSpPr>
          <p:cNvPr id="72" name="Oval 71"/>
          <p:cNvSpPr>
            <a:spLocks noChangeAspect="1" noChangeArrowheads="1"/>
          </p:cNvSpPr>
          <p:nvPr/>
        </p:nvSpPr>
        <p:spPr bwMode="auto">
          <a:xfrm>
            <a:off x="7656469" y="5458713"/>
            <a:ext cx="136525" cy="136525"/>
          </a:xfrm>
          <a:prstGeom prst="ellipse">
            <a:avLst/>
          </a:prstGeom>
          <a:solidFill>
            <a:srgbClr val="0000FF"/>
          </a:solidFill>
          <a:ln w="9525">
            <a:noFill/>
            <a:round/>
            <a:headEnd/>
            <a:tailEnd/>
          </a:ln>
        </p:spPr>
        <p:txBody>
          <a:bodyPr wrap="none" anchor="ctr"/>
          <a:lstStyle/>
          <a:p>
            <a:pPr algn="l">
              <a:spcBef>
                <a:spcPct val="0"/>
              </a:spcBef>
            </a:pPr>
            <a:endParaRPr lang="it-IT" sz="1600" b="1" u="none">
              <a:solidFill>
                <a:srgbClr val="000000"/>
              </a:solidFill>
              <a:latin typeface="Verdana" pitchFamily="34" charset="0"/>
            </a:endParaRPr>
          </a:p>
        </p:txBody>
      </p:sp>
      <p:sp>
        <p:nvSpPr>
          <p:cNvPr id="73" name="Oval 72"/>
          <p:cNvSpPr>
            <a:spLocks noChangeAspect="1" noChangeArrowheads="1"/>
          </p:cNvSpPr>
          <p:nvPr/>
        </p:nvSpPr>
        <p:spPr bwMode="auto">
          <a:xfrm>
            <a:off x="7605013" y="5225288"/>
            <a:ext cx="136525" cy="136525"/>
          </a:xfrm>
          <a:prstGeom prst="ellipse">
            <a:avLst/>
          </a:prstGeom>
          <a:solidFill>
            <a:srgbClr val="0000FF"/>
          </a:solidFill>
          <a:ln w="9525">
            <a:noFill/>
            <a:round/>
            <a:headEnd/>
            <a:tailEnd/>
          </a:ln>
        </p:spPr>
        <p:txBody>
          <a:bodyPr wrap="none" anchor="ctr"/>
          <a:lstStyle/>
          <a:p>
            <a:pPr algn="l">
              <a:spcBef>
                <a:spcPct val="0"/>
              </a:spcBef>
            </a:pPr>
            <a:endParaRPr lang="it-IT" sz="1600" b="1" u="none">
              <a:solidFill>
                <a:srgbClr val="000000"/>
              </a:solidFill>
              <a:latin typeface="Verdana" pitchFamily="34" charset="0"/>
            </a:endParaRPr>
          </a:p>
        </p:txBody>
      </p:sp>
      <p:sp>
        <p:nvSpPr>
          <p:cNvPr id="74" name="Oval 73"/>
          <p:cNvSpPr>
            <a:spLocks noChangeAspect="1" noChangeArrowheads="1"/>
          </p:cNvSpPr>
          <p:nvPr/>
        </p:nvSpPr>
        <p:spPr bwMode="auto">
          <a:xfrm>
            <a:off x="4475163" y="1557338"/>
            <a:ext cx="136525" cy="136525"/>
          </a:xfrm>
          <a:prstGeom prst="ellipse">
            <a:avLst/>
          </a:prstGeom>
          <a:solidFill>
            <a:srgbClr val="0000FF"/>
          </a:solidFill>
          <a:ln w="9525">
            <a:noFill/>
            <a:round/>
            <a:headEnd/>
            <a:tailEnd/>
          </a:ln>
        </p:spPr>
        <p:txBody>
          <a:bodyPr wrap="none" anchor="ctr"/>
          <a:lstStyle/>
          <a:p>
            <a:pPr algn="l">
              <a:spcBef>
                <a:spcPct val="0"/>
              </a:spcBef>
            </a:pPr>
            <a:endParaRPr lang="it-IT" sz="1600" b="1" u="none">
              <a:solidFill>
                <a:srgbClr val="000000"/>
              </a:solidFill>
              <a:latin typeface="Verdana" pitchFamily="34" charset="0"/>
            </a:endParaRPr>
          </a:p>
        </p:txBody>
      </p:sp>
      <p:sp>
        <p:nvSpPr>
          <p:cNvPr id="75" name="Oval 74"/>
          <p:cNvSpPr>
            <a:spLocks noChangeAspect="1" noChangeArrowheads="1"/>
          </p:cNvSpPr>
          <p:nvPr/>
        </p:nvSpPr>
        <p:spPr bwMode="auto">
          <a:xfrm>
            <a:off x="6997700" y="4397375"/>
            <a:ext cx="136525" cy="136525"/>
          </a:xfrm>
          <a:prstGeom prst="ellipse">
            <a:avLst/>
          </a:prstGeom>
          <a:solidFill>
            <a:srgbClr val="0000FF"/>
          </a:solidFill>
          <a:ln w="9525" algn="ctr">
            <a:noFill/>
            <a:round/>
            <a:headEnd/>
            <a:tailEnd/>
          </a:ln>
        </p:spPr>
        <p:txBody>
          <a:bodyPr wrap="none" anchor="ctr"/>
          <a:lstStyle/>
          <a:p>
            <a:pPr algn="l">
              <a:spcBef>
                <a:spcPct val="0"/>
              </a:spcBef>
            </a:pPr>
            <a:endParaRPr lang="it-IT" sz="1600" b="1" u="none">
              <a:solidFill>
                <a:srgbClr val="000000"/>
              </a:solidFill>
              <a:latin typeface="Verdana" pitchFamily="34" charset="0"/>
            </a:endParaRPr>
          </a:p>
        </p:txBody>
      </p:sp>
      <p:sp>
        <p:nvSpPr>
          <p:cNvPr id="76" name="Oval 75"/>
          <p:cNvSpPr>
            <a:spLocks noChangeArrowheads="1"/>
          </p:cNvSpPr>
          <p:nvPr/>
        </p:nvSpPr>
        <p:spPr bwMode="auto">
          <a:xfrm>
            <a:off x="5160963" y="2071390"/>
            <a:ext cx="142875" cy="147638"/>
          </a:xfrm>
          <a:prstGeom prst="ellipse">
            <a:avLst/>
          </a:prstGeom>
          <a:solidFill>
            <a:srgbClr val="0000FF"/>
          </a:solidFill>
          <a:ln w="9525">
            <a:noFill/>
            <a:round/>
            <a:headEnd/>
            <a:tailEnd/>
          </a:ln>
        </p:spPr>
        <p:txBody>
          <a:bodyPr wrap="none" anchor="ctr"/>
          <a:lstStyle/>
          <a:p>
            <a:pPr algn="l">
              <a:spcBef>
                <a:spcPct val="0"/>
              </a:spcBef>
            </a:pPr>
            <a:endParaRPr lang="it-IT" sz="1600" b="1" u="none">
              <a:solidFill>
                <a:srgbClr val="000000"/>
              </a:solidFill>
              <a:latin typeface="Verdana" pitchFamily="34" charset="0"/>
            </a:endParaRPr>
          </a:p>
        </p:txBody>
      </p:sp>
      <p:sp>
        <p:nvSpPr>
          <p:cNvPr id="77" name="Oval 76"/>
          <p:cNvSpPr>
            <a:spLocks noChangeArrowheads="1"/>
          </p:cNvSpPr>
          <p:nvPr/>
        </p:nvSpPr>
        <p:spPr bwMode="auto">
          <a:xfrm>
            <a:off x="5631688" y="1994788"/>
            <a:ext cx="142875" cy="147637"/>
          </a:xfrm>
          <a:prstGeom prst="ellipse">
            <a:avLst/>
          </a:prstGeom>
          <a:solidFill>
            <a:srgbClr val="0000FF"/>
          </a:solidFill>
          <a:ln w="9525">
            <a:noFill/>
            <a:round/>
            <a:headEnd/>
            <a:tailEnd/>
          </a:ln>
        </p:spPr>
        <p:txBody>
          <a:bodyPr wrap="none" anchor="ctr"/>
          <a:lstStyle/>
          <a:p>
            <a:pPr algn="l">
              <a:spcBef>
                <a:spcPct val="0"/>
              </a:spcBef>
            </a:pPr>
            <a:endParaRPr lang="it-IT" sz="1600" b="1" u="none">
              <a:solidFill>
                <a:srgbClr val="000000"/>
              </a:solidFill>
              <a:latin typeface="Verdana" pitchFamily="34" charset="0"/>
            </a:endParaRPr>
          </a:p>
        </p:txBody>
      </p:sp>
      <p:sp>
        <p:nvSpPr>
          <p:cNvPr id="78" name="Oval 77"/>
          <p:cNvSpPr>
            <a:spLocks noChangeArrowheads="1"/>
          </p:cNvSpPr>
          <p:nvPr/>
        </p:nvSpPr>
        <p:spPr bwMode="auto">
          <a:xfrm>
            <a:off x="6156176" y="1137663"/>
            <a:ext cx="130175" cy="130175"/>
          </a:xfrm>
          <a:prstGeom prst="ellipse">
            <a:avLst/>
          </a:prstGeom>
          <a:solidFill>
            <a:srgbClr val="0000FF"/>
          </a:solidFill>
          <a:ln w="9525">
            <a:noFill/>
            <a:round/>
            <a:headEnd/>
            <a:tailEnd/>
          </a:ln>
        </p:spPr>
        <p:txBody>
          <a:bodyPr wrap="none" anchor="ctr"/>
          <a:lstStyle/>
          <a:p>
            <a:pPr algn="l">
              <a:spcBef>
                <a:spcPct val="0"/>
              </a:spcBef>
            </a:pPr>
            <a:endParaRPr lang="it-IT" sz="1600" b="1" u="none">
              <a:solidFill>
                <a:srgbClr val="000000"/>
              </a:solidFill>
              <a:latin typeface="Verdana" pitchFamily="34" charset="0"/>
            </a:endParaRPr>
          </a:p>
        </p:txBody>
      </p:sp>
      <p:sp>
        <p:nvSpPr>
          <p:cNvPr id="79" name="Oval 78"/>
          <p:cNvSpPr>
            <a:spLocks noChangeArrowheads="1"/>
          </p:cNvSpPr>
          <p:nvPr/>
        </p:nvSpPr>
        <p:spPr bwMode="auto">
          <a:xfrm>
            <a:off x="5326125" y="1222375"/>
            <a:ext cx="141288" cy="146050"/>
          </a:xfrm>
          <a:prstGeom prst="ellipse">
            <a:avLst/>
          </a:prstGeom>
          <a:solidFill>
            <a:srgbClr val="0000FF"/>
          </a:solidFill>
          <a:ln w="9525">
            <a:noFill/>
            <a:round/>
            <a:headEnd/>
            <a:tailEnd/>
          </a:ln>
        </p:spPr>
        <p:txBody>
          <a:bodyPr wrap="none" anchor="ctr"/>
          <a:lstStyle/>
          <a:p>
            <a:pPr algn="l">
              <a:spcBef>
                <a:spcPct val="0"/>
              </a:spcBef>
            </a:pPr>
            <a:endParaRPr lang="it-IT" sz="1600" b="1" u="none">
              <a:solidFill>
                <a:srgbClr val="000000"/>
              </a:solidFill>
              <a:latin typeface="Verdana" pitchFamily="34" charset="0"/>
            </a:endParaRPr>
          </a:p>
        </p:txBody>
      </p:sp>
      <p:sp>
        <p:nvSpPr>
          <p:cNvPr id="80" name="Oval 79"/>
          <p:cNvSpPr>
            <a:spLocks noChangeArrowheads="1"/>
          </p:cNvSpPr>
          <p:nvPr/>
        </p:nvSpPr>
        <p:spPr bwMode="auto">
          <a:xfrm>
            <a:off x="5870575" y="1589088"/>
            <a:ext cx="123825" cy="128587"/>
          </a:xfrm>
          <a:prstGeom prst="ellipse">
            <a:avLst/>
          </a:prstGeom>
          <a:solidFill>
            <a:srgbClr val="0000FF"/>
          </a:solidFill>
          <a:ln w="9525">
            <a:noFill/>
            <a:round/>
            <a:headEnd/>
            <a:tailEnd/>
          </a:ln>
        </p:spPr>
        <p:txBody>
          <a:bodyPr wrap="none" anchor="ctr"/>
          <a:lstStyle/>
          <a:p>
            <a:pPr algn="l">
              <a:spcBef>
                <a:spcPct val="0"/>
              </a:spcBef>
            </a:pPr>
            <a:endParaRPr lang="it-IT" sz="1600" b="1" u="none">
              <a:solidFill>
                <a:srgbClr val="000000"/>
              </a:solidFill>
              <a:latin typeface="Verdana" pitchFamily="34" charset="0"/>
            </a:endParaRPr>
          </a:p>
        </p:txBody>
      </p:sp>
      <p:sp>
        <p:nvSpPr>
          <p:cNvPr id="81" name="Oval 80"/>
          <p:cNvSpPr>
            <a:spLocks noChangeArrowheads="1"/>
          </p:cNvSpPr>
          <p:nvPr/>
        </p:nvSpPr>
        <p:spPr bwMode="auto">
          <a:xfrm>
            <a:off x="6648357" y="3440875"/>
            <a:ext cx="147638" cy="152400"/>
          </a:xfrm>
          <a:prstGeom prst="ellipse">
            <a:avLst/>
          </a:prstGeom>
          <a:solidFill>
            <a:srgbClr val="0000FF"/>
          </a:solidFill>
          <a:ln w="9525">
            <a:noFill/>
            <a:round/>
            <a:headEnd/>
            <a:tailEnd/>
          </a:ln>
        </p:spPr>
        <p:txBody>
          <a:bodyPr wrap="none" anchor="ctr"/>
          <a:lstStyle/>
          <a:p>
            <a:pPr algn="l">
              <a:spcBef>
                <a:spcPct val="0"/>
              </a:spcBef>
            </a:pPr>
            <a:endParaRPr lang="it-IT" sz="1600" b="1" u="none">
              <a:solidFill>
                <a:srgbClr val="000000"/>
              </a:solidFill>
              <a:latin typeface="Verdana" pitchFamily="34" charset="0"/>
            </a:endParaRPr>
          </a:p>
        </p:txBody>
      </p:sp>
      <p:sp>
        <p:nvSpPr>
          <p:cNvPr id="82" name="Oval 81"/>
          <p:cNvSpPr>
            <a:spLocks noChangeArrowheads="1"/>
          </p:cNvSpPr>
          <p:nvPr/>
        </p:nvSpPr>
        <p:spPr bwMode="auto">
          <a:xfrm>
            <a:off x="5484813" y="2170113"/>
            <a:ext cx="142875" cy="147637"/>
          </a:xfrm>
          <a:prstGeom prst="ellipse">
            <a:avLst/>
          </a:prstGeom>
          <a:solidFill>
            <a:srgbClr val="0000FF"/>
          </a:solidFill>
          <a:ln w="9525">
            <a:noFill/>
            <a:round/>
            <a:headEnd/>
            <a:tailEnd/>
          </a:ln>
        </p:spPr>
        <p:txBody>
          <a:bodyPr wrap="none" anchor="ctr"/>
          <a:lstStyle/>
          <a:p>
            <a:pPr algn="l">
              <a:spcBef>
                <a:spcPct val="0"/>
              </a:spcBef>
            </a:pPr>
            <a:endParaRPr lang="it-IT" sz="1600" b="1" u="none">
              <a:solidFill>
                <a:srgbClr val="000000"/>
              </a:solidFill>
              <a:latin typeface="Verdana" pitchFamily="34" charset="0"/>
            </a:endParaRPr>
          </a:p>
        </p:txBody>
      </p:sp>
      <p:sp>
        <p:nvSpPr>
          <p:cNvPr id="83" name="Oval 82"/>
          <p:cNvSpPr>
            <a:spLocks noChangeArrowheads="1"/>
          </p:cNvSpPr>
          <p:nvPr/>
        </p:nvSpPr>
        <p:spPr bwMode="auto">
          <a:xfrm>
            <a:off x="4918075" y="1988840"/>
            <a:ext cx="142875" cy="147638"/>
          </a:xfrm>
          <a:prstGeom prst="ellipse">
            <a:avLst/>
          </a:prstGeom>
          <a:solidFill>
            <a:srgbClr val="0000FF"/>
          </a:solidFill>
          <a:ln w="9525">
            <a:noFill/>
            <a:round/>
            <a:headEnd/>
            <a:tailEnd/>
          </a:ln>
        </p:spPr>
        <p:txBody>
          <a:bodyPr wrap="none" anchor="ctr"/>
          <a:lstStyle/>
          <a:p>
            <a:pPr algn="l">
              <a:spcBef>
                <a:spcPct val="0"/>
              </a:spcBef>
            </a:pPr>
            <a:endParaRPr lang="it-IT" sz="1600" b="1" u="none">
              <a:solidFill>
                <a:srgbClr val="000000"/>
              </a:solidFill>
              <a:latin typeface="Verdana" pitchFamily="34" charset="0"/>
            </a:endParaRPr>
          </a:p>
        </p:txBody>
      </p:sp>
      <p:sp>
        <p:nvSpPr>
          <p:cNvPr id="84" name="Oval 83"/>
          <p:cNvSpPr>
            <a:spLocks noChangeArrowheads="1"/>
          </p:cNvSpPr>
          <p:nvPr/>
        </p:nvSpPr>
        <p:spPr bwMode="auto">
          <a:xfrm>
            <a:off x="3854450" y="1720850"/>
            <a:ext cx="142875" cy="147638"/>
          </a:xfrm>
          <a:prstGeom prst="ellipse">
            <a:avLst/>
          </a:prstGeom>
          <a:solidFill>
            <a:srgbClr val="0000FF"/>
          </a:solidFill>
          <a:ln w="9525">
            <a:noFill/>
            <a:round/>
            <a:headEnd/>
            <a:tailEnd/>
          </a:ln>
        </p:spPr>
        <p:txBody>
          <a:bodyPr wrap="none" anchor="ctr"/>
          <a:lstStyle/>
          <a:p>
            <a:pPr algn="l">
              <a:spcBef>
                <a:spcPct val="0"/>
              </a:spcBef>
            </a:pPr>
            <a:endParaRPr lang="it-IT" sz="1600" b="1" u="none">
              <a:solidFill>
                <a:srgbClr val="000000"/>
              </a:solidFill>
              <a:latin typeface="Verdana" pitchFamily="34" charset="0"/>
            </a:endParaRPr>
          </a:p>
        </p:txBody>
      </p:sp>
      <p:sp>
        <p:nvSpPr>
          <p:cNvPr id="85" name="Oval 84"/>
          <p:cNvSpPr>
            <a:spLocks noChangeArrowheads="1"/>
          </p:cNvSpPr>
          <p:nvPr/>
        </p:nvSpPr>
        <p:spPr bwMode="auto">
          <a:xfrm>
            <a:off x="4079938" y="1645288"/>
            <a:ext cx="142875" cy="147637"/>
          </a:xfrm>
          <a:prstGeom prst="ellipse">
            <a:avLst/>
          </a:prstGeom>
          <a:solidFill>
            <a:srgbClr val="0000FF"/>
          </a:solidFill>
          <a:ln w="9525">
            <a:noFill/>
            <a:round/>
            <a:headEnd/>
            <a:tailEnd/>
          </a:ln>
        </p:spPr>
        <p:txBody>
          <a:bodyPr wrap="none" anchor="ctr"/>
          <a:lstStyle/>
          <a:p>
            <a:pPr algn="l">
              <a:spcBef>
                <a:spcPct val="0"/>
              </a:spcBef>
            </a:pPr>
            <a:endParaRPr lang="it-IT" sz="1600" b="1" u="none">
              <a:solidFill>
                <a:srgbClr val="000000"/>
              </a:solidFill>
              <a:latin typeface="Verdana" pitchFamily="34" charset="0"/>
            </a:endParaRPr>
          </a:p>
        </p:txBody>
      </p:sp>
      <p:sp>
        <p:nvSpPr>
          <p:cNvPr id="86" name="Oval 85"/>
          <p:cNvSpPr>
            <a:spLocks noChangeArrowheads="1"/>
          </p:cNvSpPr>
          <p:nvPr/>
        </p:nvSpPr>
        <p:spPr bwMode="auto">
          <a:xfrm>
            <a:off x="5626100" y="1573213"/>
            <a:ext cx="141288" cy="146050"/>
          </a:xfrm>
          <a:prstGeom prst="ellipse">
            <a:avLst/>
          </a:prstGeom>
          <a:solidFill>
            <a:srgbClr val="0000FF"/>
          </a:solidFill>
          <a:ln w="9525">
            <a:noFill/>
            <a:round/>
            <a:headEnd/>
            <a:tailEnd/>
          </a:ln>
        </p:spPr>
        <p:txBody>
          <a:bodyPr wrap="none" anchor="ctr"/>
          <a:lstStyle/>
          <a:p>
            <a:pPr algn="l">
              <a:spcBef>
                <a:spcPct val="0"/>
              </a:spcBef>
            </a:pPr>
            <a:endParaRPr lang="it-IT" sz="1600" b="1" u="none">
              <a:solidFill>
                <a:srgbClr val="000000"/>
              </a:solidFill>
              <a:latin typeface="Verdana" pitchFamily="34" charset="0"/>
            </a:endParaRPr>
          </a:p>
        </p:txBody>
      </p:sp>
      <p:sp>
        <p:nvSpPr>
          <p:cNvPr id="87" name="Oval 86"/>
          <p:cNvSpPr>
            <a:spLocks noChangeArrowheads="1"/>
          </p:cNvSpPr>
          <p:nvPr/>
        </p:nvSpPr>
        <p:spPr bwMode="auto">
          <a:xfrm>
            <a:off x="6440488" y="1449388"/>
            <a:ext cx="141287" cy="146050"/>
          </a:xfrm>
          <a:prstGeom prst="ellipse">
            <a:avLst/>
          </a:prstGeom>
          <a:solidFill>
            <a:srgbClr val="0000FF"/>
          </a:solidFill>
          <a:ln w="9525">
            <a:noFill/>
            <a:round/>
            <a:headEnd/>
            <a:tailEnd/>
          </a:ln>
        </p:spPr>
        <p:txBody>
          <a:bodyPr wrap="none" anchor="ctr"/>
          <a:lstStyle/>
          <a:p>
            <a:pPr algn="l">
              <a:spcBef>
                <a:spcPct val="0"/>
              </a:spcBef>
            </a:pPr>
            <a:endParaRPr lang="it-IT" sz="1600" b="1" u="none">
              <a:solidFill>
                <a:srgbClr val="000000"/>
              </a:solidFill>
              <a:latin typeface="Verdana" pitchFamily="34" charset="0"/>
            </a:endParaRPr>
          </a:p>
        </p:txBody>
      </p:sp>
      <p:sp>
        <p:nvSpPr>
          <p:cNvPr id="88" name="Oval 87"/>
          <p:cNvSpPr>
            <a:spLocks noChangeArrowheads="1"/>
          </p:cNvSpPr>
          <p:nvPr/>
        </p:nvSpPr>
        <p:spPr bwMode="auto">
          <a:xfrm>
            <a:off x="5351463" y="2530475"/>
            <a:ext cx="142875" cy="147638"/>
          </a:xfrm>
          <a:prstGeom prst="ellipse">
            <a:avLst/>
          </a:prstGeom>
          <a:solidFill>
            <a:srgbClr val="0000FF"/>
          </a:solidFill>
          <a:ln w="9525">
            <a:noFill/>
            <a:round/>
            <a:headEnd/>
            <a:tailEnd/>
          </a:ln>
        </p:spPr>
        <p:txBody>
          <a:bodyPr wrap="none" anchor="ctr"/>
          <a:lstStyle/>
          <a:p>
            <a:pPr algn="l">
              <a:spcBef>
                <a:spcPct val="0"/>
              </a:spcBef>
            </a:pPr>
            <a:endParaRPr lang="it-IT" sz="1600" b="1" u="none">
              <a:solidFill>
                <a:srgbClr val="000000"/>
              </a:solidFill>
              <a:latin typeface="Verdana" pitchFamily="34" charset="0"/>
            </a:endParaRPr>
          </a:p>
        </p:txBody>
      </p:sp>
      <p:sp>
        <p:nvSpPr>
          <p:cNvPr id="89" name="Oval 88"/>
          <p:cNvSpPr>
            <a:spLocks noChangeArrowheads="1"/>
          </p:cNvSpPr>
          <p:nvPr/>
        </p:nvSpPr>
        <p:spPr bwMode="auto">
          <a:xfrm>
            <a:off x="5416550" y="2919413"/>
            <a:ext cx="142875" cy="147637"/>
          </a:xfrm>
          <a:prstGeom prst="ellipse">
            <a:avLst/>
          </a:prstGeom>
          <a:solidFill>
            <a:srgbClr val="0000FF"/>
          </a:solidFill>
          <a:ln w="9525">
            <a:noFill/>
            <a:round/>
            <a:headEnd/>
            <a:tailEnd/>
          </a:ln>
        </p:spPr>
        <p:txBody>
          <a:bodyPr wrap="none" anchor="ctr"/>
          <a:lstStyle/>
          <a:p>
            <a:pPr algn="l">
              <a:spcBef>
                <a:spcPct val="0"/>
              </a:spcBef>
            </a:pPr>
            <a:endParaRPr lang="it-IT" sz="1600" b="1" u="none">
              <a:solidFill>
                <a:srgbClr val="000000"/>
              </a:solidFill>
              <a:latin typeface="Verdana" pitchFamily="34" charset="0"/>
            </a:endParaRPr>
          </a:p>
        </p:txBody>
      </p:sp>
      <p:sp>
        <p:nvSpPr>
          <p:cNvPr id="90" name="Oval 89"/>
          <p:cNvSpPr>
            <a:spLocks noChangeArrowheads="1"/>
          </p:cNvSpPr>
          <p:nvPr/>
        </p:nvSpPr>
        <p:spPr bwMode="auto">
          <a:xfrm>
            <a:off x="5892163" y="2960688"/>
            <a:ext cx="142875" cy="147637"/>
          </a:xfrm>
          <a:prstGeom prst="ellipse">
            <a:avLst/>
          </a:prstGeom>
          <a:solidFill>
            <a:srgbClr val="0000FF"/>
          </a:solidFill>
          <a:ln w="9525">
            <a:noFill/>
            <a:round/>
            <a:headEnd/>
            <a:tailEnd/>
          </a:ln>
        </p:spPr>
        <p:txBody>
          <a:bodyPr wrap="none" anchor="ctr"/>
          <a:lstStyle/>
          <a:p>
            <a:pPr algn="l">
              <a:spcBef>
                <a:spcPct val="0"/>
              </a:spcBef>
            </a:pPr>
            <a:endParaRPr lang="it-IT" sz="1600" b="1" u="none">
              <a:solidFill>
                <a:srgbClr val="000000"/>
              </a:solidFill>
              <a:latin typeface="Verdana" pitchFamily="34" charset="0"/>
            </a:endParaRPr>
          </a:p>
        </p:txBody>
      </p:sp>
      <p:sp>
        <p:nvSpPr>
          <p:cNvPr id="91" name="Oval 90"/>
          <p:cNvSpPr>
            <a:spLocks noChangeArrowheads="1"/>
          </p:cNvSpPr>
          <p:nvPr/>
        </p:nvSpPr>
        <p:spPr bwMode="auto">
          <a:xfrm>
            <a:off x="5930900" y="3668713"/>
            <a:ext cx="142875" cy="147637"/>
          </a:xfrm>
          <a:prstGeom prst="ellipse">
            <a:avLst/>
          </a:prstGeom>
          <a:solidFill>
            <a:srgbClr val="0000FF"/>
          </a:solidFill>
          <a:ln w="9525">
            <a:noFill/>
            <a:round/>
            <a:headEnd/>
            <a:tailEnd/>
          </a:ln>
        </p:spPr>
        <p:txBody>
          <a:bodyPr wrap="none" anchor="ctr"/>
          <a:lstStyle/>
          <a:p>
            <a:pPr algn="l">
              <a:spcBef>
                <a:spcPct val="0"/>
              </a:spcBef>
            </a:pPr>
            <a:endParaRPr lang="it-IT" sz="1600" b="1" u="none">
              <a:solidFill>
                <a:srgbClr val="000000"/>
              </a:solidFill>
              <a:latin typeface="Verdana" pitchFamily="34" charset="0"/>
            </a:endParaRPr>
          </a:p>
        </p:txBody>
      </p:sp>
      <p:sp>
        <p:nvSpPr>
          <p:cNvPr id="92" name="Oval 91"/>
          <p:cNvSpPr>
            <a:spLocks noChangeArrowheads="1"/>
          </p:cNvSpPr>
          <p:nvPr/>
        </p:nvSpPr>
        <p:spPr bwMode="auto">
          <a:xfrm>
            <a:off x="6442075" y="3881438"/>
            <a:ext cx="142875" cy="147637"/>
          </a:xfrm>
          <a:prstGeom prst="ellipse">
            <a:avLst/>
          </a:prstGeom>
          <a:solidFill>
            <a:srgbClr val="0000FF"/>
          </a:solidFill>
          <a:ln w="9525">
            <a:noFill/>
            <a:round/>
            <a:headEnd/>
            <a:tailEnd/>
          </a:ln>
        </p:spPr>
        <p:txBody>
          <a:bodyPr wrap="none" anchor="ctr"/>
          <a:lstStyle/>
          <a:p>
            <a:pPr algn="l">
              <a:spcBef>
                <a:spcPct val="0"/>
              </a:spcBef>
            </a:pPr>
            <a:endParaRPr lang="it-IT" sz="1600" b="1" u="none">
              <a:solidFill>
                <a:srgbClr val="000000"/>
              </a:solidFill>
              <a:latin typeface="Verdana" pitchFamily="34" charset="0"/>
            </a:endParaRPr>
          </a:p>
        </p:txBody>
      </p:sp>
      <p:sp>
        <p:nvSpPr>
          <p:cNvPr id="93" name="Oval 92"/>
          <p:cNvSpPr>
            <a:spLocks noChangeArrowheads="1"/>
          </p:cNvSpPr>
          <p:nvPr/>
        </p:nvSpPr>
        <p:spPr bwMode="auto">
          <a:xfrm>
            <a:off x="6852506" y="3842513"/>
            <a:ext cx="147637" cy="152400"/>
          </a:xfrm>
          <a:prstGeom prst="ellipse">
            <a:avLst/>
          </a:prstGeom>
          <a:solidFill>
            <a:srgbClr val="0000FF"/>
          </a:solidFill>
          <a:ln w="9525">
            <a:noFill/>
            <a:round/>
            <a:headEnd/>
            <a:tailEnd/>
          </a:ln>
        </p:spPr>
        <p:txBody>
          <a:bodyPr wrap="none" anchor="ctr"/>
          <a:lstStyle/>
          <a:p>
            <a:pPr algn="l">
              <a:spcBef>
                <a:spcPct val="0"/>
              </a:spcBef>
            </a:pPr>
            <a:endParaRPr lang="it-IT" sz="1600" b="1" u="none">
              <a:solidFill>
                <a:srgbClr val="000000"/>
              </a:solidFill>
              <a:latin typeface="Verdana" pitchFamily="34" charset="0"/>
            </a:endParaRPr>
          </a:p>
        </p:txBody>
      </p:sp>
      <p:sp>
        <p:nvSpPr>
          <p:cNvPr id="94" name="Oval 93"/>
          <p:cNvSpPr>
            <a:spLocks noChangeArrowheads="1"/>
          </p:cNvSpPr>
          <p:nvPr/>
        </p:nvSpPr>
        <p:spPr bwMode="auto">
          <a:xfrm>
            <a:off x="4211960" y="4373357"/>
            <a:ext cx="142875" cy="147638"/>
          </a:xfrm>
          <a:prstGeom prst="ellipse">
            <a:avLst/>
          </a:prstGeom>
          <a:solidFill>
            <a:srgbClr val="0000FF"/>
          </a:solidFill>
          <a:ln w="9525">
            <a:noFill/>
            <a:round/>
            <a:headEnd/>
            <a:tailEnd/>
          </a:ln>
        </p:spPr>
        <p:txBody>
          <a:bodyPr wrap="none" anchor="ctr"/>
          <a:lstStyle/>
          <a:p>
            <a:pPr algn="l">
              <a:spcBef>
                <a:spcPct val="0"/>
              </a:spcBef>
            </a:pPr>
            <a:endParaRPr lang="it-IT" sz="1600" b="1" u="none">
              <a:solidFill>
                <a:srgbClr val="000000"/>
              </a:solidFill>
              <a:latin typeface="Verdana" pitchFamily="34" charset="0"/>
            </a:endParaRPr>
          </a:p>
        </p:txBody>
      </p:sp>
      <p:sp>
        <p:nvSpPr>
          <p:cNvPr id="95" name="Oval 94"/>
          <p:cNvSpPr>
            <a:spLocks noChangeArrowheads="1"/>
          </p:cNvSpPr>
          <p:nvPr/>
        </p:nvSpPr>
        <p:spPr bwMode="auto">
          <a:xfrm>
            <a:off x="7200671" y="5849900"/>
            <a:ext cx="142875" cy="147638"/>
          </a:xfrm>
          <a:prstGeom prst="ellipse">
            <a:avLst/>
          </a:prstGeom>
          <a:solidFill>
            <a:srgbClr val="0000FF"/>
          </a:solidFill>
          <a:ln w="9525">
            <a:noFill/>
            <a:round/>
            <a:headEnd/>
            <a:tailEnd/>
          </a:ln>
        </p:spPr>
        <p:txBody>
          <a:bodyPr wrap="none" anchor="ctr"/>
          <a:lstStyle/>
          <a:p>
            <a:pPr algn="l">
              <a:spcBef>
                <a:spcPct val="0"/>
              </a:spcBef>
            </a:pPr>
            <a:endParaRPr lang="it-IT" sz="1600" b="1" u="none">
              <a:solidFill>
                <a:srgbClr val="000000"/>
              </a:solidFill>
              <a:latin typeface="Verdana" pitchFamily="34" charset="0"/>
            </a:endParaRPr>
          </a:p>
        </p:txBody>
      </p:sp>
      <p:sp>
        <p:nvSpPr>
          <p:cNvPr id="96" name="Oval 95"/>
          <p:cNvSpPr>
            <a:spLocks noChangeArrowheads="1"/>
          </p:cNvSpPr>
          <p:nvPr/>
        </p:nvSpPr>
        <p:spPr bwMode="auto">
          <a:xfrm>
            <a:off x="6987550" y="6249925"/>
            <a:ext cx="142875" cy="147638"/>
          </a:xfrm>
          <a:prstGeom prst="ellipse">
            <a:avLst/>
          </a:prstGeom>
          <a:solidFill>
            <a:srgbClr val="0000FF"/>
          </a:solidFill>
          <a:ln w="9525">
            <a:noFill/>
            <a:round/>
            <a:headEnd/>
            <a:tailEnd/>
          </a:ln>
        </p:spPr>
        <p:txBody>
          <a:bodyPr wrap="none" anchor="ctr"/>
          <a:lstStyle/>
          <a:p>
            <a:pPr algn="l">
              <a:spcBef>
                <a:spcPct val="0"/>
              </a:spcBef>
            </a:pPr>
            <a:endParaRPr lang="it-IT" sz="1600" b="1" u="none">
              <a:solidFill>
                <a:srgbClr val="000000"/>
              </a:solidFill>
              <a:latin typeface="Verdana" pitchFamily="34" charset="0"/>
            </a:endParaRPr>
          </a:p>
        </p:txBody>
      </p:sp>
      <p:sp>
        <p:nvSpPr>
          <p:cNvPr id="98" name="Oval 98"/>
          <p:cNvSpPr>
            <a:spLocks noChangeAspect="1" noChangeArrowheads="1"/>
          </p:cNvSpPr>
          <p:nvPr/>
        </p:nvSpPr>
        <p:spPr bwMode="auto">
          <a:xfrm>
            <a:off x="8376549" y="4603813"/>
            <a:ext cx="136525" cy="136525"/>
          </a:xfrm>
          <a:prstGeom prst="ellipse">
            <a:avLst/>
          </a:prstGeom>
          <a:solidFill>
            <a:srgbClr val="0000FF"/>
          </a:solidFill>
          <a:ln w="9525" algn="ctr">
            <a:noFill/>
            <a:round/>
            <a:headEnd/>
            <a:tailEnd/>
          </a:ln>
        </p:spPr>
        <p:txBody>
          <a:bodyPr wrap="none" anchor="ctr"/>
          <a:lstStyle/>
          <a:p>
            <a:pPr algn="l">
              <a:spcBef>
                <a:spcPct val="0"/>
              </a:spcBef>
            </a:pPr>
            <a:endParaRPr lang="it-IT" sz="1600" b="1" u="none">
              <a:solidFill>
                <a:srgbClr val="000000"/>
              </a:solidFill>
              <a:latin typeface="Verdana" pitchFamily="34" charset="0"/>
            </a:endParaRPr>
          </a:p>
        </p:txBody>
      </p:sp>
      <p:sp>
        <p:nvSpPr>
          <p:cNvPr id="101" name="Line 101"/>
          <p:cNvSpPr>
            <a:spLocks noChangeShapeType="1"/>
          </p:cNvSpPr>
          <p:nvPr/>
        </p:nvSpPr>
        <p:spPr bwMode="auto">
          <a:xfrm flipH="1">
            <a:off x="7894638" y="4048125"/>
            <a:ext cx="153987" cy="176213"/>
          </a:xfrm>
          <a:prstGeom prst="line">
            <a:avLst/>
          </a:prstGeom>
          <a:noFill/>
          <a:ln w="9525">
            <a:noFill/>
            <a:round/>
            <a:headEnd/>
            <a:tailEnd/>
          </a:ln>
        </p:spPr>
        <p:txBody>
          <a:bodyPr wrap="none" anchor="ctr"/>
          <a:lstStyle/>
          <a:p>
            <a:endParaRPr lang="it-IT" sz="1600">
              <a:latin typeface="Verdana" pitchFamily="34" charset="0"/>
            </a:endParaRPr>
          </a:p>
        </p:txBody>
      </p:sp>
      <p:sp>
        <p:nvSpPr>
          <p:cNvPr id="104" name="Oval 104"/>
          <p:cNvSpPr>
            <a:spLocks noChangeArrowheads="1"/>
          </p:cNvSpPr>
          <p:nvPr/>
        </p:nvSpPr>
        <p:spPr bwMode="auto">
          <a:xfrm>
            <a:off x="5952785" y="2921323"/>
            <a:ext cx="142875" cy="147637"/>
          </a:xfrm>
          <a:prstGeom prst="ellipse">
            <a:avLst/>
          </a:prstGeom>
          <a:solidFill>
            <a:srgbClr val="0000FF"/>
          </a:solidFill>
          <a:ln w="9525">
            <a:noFill/>
            <a:round/>
            <a:headEnd/>
            <a:tailEnd/>
          </a:ln>
        </p:spPr>
        <p:txBody>
          <a:bodyPr wrap="none" anchor="ctr"/>
          <a:lstStyle/>
          <a:p>
            <a:pPr algn="l">
              <a:spcBef>
                <a:spcPct val="0"/>
              </a:spcBef>
            </a:pPr>
            <a:endParaRPr lang="it-IT" sz="1600" b="1" u="none">
              <a:solidFill>
                <a:srgbClr val="000000"/>
              </a:solidFill>
              <a:latin typeface="Verdana" pitchFamily="34" charset="0"/>
            </a:endParaRPr>
          </a:p>
        </p:txBody>
      </p:sp>
      <p:sp>
        <p:nvSpPr>
          <p:cNvPr id="107" name="Oval 107"/>
          <p:cNvSpPr>
            <a:spLocks noChangeAspect="1" noChangeArrowheads="1"/>
          </p:cNvSpPr>
          <p:nvPr/>
        </p:nvSpPr>
        <p:spPr bwMode="auto">
          <a:xfrm>
            <a:off x="5827713" y="3630613"/>
            <a:ext cx="136525" cy="136525"/>
          </a:xfrm>
          <a:prstGeom prst="ellipse">
            <a:avLst/>
          </a:prstGeom>
          <a:solidFill>
            <a:srgbClr val="0000FF"/>
          </a:solidFill>
          <a:ln w="9525" algn="ctr">
            <a:noFill/>
            <a:round/>
            <a:headEnd/>
            <a:tailEnd/>
          </a:ln>
        </p:spPr>
        <p:txBody>
          <a:bodyPr wrap="none" anchor="ctr"/>
          <a:lstStyle/>
          <a:p>
            <a:pPr algn="l">
              <a:spcBef>
                <a:spcPct val="0"/>
              </a:spcBef>
            </a:pPr>
            <a:endParaRPr lang="it-IT" sz="1600" b="1" u="none">
              <a:solidFill>
                <a:srgbClr val="000000"/>
              </a:solidFill>
              <a:latin typeface="Verdana" pitchFamily="34" charset="0"/>
            </a:endParaRPr>
          </a:p>
        </p:txBody>
      </p:sp>
      <p:sp>
        <p:nvSpPr>
          <p:cNvPr id="110" name="Oval 110"/>
          <p:cNvSpPr>
            <a:spLocks noChangeAspect="1" noChangeArrowheads="1"/>
          </p:cNvSpPr>
          <p:nvPr/>
        </p:nvSpPr>
        <p:spPr bwMode="auto">
          <a:xfrm>
            <a:off x="4467225" y="5280025"/>
            <a:ext cx="136525" cy="136525"/>
          </a:xfrm>
          <a:prstGeom prst="ellipse">
            <a:avLst/>
          </a:prstGeom>
          <a:solidFill>
            <a:srgbClr val="0000FF"/>
          </a:solidFill>
          <a:ln w="9525">
            <a:noFill/>
            <a:round/>
            <a:headEnd/>
            <a:tailEnd/>
          </a:ln>
        </p:spPr>
        <p:txBody>
          <a:bodyPr wrap="none" anchor="ctr"/>
          <a:lstStyle/>
          <a:p>
            <a:pPr algn="l">
              <a:spcBef>
                <a:spcPct val="0"/>
              </a:spcBef>
            </a:pPr>
            <a:endParaRPr lang="it-IT" sz="1600" b="1" u="none">
              <a:solidFill>
                <a:srgbClr val="000000"/>
              </a:solidFill>
              <a:latin typeface="Verdana" pitchFamily="34" charset="0"/>
            </a:endParaRPr>
          </a:p>
        </p:txBody>
      </p:sp>
      <p:sp>
        <p:nvSpPr>
          <p:cNvPr id="113" name="Oval 113"/>
          <p:cNvSpPr>
            <a:spLocks noChangeArrowheads="1"/>
          </p:cNvSpPr>
          <p:nvPr/>
        </p:nvSpPr>
        <p:spPr bwMode="auto">
          <a:xfrm>
            <a:off x="6014463" y="2621088"/>
            <a:ext cx="142875" cy="147637"/>
          </a:xfrm>
          <a:prstGeom prst="ellipse">
            <a:avLst/>
          </a:prstGeom>
          <a:solidFill>
            <a:srgbClr val="0000FF"/>
          </a:solidFill>
          <a:ln w="9525">
            <a:noFill/>
            <a:round/>
            <a:headEnd/>
            <a:tailEnd/>
          </a:ln>
        </p:spPr>
        <p:txBody>
          <a:bodyPr wrap="none" anchor="ctr"/>
          <a:lstStyle/>
          <a:p>
            <a:pPr>
              <a:spcBef>
                <a:spcPct val="0"/>
              </a:spcBef>
            </a:pPr>
            <a:endParaRPr lang="it-IT" sz="1600" b="1">
              <a:solidFill>
                <a:srgbClr val="000000"/>
              </a:solidFill>
              <a:latin typeface="Verdana" pitchFamily="34" charset="0"/>
            </a:endParaRPr>
          </a:p>
        </p:txBody>
      </p:sp>
      <p:sp>
        <p:nvSpPr>
          <p:cNvPr id="116" name="Oval 116"/>
          <p:cNvSpPr>
            <a:spLocks noChangeArrowheads="1"/>
          </p:cNvSpPr>
          <p:nvPr/>
        </p:nvSpPr>
        <p:spPr bwMode="auto">
          <a:xfrm>
            <a:off x="4502913" y="1631188"/>
            <a:ext cx="142875" cy="147637"/>
          </a:xfrm>
          <a:prstGeom prst="ellipse">
            <a:avLst/>
          </a:prstGeom>
          <a:solidFill>
            <a:srgbClr val="0000FF"/>
          </a:solidFill>
          <a:ln w="9525">
            <a:noFill/>
            <a:round/>
            <a:headEnd/>
            <a:tailEnd/>
          </a:ln>
        </p:spPr>
        <p:txBody>
          <a:bodyPr wrap="none" anchor="ctr"/>
          <a:lstStyle/>
          <a:p>
            <a:pPr algn="l">
              <a:spcBef>
                <a:spcPct val="0"/>
              </a:spcBef>
            </a:pPr>
            <a:endParaRPr lang="it-IT" sz="1600" b="1" u="none">
              <a:solidFill>
                <a:srgbClr val="000000"/>
              </a:solidFill>
              <a:latin typeface="Verdana" pitchFamily="34" charset="0"/>
            </a:endParaRPr>
          </a:p>
        </p:txBody>
      </p:sp>
      <p:sp>
        <p:nvSpPr>
          <p:cNvPr id="119" name="Oval 119"/>
          <p:cNvSpPr>
            <a:spLocks noChangeArrowheads="1"/>
          </p:cNvSpPr>
          <p:nvPr/>
        </p:nvSpPr>
        <p:spPr bwMode="auto">
          <a:xfrm>
            <a:off x="6348450" y="3403088"/>
            <a:ext cx="142875" cy="147637"/>
          </a:xfrm>
          <a:prstGeom prst="ellipse">
            <a:avLst/>
          </a:prstGeom>
          <a:solidFill>
            <a:srgbClr val="0000FF"/>
          </a:solidFill>
          <a:ln w="9525">
            <a:noFill/>
            <a:round/>
            <a:headEnd/>
            <a:tailEnd/>
          </a:ln>
        </p:spPr>
        <p:txBody>
          <a:bodyPr wrap="none" anchor="ctr"/>
          <a:lstStyle/>
          <a:p>
            <a:pPr algn="l">
              <a:spcBef>
                <a:spcPct val="0"/>
              </a:spcBef>
            </a:pPr>
            <a:endParaRPr lang="it-IT" sz="1600" b="1" u="none">
              <a:solidFill>
                <a:srgbClr val="000000"/>
              </a:solidFill>
              <a:latin typeface="Verdana" pitchFamily="34" charset="0"/>
            </a:endParaRPr>
          </a:p>
        </p:txBody>
      </p:sp>
      <p:sp>
        <p:nvSpPr>
          <p:cNvPr id="122" name="Oval 122"/>
          <p:cNvSpPr>
            <a:spLocks noChangeArrowheads="1"/>
          </p:cNvSpPr>
          <p:nvPr/>
        </p:nvSpPr>
        <p:spPr bwMode="auto">
          <a:xfrm>
            <a:off x="5964238" y="3789363"/>
            <a:ext cx="142875" cy="147637"/>
          </a:xfrm>
          <a:prstGeom prst="ellipse">
            <a:avLst/>
          </a:prstGeom>
          <a:solidFill>
            <a:srgbClr val="0000FF"/>
          </a:solidFill>
          <a:ln w="9525" algn="ctr">
            <a:noFill/>
            <a:round/>
            <a:headEnd/>
            <a:tailEnd/>
          </a:ln>
        </p:spPr>
        <p:txBody>
          <a:bodyPr wrap="none" anchor="ctr"/>
          <a:lstStyle/>
          <a:p>
            <a:pPr algn="l">
              <a:spcBef>
                <a:spcPct val="0"/>
              </a:spcBef>
            </a:pPr>
            <a:endParaRPr lang="it-IT" sz="1600" b="1" u="none">
              <a:solidFill>
                <a:srgbClr val="000000"/>
              </a:solidFill>
              <a:latin typeface="Verdana" pitchFamily="34" charset="0"/>
            </a:endParaRPr>
          </a:p>
        </p:txBody>
      </p:sp>
      <p:sp>
        <p:nvSpPr>
          <p:cNvPr id="127" name="Oval 127"/>
          <p:cNvSpPr>
            <a:spLocks noChangeArrowheads="1"/>
          </p:cNvSpPr>
          <p:nvPr/>
        </p:nvSpPr>
        <p:spPr bwMode="auto">
          <a:xfrm>
            <a:off x="5725269" y="3368867"/>
            <a:ext cx="142875" cy="147637"/>
          </a:xfrm>
          <a:prstGeom prst="ellipse">
            <a:avLst/>
          </a:prstGeom>
          <a:solidFill>
            <a:srgbClr val="0000FF"/>
          </a:solidFill>
          <a:ln w="9525">
            <a:noFill/>
            <a:round/>
            <a:headEnd/>
            <a:tailEnd/>
          </a:ln>
        </p:spPr>
        <p:txBody>
          <a:bodyPr wrap="none" anchor="ctr"/>
          <a:lstStyle/>
          <a:p>
            <a:pPr algn="l">
              <a:spcBef>
                <a:spcPct val="0"/>
              </a:spcBef>
            </a:pPr>
            <a:endParaRPr lang="it-IT" sz="1600" b="1" u="none">
              <a:solidFill>
                <a:srgbClr val="000000"/>
              </a:solidFill>
              <a:latin typeface="Verdana" pitchFamily="34" charset="0"/>
            </a:endParaRPr>
          </a:p>
        </p:txBody>
      </p:sp>
      <p:sp>
        <p:nvSpPr>
          <p:cNvPr id="131" name="Oval 131"/>
          <p:cNvSpPr>
            <a:spLocks noChangeAspect="1" noChangeArrowheads="1"/>
          </p:cNvSpPr>
          <p:nvPr/>
        </p:nvSpPr>
        <p:spPr bwMode="auto">
          <a:xfrm>
            <a:off x="6804025" y="4314825"/>
            <a:ext cx="136525" cy="136525"/>
          </a:xfrm>
          <a:prstGeom prst="ellipse">
            <a:avLst/>
          </a:prstGeom>
          <a:solidFill>
            <a:srgbClr val="0000FF"/>
          </a:solidFill>
          <a:ln w="9525" algn="ctr">
            <a:noFill/>
            <a:round/>
            <a:headEnd/>
            <a:tailEnd/>
          </a:ln>
        </p:spPr>
        <p:txBody>
          <a:bodyPr wrap="none" anchor="ctr"/>
          <a:lstStyle/>
          <a:p>
            <a:pPr algn="l">
              <a:spcBef>
                <a:spcPct val="0"/>
              </a:spcBef>
            </a:pPr>
            <a:endParaRPr lang="it-IT" sz="1600" b="1" u="none">
              <a:solidFill>
                <a:srgbClr val="000000"/>
              </a:solidFill>
              <a:latin typeface="Verdana" pitchFamily="34" charset="0"/>
            </a:endParaRPr>
          </a:p>
        </p:txBody>
      </p:sp>
      <p:sp>
        <p:nvSpPr>
          <p:cNvPr id="135" name="Oval 136"/>
          <p:cNvSpPr>
            <a:spLocks noChangeArrowheads="1"/>
          </p:cNvSpPr>
          <p:nvPr/>
        </p:nvSpPr>
        <p:spPr bwMode="auto">
          <a:xfrm>
            <a:off x="5875338" y="3586163"/>
            <a:ext cx="117475" cy="109537"/>
          </a:xfrm>
          <a:prstGeom prst="ellipse">
            <a:avLst/>
          </a:prstGeom>
          <a:solidFill>
            <a:srgbClr val="0000FF"/>
          </a:solidFill>
          <a:ln w="9525" algn="ctr">
            <a:noFill/>
            <a:round/>
            <a:headEnd/>
            <a:tailEnd/>
          </a:ln>
        </p:spPr>
        <p:txBody>
          <a:bodyPr wrap="none" anchor="ctr"/>
          <a:lstStyle/>
          <a:p>
            <a:pPr algn="l">
              <a:spcBef>
                <a:spcPct val="0"/>
              </a:spcBef>
            </a:pPr>
            <a:endParaRPr lang="it-IT" sz="1600" b="1" u="none">
              <a:solidFill>
                <a:srgbClr val="000000"/>
              </a:solidFill>
              <a:latin typeface="Verdana" pitchFamily="34" charset="0"/>
            </a:endParaRPr>
          </a:p>
        </p:txBody>
      </p:sp>
      <p:sp>
        <p:nvSpPr>
          <p:cNvPr id="137" name="Oval 138"/>
          <p:cNvSpPr>
            <a:spLocks noChangeArrowheads="1"/>
          </p:cNvSpPr>
          <p:nvPr/>
        </p:nvSpPr>
        <p:spPr bwMode="auto">
          <a:xfrm>
            <a:off x="3754438" y="1363663"/>
            <a:ext cx="142875" cy="147637"/>
          </a:xfrm>
          <a:prstGeom prst="ellipse">
            <a:avLst/>
          </a:prstGeom>
          <a:solidFill>
            <a:srgbClr val="0000FF"/>
          </a:solidFill>
          <a:ln w="9525">
            <a:solidFill>
              <a:srgbClr val="0000FF"/>
            </a:solidFill>
            <a:round/>
            <a:headEnd/>
            <a:tailEnd/>
          </a:ln>
        </p:spPr>
        <p:txBody>
          <a:bodyPr wrap="none" anchor="ctr"/>
          <a:lstStyle/>
          <a:p>
            <a:pPr>
              <a:spcBef>
                <a:spcPct val="0"/>
              </a:spcBef>
            </a:pPr>
            <a:endParaRPr lang="it-IT" sz="2400" b="1" u="none">
              <a:solidFill>
                <a:srgbClr val="0000FF"/>
              </a:solidFill>
              <a:latin typeface="Verdana" pitchFamily="34" charset="0"/>
            </a:endParaRPr>
          </a:p>
        </p:txBody>
      </p:sp>
      <p:sp>
        <p:nvSpPr>
          <p:cNvPr id="141" name="Oval 142"/>
          <p:cNvSpPr>
            <a:spLocks noChangeArrowheads="1"/>
          </p:cNvSpPr>
          <p:nvPr/>
        </p:nvSpPr>
        <p:spPr bwMode="auto">
          <a:xfrm>
            <a:off x="4294438" y="1388238"/>
            <a:ext cx="142875" cy="147637"/>
          </a:xfrm>
          <a:prstGeom prst="ellipse">
            <a:avLst/>
          </a:prstGeom>
          <a:solidFill>
            <a:srgbClr val="0000FF"/>
          </a:solidFill>
          <a:ln w="9525">
            <a:noFill/>
            <a:round/>
            <a:headEnd/>
            <a:tailEnd/>
          </a:ln>
        </p:spPr>
        <p:txBody>
          <a:bodyPr wrap="none" anchor="ctr"/>
          <a:lstStyle/>
          <a:p>
            <a:pPr algn="l">
              <a:spcBef>
                <a:spcPct val="0"/>
              </a:spcBef>
            </a:pPr>
            <a:endParaRPr lang="it-IT" sz="1600" b="1" u="none">
              <a:solidFill>
                <a:srgbClr val="000000"/>
              </a:solidFill>
              <a:latin typeface="Verdana" pitchFamily="34" charset="0"/>
            </a:endParaRPr>
          </a:p>
        </p:txBody>
      </p:sp>
      <p:sp>
        <p:nvSpPr>
          <p:cNvPr id="144" name="Oval 145"/>
          <p:cNvSpPr>
            <a:spLocks noChangeAspect="1" noChangeArrowheads="1"/>
          </p:cNvSpPr>
          <p:nvPr/>
        </p:nvSpPr>
        <p:spPr bwMode="auto">
          <a:xfrm>
            <a:off x="6953250" y="4165600"/>
            <a:ext cx="136525" cy="136525"/>
          </a:xfrm>
          <a:prstGeom prst="ellipse">
            <a:avLst/>
          </a:prstGeom>
          <a:solidFill>
            <a:srgbClr val="0000FF"/>
          </a:solidFill>
          <a:ln w="9525" algn="ctr">
            <a:solidFill>
              <a:srgbClr val="0000FF"/>
            </a:solidFill>
            <a:round/>
            <a:headEnd/>
            <a:tailEnd/>
          </a:ln>
        </p:spPr>
        <p:txBody>
          <a:bodyPr wrap="none" anchor="ctr"/>
          <a:lstStyle/>
          <a:p>
            <a:pPr algn="l">
              <a:spcBef>
                <a:spcPct val="0"/>
              </a:spcBef>
            </a:pPr>
            <a:endParaRPr lang="it-IT" sz="1600" b="1" u="none">
              <a:solidFill>
                <a:srgbClr val="000000"/>
              </a:solidFill>
              <a:latin typeface="Verdana" pitchFamily="34" charset="0"/>
            </a:endParaRPr>
          </a:p>
        </p:txBody>
      </p:sp>
      <p:sp>
        <p:nvSpPr>
          <p:cNvPr id="148" name="Oval 149"/>
          <p:cNvSpPr>
            <a:spLocks noChangeAspect="1" noChangeArrowheads="1"/>
          </p:cNvSpPr>
          <p:nvPr/>
        </p:nvSpPr>
        <p:spPr bwMode="auto">
          <a:xfrm>
            <a:off x="7837488" y="4244975"/>
            <a:ext cx="136525" cy="136525"/>
          </a:xfrm>
          <a:prstGeom prst="ellipse">
            <a:avLst/>
          </a:prstGeom>
          <a:solidFill>
            <a:srgbClr val="0000FF"/>
          </a:solidFill>
          <a:ln w="9525" algn="ctr">
            <a:noFill/>
            <a:round/>
            <a:headEnd/>
            <a:tailEnd/>
          </a:ln>
        </p:spPr>
        <p:txBody>
          <a:bodyPr wrap="none" anchor="ctr"/>
          <a:lstStyle/>
          <a:p>
            <a:pPr algn="l">
              <a:spcBef>
                <a:spcPct val="0"/>
              </a:spcBef>
            </a:pPr>
            <a:endParaRPr lang="it-IT" sz="1600" b="1" u="none">
              <a:solidFill>
                <a:srgbClr val="000000"/>
              </a:solidFill>
              <a:latin typeface="Verdana" pitchFamily="34" charset="0"/>
            </a:endParaRPr>
          </a:p>
        </p:txBody>
      </p:sp>
      <p:sp>
        <p:nvSpPr>
          <p:cNvPr id="153" name="Oval 154"/>
          <p:cNvSpPr>
            <a:spLocks noChangeArrowheads="1"/>
          </p:cNvSpPr>
          <p:nvPr/>
        </p:nvSpPr>
        <p:spPr bwMode="auto">
          <a:xfrm>
            <a:off x="5461000" y="2852738"/>
            <a:ext cx="142875" cy="147637"/>
          </a:xfrm>
          <a:prstGeom prst="ellipse">
            <a:avLst/>
          </a:prstGeom>
          <a:solidFill>
            <a:srgbClr val="0000FF"/>
          </a:solidFill>
          <a:ln w="9525">
            <a:noFill/>
            <a:round/>
            <a:headEnd/>
            <a:tailEnd/>
          </a:ln>
        </p:spPr>
        <p:txBody>
          <a:bodyPr wrap="none" anchor="ctr"/>
          <a:lstStyle/>
          <a:p>
            <a:pPr algn="l">
              <a:spcBef>
                <a:spcPct val="0"/>
              </a:spcBef>
            </a:pPr>
            <a:endParaRPr lang="it-IT" sz="1600" b="1" u="none">
              <a:solidFill>
                <a:srgbClr val="333399"/>
              </a:solidFill>
              <a:latin typeface="Verdana" pitchFamily="34" charset="0"/>
            </a:endParaRPr>
          </a:p>
        </p:txBody>
      </p:sp>
      <p:sp>
        <p:nvSpPr>
          <p:cNvPr id="154" name="Oval 155"/>
          <p:cNvSpPr>
            <a:spLocks noChangeArrowheads="1"/>
          </p:cNvSpPr>
          <p:nvPr/>
        </p:nvSpPr>
        <p:spPr bwMode="auto">
          <a:xfrm>
            <a:off x="6211313" y="2924113"/>
            <a:ext cx="142875" cy="147637"/>
          </a:xfrm>
          <a:prstGeom prst="ellipse">
            <a:avLst/>
          </a:prstGeom>
          <a:solidFill>
            <a:srgbClr val="0000FF"/>
          </a:solidFill>
          <a:ln w="9525">
            <a:noFill/>
            <a:round/>
            <a:headEnd/>
            <a:tailEnd/>
          </a:ln>
        </p:spPr>
        <p:txBody>
          <a:bodyPr wrap="none" anchor="ctr"/>
          <a:lstStyle/>
          <a:p>
            <a:pPr algn="l">
              <a:spcBef>
                <a:spcPct val="0"/>
              </a:spcBef>
            </a:pPr>
            <a:endParaRPr lang="it-IT" sz="1600" b="1" u="none">
              <a:solidFill>
                <a:srgbClr val="000000"/>
              </a:solidFill>
              <a:latin typeface="Verdana" pitchFamily="34" charset="0"/>
            </a:endParaRPr>
          </a:p>
        </p:txBody>
      </p:sp>
      <p:sp>
        <p:nvSpPr>
          <p:cNvPr id="157" name="Oval 154"/>
          <p:cNvSpPr>
            <a:spLocks noChangeArrowheads="1"/>
          </p:cNvSpPr>
          <p:nvPr/>
        </p:nvSpPr>
        <p:spPr bwMode="auto">
          <a:xfrm>
            <a:off x="5869285" y="3717032"/>
            <a:ext cx="142875" cy="147638"/>
          </a:xfrm>
          <a:prstGeom prst="ellipse">
            <a:avLst/>
          </a:prstGeom>
          <a:solidFill>
            <a:srgbClr val="C00000"/>
          </a:solidFill>
          <a:ln w="9525">
            <a:solidFill>
              <a:schemeClr val="accent6">
                <a:lumMod val="50000"/>
              </a:schemeClr>
            </a:solidFill>
            <a:round/>
            <a:headEnd/>
            <a:tailEnd/>
          </a:ln>
        </p:spPr>
        <p:txBody>
          <a:bodyPr wrap="none" anchor="ctr"/>
          <a:lstStyle/>
          <a:p>
            <a:pPr algn="l">
              <a:spcBef>
                <a:spcPct val="0"/>
              </a:spcBef>
            </a:pPr>
            <a:endParaRPr lang="it-IT" sz="1600" b="1" u="none">
              <a:solidFill>
                <a:srgbClr val="000000"/>
              </a:solidFill>
              <a:latin typeface="Verdana" pitchFamily="34" charset="0"/>
            </a:endParaRPr>
          </a:p>
        </p:txBody>
      </p:sp>
      <p:sp>
        <p:nvSpPr>
          <p:cNvPr id="160" name="Oval 154"/>
          <p:cNvSpPr>
            <a:spLocks noChangeArrowheads="1"/>
          </p:cNvSpPr>
          <p:nvPr/>
        </p:nvSpPr>
        <p:spPr bwMode="auto">
          <a:xfrm>
            <a:off x="6827838" y="4271963"/>
            <a:ext cx="142875" cy="147637"/>
          </a:xfrm>
          <a:prstGeom prst="ellipse">
            <a:avLst/>
          </a:prstGeom>
          <a:solidFill>
            <a:srgbClr val="C00000"/>
          </a:solidFill>
          <a:ln w="9525">
            <a:solidFill>
              <a:srgbClr val="993300"/>
            </a:solidFill>
            <a:round/>
            <a:headEnd/>
            <a:tailEnd/>
          </a:ln>
        </p:spPr>
        <p:txBody>
          <a:bodyPr wrap="none" anchor="ctr"/>
          <a:lstStyle/>
          <a:p>
            <a:pPr algn="l">
              <a:spcBef>
                <a:spcPct val="0"/>
              </a:spcBef>
            </a:pPr>
            <a:endParaRPr lang="it-IT" sz="1600" b="1" u="none">
              <a:solidFill>
                <a:srgbClr val="000000"/>
              </a:solidFill>
              <a:latin typeface="Verdana" pitchFamily="34" charset="0"/>
            </a:endParaRPr>
          </a:p>
        </p:txBody>
      </p:sp>
      <p:sp>
        <p:nvSpPr>
          <p:cNvPr id="163" name="Oval 155"/>
          <p:cNvSpPr>
            <a:spLocks noChangeArrowheads="1"/>
          </p:cNvSpPr>
          <p:nvPr/>
        </p:nvSpPr>
        <p:spPr bwMode="auto">
          <a:xfrm>
            <a:off x="6446838" y="3205163"/>
            <a:ext cx="142875" cy="147637"/>
          </a:xfrm>
          <a:prstGeom prst="ellipse">
            <a:avLst/>
          </a:prstGeom>
          <a:solidFill>
            <a:srgbClr val="0000FF"/>
          </a:solidFill>
          <a:ln w="9525">
            <a:noFill/>
            <a:round/>
            <a:headEnd/>
            <a:tailEnd/>
          </a:ln>
        </p:spPr>
        <p:txBody>
          <a:bodyPr wrap="none" anchor="ctr"/>
          <a:lstStyle/>
          <a:p>
            <a:pPr algn="l">
              <a:spcBef>
                <a:spcPct val="0"/>
              </a:spcBef>
            </a:pPr>
            <a:endParaRPr lang="it-IT" sz="1600" b="1" u="none">
              <a:solidFill>
                <a:srgbClr val="000000"/>
              </a:solidFill>
              <a:latin typeface="Verdana" pitchFamily="34" charset="0"/>
            </a:endParaRPr>
          </a:p>
        </p:txBody>
      </p:sp>
      <p:sp>
        <p:nvSpPr>
          <p:cNvPr id="165" name="Oval 83"/>
          <p:cNvSpPr>
            <a:spLocks noChangeArrowheads="1"/>
          </p:cNvSpPr>
          <p:nvPr/>
        </p:nvSpPr>
        <p:spPr bwMode="auto">
          <a:xfrm>
            <a:off x="4451734" y="1412776"/>
            <a:ext cx="142875" cy="147637"/>
          </a:xfrm>
          <a:prstGeom prst="ellipse">
            <a:avLst/>
          </a:prstGeom>
          <a:solidFill>
            <a:srgbClr val="0000FF"/>
          </a:solidFill>
          <a:ln w="9525">
            <a:noFill/>
            <a:round/>
            <a:headEnd/>
            <a:tailEnd/>
          </a:ln>
        </p:spPr>
        <p:txBody>
          <a:bodyPr wrap="none" anchor="ctr"/>
          <a:lstStyle/>
          <a:p>
            <a:pPr algn="l">
              <a:spcBef>
                <a:spcPct val="0"/>
              </a:spcBef>
            </a:pPr>
            <a:endParaRPr lang="it-IT" sz="1600" b="1" u="none">
              <a:solidFill>
                <a:srgbClr val="000000"/>
              </a:solidFill>
              <a:latin typeface="Verdana" pitchFamily="34" charset="0"/>
            </a:endParaRPr>
          </a:p>
        </p:txBody>
      </p:sp>
      <p:sp>
        <p:nvSpPr>
          <p:cNvPr id="168" name="Oval 154"/>
          <p:cNvSpPr>
            <a:spLocks noChangeArrowheads="1"/>
          </p:cNvSpPr>
          <p:nvPr/>
        </p:nvSpPr>
        <p:spPr bwMode="auto">
          <a:xfrm>
            <a:off x="6707732" y="4209213"/>
            <a:ext cx="142875" cy="147637"/>
          </a:xfrm>
          <a:prstGeom prst="ellipse">
            <a:avLst/>
          </a:prstGeom>
          <a:solidFill>
            <a:srgbClr val="C00000"/>
          </a:solidFill>
          <a:ln w="9525">
            <a:solidFill>
              <a:srgbClr val="993300"/>
            </a:solidFill>
            <a:round/>
            <a:headEnd/>
            <a:tailEnd/>
          </a:ln>
        </p:spPr>
        <p:txBody>
          <a:bodyPr wrap="none" anchor="ctr"/>
          <a:lstStyle/>
          <a:p>
            <a:pPr algn="l">
              <a:spcBef>
                <a:spcPct val="0"/>
              </a:spcBef>
            </a:pPr>
            <a:endParaRPr lang="it-IT" sz="1600" b="1" u="none">
              <a:solidFill>
                <a:srgbClr val="000000"/>
              </a:solidFill>
              <a:latin typeface="Verdana" pitchFamily="34" charset="0"/>
            </a:endParaRPr>
          </a:p>
        </p:txBody>
      </p:sp>
      <p:sp>
        <p:nvSpPr>
          <p:cNvPr id="170" name="Oval 154"/>
          <p:cNvSpPr>
            <a:spLocks noChangeArrowheads="1"/>
          </p:cNvSpPr>
          <p:nvPr/>
        </p:nvSpPr>
        <p:spPr bwMode="auto">
          <a:xfrm>
            <a:off x="7742238" y="4195763"/>
            <a:ext cx="142875" cy="147637"/>
          </a:xfrm>
          <a:prstGeom prst="ellipse">
            <a:avLst/>
          </a:prstGeom>
          <a:solidFill>
            <a:srgbClr val="C00000"/>
          </a:solidFill>
          <a:ln w="9525">
            <a:solidFill>
              <a:schemeClr val="accent6">
                <a:lumMod val="50000"/>
              </a:schemeClr>
            </a:solidFill>
            <a:round/>
            <a:headEnd/>
            <a:tailEnd/>
          </a:ln>
        </p:spPr>
        <p:txBody>
          <a:bodyPr wrap="none" anchor="ctr"/>
          <a:lstStyle/>
          <a:p>
            <a:pPr algn="l">
              <a:spcBef>
                <a:spcPct val="0"/>
              </a:spcBef>
            </a:pPr>
            <a:endParaRPr lang="it-IT" sz="1600" b="1" u="none">
              <a:solidFill>
                <a:srgbClr val="000000"/>
              </a:solidFill>
              <a:latin typeface="Verdana" pitchFamily="34" charset="0"/>
            </a:endParaRPr>
          </a:p>
        </p:txBody>
      </p:sp>
      <p:sp>
        <p:nvSpPr>
          <p:cNvPr id="171" name="Oval 154"/>
          <p:cNvSpPr>
            <a:spLocks noChangeArrowheads="1"/>
          </p:cNvSpPr>
          <p:nvPr/>
        </p:nvSpPr>
        <p:spPr bwMode="auto">
          <a:xfrm>
            <a:off x="6370638" y="2671763"/>
            <a:ext cx="142875" cy="147637"/>
          </a:xfrm>
          <a:prstGeom prst="ellipse">
            <a:avLst/>
          </a:prstGeom>
          <a:solidFill>
            <a:srgbClr val="C00000"/>
          </a:solidFill>
          <a:ln w="9525">
            <a:solidFill>
              <a:schemeClr val="accent6">
                <a:lumMod val="50000"/>
              </a:schemeClr>
            </a:solidFill>
            <a:round/>
            <a:headEnd/>
            <a:tailEnd/>
          </a:ln>
        </p:spPr>
        <p:txBody>
          <a:bodyPr wrap="none" anchor="ctr"/>
          <a:lstStyle/>
          <a:p>
            <a:pPr algn="l">
              <a:spcBef>
                <a:spcPct val="0"/>
              </a:spcBef>
            </a:pPr>
            <a:endParaRPr lang="it-IT" sz="1600" b="1" u="none">
              <a:solidFill>
                <a:srgbClr val="000000"/>
              </a:solidFill>
              <a:latin typeface="Verdana" pitchFamily="34" charset="0"/>
            </a:endParaRPr>
          </a:p>
        </p:txBody>
      </p:sp>
      <p:sp>
        <p:nvSpPr>
          <p:cNvPr id="178" name="Oval 154"/>
          <p:cNvSpPr>
            <a:spLocks noChangeArrowheads="1"/>
          </p:cNvSpPr>
          <p:nvPr/>
        </p:nvSpPr>
        <p:spPr bwMode="auto">
          <a:xfrm>
            <a:off x="6660232" y="4297288"/>
            <a:ext cx="142875" cy="147637"/>
          </a:xfrm>
          <a:prstGeom prst="ellipse">
            <a:avLst/>
          </a:prstGeom>
          <a:solidFill>
            <a:srgbClr val="C00000"/>
          </a:solidFill>
          <a:ln w="9525">
            <a:solidFill>
              <a:schemeClr val="accent6">
                <a:lumMod val="50000"/>
              </a:schemeClr>
            </a:solidFill>
            <a:round/>
            <a:headEnd/>
            <a:tailEnd/>
          </a:ln>
        </p:spPr>
        <p:txBody>
          <a:bodyPr wrap="none" anchor="ctr"/>
          <a:lstStyle/>
          <a:p>
            <a:pPr algn="l">
              <a:spcBef>
                <a:spcPct val="0"/>
              </a:spcBef>
            </a:pPr>
            <a:endParaRPr lang="it-IT" sz="1600" b="1" u="none">
              <a:solidFill>
                <a:srgbClr val="000000"/>
              </a:solidFill>
              <a:latin typeface="Verdana" pitchFamily="34" charset="0"/>
            </a:endParaRPr>
          </a:p>
        </p:txBody>
      </p:sp>
      <p:sp>
        <p:nvSpPr>
          <p:cNvPr id="181" name="Text Box 5"/>
          <p:cNvSpPr txBox="1">
            <a:spLocks noChangeArrowheads="1"/>
          </p:cNvSpPr>
          <p:nvPr/>
        </p:nvSpPr>
        <p:spPr bwMode="auto">
          <a:xfrm>
            <a:off x="1953262" y="6257393"/>
            <a:ext cx="3446462" cy="261610"/>
          </a:xfrm>
          <a:prstGeom prst="rect">
            <a:avLst/>
          </a:prstGeom>
          <a:noFill/>
          <a:ln w="12700" cap="sq">
            <a:noFill/>
            <a:miter lim="800000"/>
            <a:headEnd type="none" w="sm" len="sm"/>
            <a:tailEnd type="none" w="sm" len="sm"/>
          </a:ln>
        </p:spPr>
        <p:txBody>
          <a:bodyPr wrap="square">
            <a:spAutoFit/>
          </a:bodyPr>
          <a:lstStyle/>
          <a:p>
            <a:pPr algn="l" eaLnBrk="0" hangingPunct="0">
              <a:spcBef>
                <a:spcPct val="10000"/>
              </a:spcBef>
            </a:pPr>
            <a:r>
              <a:rPr lang="en-GB" sz="1100" i="1" dirty="0" err="1" smtClean="0">
                <a:solidFill>
                  <a:srgbClr val="000080"/>
                </a:solidFill>
                <a:latin typeface="Verdana" pitchFamily="34" charset="0"/>
              </a:rPr>
              <a:t>Univesities</a:t>
            </a:r>
            <a:r>
              <a:rPr lang="en-GB" sz="1100" i="1" dirty="0" smtClean="0">
                <a:solidFill>
                  <a:srgbClr val="000080"/>
                </a:solidFill>
                <a:latin typeface="Verdana" pitchFamily="34" charset="0"/>
              </a:rPr>
              <a:t> associated since 2010</a:t>
            </a:r>
            <a:endParaRPr lang="en-GB" sz="1100" i="1" dirty="0">
              <a:solidFill>
                <a:srgbClr val="000080"/>
              </a:solidFill>
              <a:latin typeface="Verdana" pitchFamily="34" charset="0"/>
            </a:endParaRPr>
          </a:p>
        </p:txBody>
      </p:sp>
      <p:sp>
        <p:nvSpPr>
          <p:cNvPr id="182" name="AutoShape 6"/>
          <p:cNvSpPr>
            <a:spLocks noChangeArrowheads="1"/>
          </p:cNvSpPr>
          <p:nvPr/>
        </p:nvSpPr>
        <p:spPr bwMode="auto">
          <a:xfrm>
            <a:off x="1691233" y="6356259"/>
            <a:ext cx="100800" cy="100800"/>
          </a:xfrm>
          <a:prstGeom prst="flowChartConnector">
            <a:avLst/>
          </a:prstGeom>
          <a:solidFill>
            <a:srgbClr val="C00000"/>
          </a:solidFill>
          <a:ln w="12700" cap="sq">
            <a:solidFill>
              <a:schemeClr val="accent6">
                <a:lumMod val="50000"/>
              </a:schemeClr>
            </a:solidFill>
            <a:round/>
            <a:headEnd type="none" w="sm" len="sm"/>
            <a:tailEnd type="none" w="sm" len="sm"/>
          </a:ln>
        </p:spPr>
        <p:txBody>
          <a:bodyPr wrap="none" lIns="0" tIns="0" rIns="0" bIns="0" anchor="ctr"/>
          <a:lstStyle/>
          <a:p>
            <a:pPr eaLnBrk="0" hangingPunct="0">
              <a:spcBef>
                <a:spcPct val="0"/>
              </a:spcBef>
            </a:pPr>
            <a:endParaRPr lang="it-IT" sz="2000" u="none">
              <a:solidFill>
                <a:srgbClr val="000066"/>
              </a:solidFill>
              <a:latin typeface="Verdana" pitchFamily="34" charset="0"/>
            </a:endParaRPr>
          </a:p>
        </p:txBody>
      </p:sp>
      <p:sp>
        <p:nvSpPr>
          <p:cNvPr id="187" name="Oval 154"/>
          <p:cNvSpPr>
            <a:spLocks noChangeArrowheads="1"/>
          </p:cNvSpPr>
          <p:nvPr/>
        </p:nvSpPr>
        <p:spPr bwMode="auto">
          <a:xfrm>
            <a:off x="5869285" y="3785418"/>
            <a:ext cx="142875" cy="147638"/>
          </a:xfrm>
          <a:prstGeom prst="ellipse">
            <a:avLst/>
          </a:prstGeom>
          <a:solidFill>
            <a:srgbClr val="C00000"/>
          </a:solidFill>
          <a:ln w="9525">
            <a:solidFill>
              <a:schemeClr val="accent6">
                <a:lumMod val="50000"/>
              </a:schemeClr>
            </a:solidFill>
            <a:round/>
            <a:headEnd/>
            <a:tailEnd/>
          </a:ln>
        </p:spPr>
        <p:txBody>
          <a:bodyPr wrap="none" anchor="ctr"/>
          <a:lstStyle/>
          <a:p>
            <a:pPr algn="l">
              <a:spcBef>
                <a:spcPct val="0"/>
              </a:spcBef>
            </a:pPr>
            <a:endParaRPr lang="it-IT" sz="1600" b="1" u="none">
              <a:solidFill>
                <a:srgbClr val="000000"/>
              </a:solidFill>
              <a:latin typeface="Verdana" pitchFamily="34" charset="0"/>
            </a:endParaRPr>
          </a:p>
        </p:txBody>
      </p:sp>
      <p:sp>
        <p:nvSpPr>
          <p:cNvPr id="190" name="Oval 154"/>
          <p:cNvSpPr>
            <a:spLocks noChangeArrowheads="1"/>
          </p:cNvSpPr>
          <p:nvPr/>
        </p:nvSpPr>
        <p:spPr bwMode="auto">
          <a:xfrm>
            <a:off x="3721678" y="1988840"/>
            <a:ext cx="142875" cy="147638"/>
          </a:xfrm>
          <a:prstGeom prst="ellipse">
            <a:avLst/>
          </a:prstGeom>
          <a:solidFill>
            <a:srgbClr val="C00000"/>
          </a:solidFill>
          <a:ln w="9525">
            <a:solidFill>
              <a:schemeClr val="accent6">
                <a:lumMod val="50000"/>
              </a:schemeClr>
            </a:solidFill>
            <a:round/>
            <a:headEnd/>
            <a:tailEnd/>
          </a:ln>
        </p:spPr>
        <p:txBody>
          <a:bodyPr wrap="none" anchor="ctr"/>
          <a:lstStyle/>
          <a:p>
            <a:pPr algn="l">
              <a:spcBef>
                <a:spcPct val="0"/>
              </a:spcBef>
            </a:pPr>
            <a:endParaRPr lang="it-IT" sz="1600" b="1" u="none">
              <a:solidFill>
                <a:srgbClr val="000000"/>
              </a:solidFill>
              <a:latin typeface="Verdana" pitchFamily="34" charset="0"/>
            </a:endParaRPr>
          </a:p>
        </p:txBody>
      </p:sp>
      <p:sp>
        <p:nvSpPr>
          <p:cNvPr id="97" name="Text Box 5"/>
          <p:cNvSpPr txBox="1">
            <a:spLocks noChangeArrowheads="1"/>
          </p:cNvSpPr>
          <p:nvPr/>
        </p:nvSpPr>
        <p:spPr bwMode="auto">
          <a:xfrm>
            <a:off x="1835696" y="5917110"/>
            <a:ext cx="3446462" cy="261610"/>
          </a:xfrm>
          <a:prstGeom prst="rect">
            <a:avLst/>
          </a:prstGeom>
          <a:noFill/>
          <a:ln w="12700" cap="sq">
            <a:noFill/>
            <a:miter lim="800000"/>
            <a:headEnd type="none" w="sm" len="sm"/>
            <a:tailEnd type="none" w="sm" len="sm"/>
          </a:ln>
        </p:spPr>
        <p:txBody>
          <a:bodyPr wrap="square">
            <a:spAutoFit/>
          </a:bodyPr>
          <a:lstStyle/>
          <a:p>
            <a:pPr eaLnBrk="0" hangingPunct="0">
              <a:spcBef>
                <a:spcPct val="10000"/>
              </a:spcBef>
            </a:pPr>
            <a:r>
              <a:rPr lang="en-GB" sz="1100" i="1" dirty="0" smtClean="0">
                <a:solidFill>
                  <a:srgbClr val="000080"/>
                </a:solidFill>
                <a:latin typeface="Verdana" pitchFamily="34" charset="0"/>
              </a:rPr>
              <a:t>Universities involved in the 2010 survey</a:t>
            </a:r>
            <a:endParaRPr lang="en-GB" sz="1100" i="1" dirty="0">
              <a:solidFill>
                <a:srgbClr val="000080"/>
              </a:solidFill>
              <a:latin typeface="Verdana" pitchFamily="34" charset="0"/>
            </a:endParaRPr>
          </a:p>
        </p:txBody>
      </p:sp>
      <p:sp>
        <p:nvSpPr>
          <p:cNvPr id="100" name="AutoShape 6"/>
          <p:cNvSpPr>
            <a:spLocks noChangeArrowheads="1"/>
          </p:cNvSpPr>
          <p:nvPr/>
        </p:nvSpPr>
        <p:spPr bwMode="auto">
          <a:xfrm>
            <a:off x="1691233" y="5989849"/>
            <a:ext cx="100800" cy="100800"/>
          </a:xfrm>
          <a:prstGeom prst="flowChartConnector">
            <a:avLst/>
          </a:prstGeom>
          <a:solidFill>
            <a:srgbClr val="0000FF"/>
          </a:solidFill>
          <a:ln w="9525">
            <a:noFill/>
            <a:round/>
            <a:headEnd/>
            <a:tailEnd/>
          </a:ln>
        </p:spPr>
        <p:txBody>
          <a:bodyPr wrap="none" anchor="ctr"/>
          <a:lstStyle/>
          <a:p>
            <a:pPr>
              <a:spcBef>
                <a:spcPct val="0"/>
              </a:spcBef>
            </a:pPr>
            <a:endParaRPr lang="it-IT" sz="1600" b="1">
              <a:solidFill>
                <a:srgbClr val="000000"/>
              </a:solidFill>
              <a:latin typeface="Verdana" pitchFamily="34" charset="0"/>
            </a:endParaRPr>
          </a:p>
        </p:txBody>
      </p:sp>
      <p:sp>
        <p:nvSpPr>
          <p:cNvPr id="103" name="Oval 83"/>
          <p:cNvSpPr>
            <a:spLocks noChangeArrowheads="1"/>
          </p:cNvSpPr>
          <p:nvPr/>
        </p:nvSpPr>
        <p:spPr bwMode="auto">
          <a:xfrm>
            <a:off x="3803662" y="1781069"/>
            <a:ext cx="142875" cy="147638"/>
          </a:xfrm>
          <a:prstGeom prst="ellipse">
            <a:avLst/>
          </a:prstGeom>
          <a:solidFill>
            <a:srgbClr val="0000FF"/>
          </a:solidFill>
          <a:ln w="9525">
            <a:noFill/>
            <a:round/>
            <a:headEnd/>
            <a:tailEnd/>
          </a:ln>
        </p:spPr>
        <p:txBody>
          <a:bodyPr wrap="none" anchor="ctr"/>
          <a:lstStyle/>
          <a:p>
            <a:pPr algn="l">
              <a:spcBef>
                <a:spcPct val="0"/>
              </a:spcBef>
            </a:pPr>
            <a:endParaRPr lang="it-IT" sz="1600" b="1" u="none">
              <a:solidFill>
                <a:srgbClr val="000000"/>
              </a:solidFill>
              <a:latin typeface="Verdana" pitchFamily="34" charset="0"/>
            </a:endParaRPr>
          </a:p>
        </p:txBody>
      </p:sp>
      <p:sp>
        <p:nvSpPr>
          <p:cNvPr id="102" name="Oval 154"/>
          <p:cNvSpPr>
            <a:spLocks noChangeArrowheads="1"/>
          </p:cNvSpPr>
          <p:nvPr/>
        </p:nvSpPr>
        <p:spPr bwMode="auto">
          <a:xfrm>
            <a:off x="6362575" y="2867194"/>
            <a:ext cx="142875" cy="147637"/>
          </a:xfrm>
          <a:prstGeom prst="ellipse">
            <a:avLst/>
          </a:prstGeom>
          <a:solidFill>
            <a:srgbClr val="C00000"/>
          </a:solidFill>
          <a:ln w="9525">
            <a:solidFill>
              <a:schemeClr val="accent6">
                <a:lumMod val="50000"/>
              </a:schemeClr>
            </a:solidFill>
            <a:round/>
            <a:headEnd/>
            <a:tailEnd/>
          </a:ln>
        </p:spPr>
        <p:txBody>
          <a:bodyPr wrap="none" anchor="ctr"/>
          <a:lstStyle/>
          <a:p>
            <a:pPr algn="l">
              <a:spcBef>
                <a:spcPct val="0"/>
              </a:spcBef>
            </a:pPr>
            <a:endParaRPr lang="it-IT" sz="1600" b="1" u="none">
              <a:solidFill>
                <a:srgbClr val="000000"/>
              </a:solidFill>
              <a:latin typeface="Verdana" pitchFamily="34" charset="0"/>
            </a:endParaRPr>
          </a:p>
        </p:txBody>
      </p:sp>
      <p:sp>
        <p:nvSpPr>
          <p:cNvPr id="105" name="Oval 154"/>
          <p:cNvSpPr>
            <a:spLocks noChangeArrowheads="1"/>
          </p:cNvSpPr>
          <p:nvPr/>
        </p:nvSpPr>
        <p:spPr bwMode="auto">
          <a:xfrm>
            <a:off x="6694881" y="6194179"/>
            <a:ext cx="142875" cy="147637"/>
          </a:xfrm>
          <a:prstGeom prst="ellipse">
            <a:avLst/>
          </a:prstGeom>
          <a:solidFill>
            <a:srgbClr val="C00000"/>
          </a:solidFill>
          <a:ln w="9525">
            <a:solidFill>
              <a:schemeClr val="accent6">
                <a:lumMod val="50000"/>
              </a:schemeClr>
            </a:solidFill>
            <a:round/>
            <a:headEnd/>
            <a:tailEnd/>
          </a:ln>
        </p:spPr>
        <p:txBody>
          <a:bodyPr wrap="none" anchor="ctr"/>
          <a:lstStyle/>
          <a:p>
            <a:pPr algn="l">
              <a:spcBef>
                <a:spcPct val="0"/>
              </a:spcBef>
            </a:pPr>
            <a:endParaRPr lang="it-IT" sz="1600" b="1" u="none">
              <a:solidFill>
                <a:srgbClr val="000000"/>
              </a:solidFill>
              <a:latin typeface="Verdana" pitchFamily="34" charset="0"/>
            </a:endParaRPr>
          </a:p>
        </p:txBody>
      </p:sp>
      <p:sp>
        <p:nvSpPr>
          <p:cNvPr id="106" name="AutoShape 182"/>
          <p:cNvSpPr>
            <a:spLocks noChangeArrowheads="1"/>
          </p:cNvSpPr>
          <p:nvPr/>
        </p:nvSpPr>
        <p:spPr bwMode="auto">
          <a:xfrm>
            <a:off x="156753" y="1944809"/>
            <a:ext cx="3082836" cy="3341668"/>
          </a:xfrm>
          <a:prstGeom prst="roundRect">
            <a:avLst>
              <a:gd name="adj" fmla="val 16667"/>
            </a:avLst>
          </a:prstGeom>
          <a:solidFill>
            <a:srgbClr val="FFFFCC">
              <a:alpha val="50000"/>
            </a:srgbClr>
          </a:solidFill>
          <a:ln w="12700" cap="sq" algn="ctr">
            <a:solidFill>
              <a:srgbClr val="FF9900"/>
            </a:solidFill>
            <a:round/>
            <a:headEnd/>
            <a:tailEnd/>
          </a:ln>
          <a:effectLst/>
        </p:spPr>
        <p:txBody>
          <a:bodyPr wrap="square" anchor="ctr">
            <a:spAutoFit/>
          </a:bodyPr>
          <a:lstStyle/>
          <a:p>
            <a:pPr algn="ctr">
              <a:spcBef>
                <a:spcPct val="0"/>
              </a:spcBef>
            </a:pPr>
            <a:r>
              <a:rPr lang="en-GB" b="1" dirty="0" smtClean="0">
                <a:solidFill>
                  <a:srgbClr val="000080"/>
                </a:solidFill>
                <a:latin typeface="Verdana" pitchFamily="34" charset="0"/>
              </a:rPr>
              <a:t>Associated Universities:</a:t>
            </a:r>
            <a:r>
              <a:rPr lang="en-GB" b="1" dirty="0" smtClean="0">
                <a:solidFill>
                  <a:srgbClr val="290893"/>
                </a:solidFill>
                <a:latin typeface="Verdana" pitchFamily="34" charset="0"/>
              </a:rPr>
              <a:t/>
            </a:r>
            <a:br>
              <a:rPr lang="en-GB" b="1" dirty="0" smtClean="0">
                <a:solidFill>
                  <a:srgbClr val="290893"/>
                </a:solidFill>
                <a:latin typeface="Verdana" pitchFamily="34" charset="0"/>
              </a:rPr>
            </a:br>
            <a:r>
              <a:rPr lang="en-GB" sz="2400" b="1" dirty="0" smtClean="0">
                <a:solidFill>
                  <a:srgbClr val="FF9900"/>
                </a:solidFill>
                <a:latin typeface="Verdana" pitchFamily="34" charset="0"/>
              </a:rPr>
              <a:t>64</a:t>
            </a:r>
            <a:r>
              <a:rPr lang="en-GB" sz="2400" b="1" dirty="0" smtClean="0">
                <a:solidFill>
                  <a:srgbClr val="290893"/>
                </a:solidFill>
                <a:latin typeface="Verdana" pitchFamily="34" charset="0"/>
              </a:rPr>
              <a:t> </a:t>
            </a:r>
          </a:p>
          <a:p>
            <a:pPr algn="ctr">
              <a:spcBef>
                <a:spcPct val="0"/>
              </a:spcBef>
            </a:pPr>
            <a:endParaRPr lang="en-GB" b="1" dirty="0" smtClean="0">
              <a:solidFill>
                <a:srgbClr val="000080"/>
              </a:solidFill>
              <a:latin typeface="Verdana" pitchFamily="34" charset="0"/>
            </a:endParaRPr>
          </a:p>
          <a:p>
            <a:pPr algn="ctr">
              <a:spcBef>
                <a:spcPct val="0"/>
              </a:spcBef>
            </a:pPr>
            <a:r>
              <a:rPr lang="en-GB" b="1" dirty="0" smtClean="0">
                <a:solidFill>
                  <a:srgbClr val="000080"/>
                </a:solidFill>
                <a:latin typeface="Verdana" pitchFamily="34" charset="0"/>
              </a:rPr>
              <a:t>almost </a:t>
            </a:r>
            <a:r>
              <a:rPr lang="en-GB" sz="2400" b="1" dirty="0" smtClean="0">
                <a:solidFill>
                  <a:srgbClr val="FF9900"/>
                </a:solidFill>
                <a:latin typeface="Verdana" pitchFamily="34" charset="0"/>
              </a:rPr>
              <a:t>80</a:t>
            </a:r>
            <a:r>
              <a:rPr lang="en-GB" sz="2000" b="1" dirty="0" smtClean="0">
                <a:solidFill>
                  <a:srgbClr val="FF9900"/>
                </a:solidFill>
                <a:latin typeface="Verdana" pitchFamily="34" charset="0"/>
              </a:rPr>
              <a:t>%</a:t>
            </a:r>
            <a:r>
              <a:rPr lang="en-GB" b="1" dirty="0" smtClean="0">
                <a:solidFill>
                  <a:srgbClr val="290893"/>
                </a:solidFill>
                <a:latin typeface="Verdana" pitchFamily="34" charset="0"/>
              </a:rPr>
              <a:t/>
            </a:r>
            <a:br>
              <a:rPr lang="en-GB" b="1" dirty="0" smtClean="0">
                <a:solidFill>
                  <a:srgbClr val="290893"/>
                </a:solidFill>
                <a:latin typeface="Verdana" pitchFamily="34" charset="0"/>
              </a:rPr>
            </a:br>
            <a:r>
              <a:rPr lang="en-GB" b="1" dirty="0" smtClean="0">
                <a:solidFill>
                  <a:srgbClr val="000080"/>
                </a:solidFill>
                <a:latin typeface="Verdana" pitchFamily="34" charset="0"/>
              </a:rPr>
              <a:t>of Italian</a:t>
            </a:r>
            <a:br>
              <a:rPr lang="en-GB" b="1" dirty="0" smtClean="0">
                <a:solidFill>
                  <a:srgbClr val="000080"/>
                </a:solidFill>
                <a:latin typeface="Verdana" pitchFamily="34" charset="0"/>
              </a:rPr>
            </a:br>
            <a:r>
              <a:rPr lang="en-GB" b="1" dirty="0" smtClean="0">
                <a:solidFill>
                  <a:srgbClr val="000080"/>
                </a:solidFill>
                <a:latin typeface="Verdana" pitchFamily="34" charset="0"/>
              </a:rPr>
              <a:t>graduates</a:t>
            </a:r>
            <a:endParaRPr lang="en-GB" b="1" dirty="0">
              <a:solidFill>
                <a:srgbClr val="000080"/>
              </a:solidFill>
              <a:latin typeface="Verdana"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nodeType="withEffect">
                                  <p:stCondLst>
                                    <p:cond delay="0"/>
                                  </p:stCondLst>
                                  <p:childTnLst>
                                    <p:set>
                                      <p:cBhvr>
                                        <p:cTn id="6" dur="1" fill="hold">
                                          <p:stCondLst>
                                            <p:cond delay="0"/>
                                          </p:stCondLst>
                                        </p:cTn>
                                        <p:tgtEl>
                                          <p:spTgt spid="99"/>
                                        </p:tgtEl>
                                        <p:attrNameLst>
                                          <p:attrName>style.visibility</p:attrName>
                                        </p:attrNameLst>
                                      </p:cBhvr>
                                      <p:to>
                                        <p:strVal val="visible"/>
                                      </p:to>
                                    </p:set>
                                    <p:animEffect transition="in" filter="diamond(in)">
                                      <p:cBhvr>
                                        <p:cTn id="7" dur="2000"/>
                                        <p:tgtEl>
                                          <p:spTgt spid="99"/>
                                        </p:tgtEl>
                                      </p:cBhvr>
                                    </p:animEffect>
                                  </p:childTnLst>
                                </p:cTn>
                              </p:par>
                            </p:childTnLst>
                          </p:cTn>
                        </p:par>
                        <p:par>
                          <p:cTn id="8" fill="hold">
                            <p:stCondLst>
                              <p:cond delay="2000"/>
                            </p:stCondLst>
                            <p:childTnLst>
                              <p:par>
                                <p:cTn id="9" presetID="9" presetClass="entr" presetSubtype="0" fill="hold" grpId="0" nodeType="afterEffect">
                                  <p:stCondLst>
                                    <p:cond delay="0"/>
                                  </p:stCondLst>
                                  <p:childTnLst>
                                    <p:set>
                                      <p:cBhvr>
                                        <p:cTn id="10" dur="1" fill="hold">
                                          <p:stCondLst>
                                            <p:cond delay="0"/>
                                          </p:stCondLst>
                                        </p:cTn>
                                        <p:tgtEl>
                                          <p:spTgt spid="46"/>
                                        </p:tgtEl>
                                        <p:attrNameLst>
                                          <p:attrName>style.visibility</p:attrName>
                                        </p:attrNameLst>
                                      </p:cBhvr>
                                      <p:to>
                                        <p:strVal val="visible"/>
                                      </p:to>
                                    </p:set>
                                    <p:animEffect transition="in" filter="dissolve">
                                      <p:cBhvr>
                                        <p:cTn id="11" dur="500"/>
                                        <p:tgtEl>
                                          <p:spTgt spid="46"/>
                                        </p:tgtEl>
                                      </p:cBhvr>
                                    </p:animEffect>
                                  </p:childTnLst>
                                </p:cTn>
                              </p:par>
                              <p:par>
                                <p:cTn id="12" presetID="9" presetClass="entr" presetSubtype="0" fill="hold" grpId="0" nodeType="withEffect">
                                  <p:stCondLst>
                                    <p:cond delay="0"/>
                                  </p:stCondLst>
                                  <p:childTnLst>
                                    <p:set>
                                      <p:cBhvr>
                                        <p:cTn id="13" dur="1" fill="hold">
                                          <p:stCondLst>
                                            <p:cond delay="0"/>
                                          </p:stCondLst>
                                        </p:cTn>
                                        <p:tgtEl>
                                          <p:spTgt spid="47"/>
                                        </p:tgtEl>
                                        <p:attrNameLst>
                                          <p:attrName>style.visibility</p:attrName>
                                        </p:attrNameLst>
                                      </p:cBhvr>
                                      <p:to>
                                        <p:strVal val="visible"/>
                                      </p:to>
                                    </p:set>
                                    <p:animEffect transition="in" filter="dissolve">
                                      <p:cBhvr>
                                        <p:cTn id="14" dur="500"/>
                                        <p:tgtEl>
                                          <p:spTgt spid="47"/>
                                        </p:tgtEl>
                                      </p:cBhvr>
                                    </p:animEffect>
                                  </p:childTnLst>
                                </p:cTn>
                              </p:par>
                              <p:par>
                                <p:cTn id="15" presetID="9" presetClass="entr" presetSubtype="0" fill="hold" grpId="0" nodeType="withEffect">
                                  <p:stCondLst>
                                    <p:cond delay="0"/>
                                  </p:stCondLst>
                                  <p:childTnLst>
                                    <p:set>
                                      <p:cBhvr>
                                        <p:cTn id="16" dur="1" fill="hold">
                                          <p:stCondLst>
                                            <p:cond delay="0"/>
                                          </p:stCondLst>
                                        </p:cTn>
                                        <p:tgtEl>
                                          <p:spTgt spid="48"/>
                                        </p:tgtEl>
                                        <p:attrNameLst>
                                          <p:attrName>style.visibility</p:attrName>
                                        </p:attrNameLst>
                                      </p:cBhvr>
                                      <p:to>
                                        <p:strVal val="visible"/>
                                      </p:to>
                                    </p:set>
                                    <p:animEffect transition="in" filter="dissolve">
                                      <p:cBhvr>
                                        <p:cTn id="17" dur="500"/>
                                        <p:tgtEl>
                                          <p:spTgt spid="48"/>
                                        </p:tgtEl>
                                      </p:cBhvr>
                                    </p:animEffect>
                                  </p:childTnLst>
                                </p:cTn>
                              </p:par>
                              <p:par>
                                <p:cTn id="18" presetID="9" presetClass="entr" presetSubtype="0" fill="hold" grpId="0" nodeType="withEffect">
                                  <p:stCondLst>
                                    <p:cond delay="0"/>
                                  </p:stCondLst>
                                  <p:childTnLst>
                                    <p:set>
                                      <p:cBhvr>
                                        <p:cTn id="19" dur="1" fill="hold">
                                          <p:stCondLst>
                                            <p:cond delay="0"/>
                                          </p:stCondLst>
                                        </p:cTn>
                                        <p:tgtEl>
                                          <p:spTgt spid="49"/>
                                        </p:tgtEl>
                                        <p:attrNameLst>
                                          <p:attrName>style.visibility</p:attrName>
                                        </p:attrNameLst>
                                      </p:cBhvr>
                                      <p:to>
                                        <p:strVal val="visible"/>
                                      </p:to>
                                    </p:set>
                                    <p:animEffect transition="in" filter="dissolve">
                                      <p:cBhvr>
                                        <p:cTn id="20" dur="500"/>
                                        <p:tgtEl>
                                          <p:spTgt spid="49"/>
                                        </p:tgtEl>
                                      </p:cBhvr>
                                    </p:animEffect>
                                  </p:childTnLst>
                                </p:cTn>
                              </p:par>
                              <p:par>
                                <p:cTn id="21" presetID="9" presetClass="entr" presetSubtype="0" fill="hold" grpId="0" nodeType="withEffect">
                                  <p:stCondLst>
                                    <p:cond delay="0"/>
                                  </p:stCondLst>
                                  <p:childTnLst>
                                    <p:set>
                                      <p:cBhvr>
                                        <p:cTn id="22" dur="1" fill="hold">
                                          <p:stCondLst>
                                            <p:cond delay="0"/>
                                          </p:stCondLst>
                                        </p:cTn>
                                        <p:tgtEl>
                                          <p:spTgt spid="50"/>
                                        </p:tgtEl>
                                        <p:attrNameLst>
                                          <p:attrName>style.visibility</p:attrName>
                                        </p:attrNameLst>
                                      </p:cBhvr>
                                      <p:to>
                                        <p:strVal val="visible"/>
                                      </p:to>
                                    </p:set>
                                    <p:animEffect transition="in" filter="dissolve">
                                      <p:cBhvr>
                                        <p:cTn id="23" dur="500"/>
                                        <p:tgtEl>
                                          <p:spTgt spid="50"/>
                                        </p:tgtEl>
                                      </p:cBhvr>
                                    </p:animEffect>
                                  </p:childTnLst>
                                </p:cTn>
                              </p:par>
                              <p:par>
                                <p:cTn id="24" presetID="9" presetClass="entr" presetSubtype="0" fill="hold" grpId="0" nodeType="withEffect">
                                  <p:stCondLst>
                                    <p:cond delay="0"/>
                                  </p:stCondLst>
                                  <p:childTnLst>
                                    <p:set>
                                      <p:cBhvr>
                                        <p:cTn id="25" dur="1" fill="hold">
                                          <p:stCondLst>
                                            <p:cond delay="0"/>
                                          </p:stCondLst>
                                        </p:cTn>
                                        <p:tgtEl>
                                          <p:spTgt spid="51"/>
                                        </p:tgtEl>
                                        <p:attrNameLst>
                                          <p:attrName>style.visibility</p:attrName>
                                        </p:attrNameLst>
                                      </p:cBhvr>
                                      <p:to>
                                        <p:strVal val="visible"/>
                                      </p:to>
                                    </p:set>
                                    <p:animEffect transition="in" filter="dissolve">
                                      <p:cBhvr>
                                        <p:cTn id="26" dur="500"/>
                                        <p:tgtEl>
                                          <p:spTgt spid="51"/>
                                        </p:tgtEl>
                                      </p:cBhvr>
                                    </p:animEffect>
                                  </p:childTnLst>
                                </p:cTn>
                              </p:par>
                              <p:par>
                                <p:cTn id="27" presetID="9" presetClass="entr" presetSubtype="0" fill="hold" grpId="0" nodeType="withEffect">
                                  <p:stCondLst>
                                    <p:cond delay="0"/>
                                  </p:stCondLst>
                                  <p:childTnLst>
                                    <p:set>
                                      <p:cBhvr>
                                        <p:cTn id="28" dur="1" fill="hold">
                                          <p:stCondLst>
                                            <p:cond delay="0"/>
                                          </p:stCondLst>
                                        </p:cTn>
                                        <p:tgtEl>
                                          <p:spTgt spid="52"/>
                                        </p:tgtEl>
                                        <p:attrNameLst>
                                          <p:attrName>style.visibility</p:attrName>
                                        </p:attrNameLst>
                                      </p:cBhvr>
                                      <p:to>
                                        <p:strVal val="visible"/>
                                      </p:to>
                                    </p:set>
                                    <p:animEffect transition="in" filter="dissolve">
                                      <p:cBhvr>
                                        <p:cTn id="29" dur="500"/>
                                        <p:tgtEl>
                                          <p:spTgt spid="52"/>
                                        </p:tgtEl>
                                      </p:cBhvr>
                                    </p:animEffect>
                                  </p:childTnLst>
                                </p:cTn>
                              </p:par>
                              <p:par>
                                <p:cTn id="30" presetID="9" presetClass="entr" presetSubtype="0" fill="hold" grpId="0" nodeType="withEffect">
                                  <p:stCondLst>
                                    <p:cond delay="0"/>
                                  </p:stCondLst>
                                  <p:childTnLst>
                                    <p:set>
                                      <p:cBhvr>
                                        <p:cTn id="31" dur="1" fill="hold">
                                          <p:stCondLst>
                                            <p:cond delay="0"/>
                                          </p:stCondLst>
                                        </p:cTn>
                                        <p:tgtEl>
                                          <p:spTgt spid="70"/>
                                        </p:tgtEl>
                                        <p:attrNameLst>
                                          <p:attrName>style.visibility</p:attrName>
                                        </p:attrNameLst>
                                      </p:cBhvr>
                                      <p:to>
                                        <p:strVal val="visible"/>
                                      </p:to>
                                    </p:set>
                                    <p:animEffect transition="in" filter="dissolve">
                                      <p:cBhvr>
                                        <p:cTn id="32" dur="500"/>
                                        <p:tgtEl>
                                          <p:spTgt spid="70"/>
                                        </p:tgtEl>
                                      </p:cBhvr>
                                    </p:animEffect>
                                  </p:childTnLst>
                                </p:cTn>
                              </p:par>
                              <p:par>
                                <p:cTn id="33" presetID="9" presetClass="entr" presetSubtype="0" fill="hold" grpId="0" nodeType="withEffect">
                                  <p:stCondLst>
                                    <p:cond delay="0"/>
                                  </p:stCondLst>
                                  <p:childTnLst>
                                    <p:set>
                                      <p:cBhvr>
                                        <p:cTn id="34" dur="1" fill="hold">
                                          <p:stCondLst>
                                            <p:cond delay="0"/>
                                          </p:stCondLst>
                                        </p:cTn>
                                        <p:tgtEl>
                                          <p:spTgt spid="71"/>
                                        </p:tgtEl>
                                        <p:attrNameLst>
                                          <p:attrName>style.visibility</p:attrName>
                                        </p:attrNameLst>
                                      </p:cBhvr>
                                      <p:to>
                                        <p:strVal val="visible"/>
                                      </p:to>
                                    </p:set>
                                    <p:animEffect transition="in" filter="dissolve">
                                      <p:cBhvr>
                                        <p:cTn id="35" dur="500"/>
                                        <p:tgtEl>
                                          <p:spTgt spid="71"/>
                                        </p:tgtEl>
                                      </p:cBhvr>
                                    </p:animEffect>
                                  </p:childTnLst>
                                </p:cTn>
                              </p:par>
                              <p:par>
                                <p:cTn id="36" presetID="9" presetClass="entr" presetSubtype="0" fill="hold" grpId="0" nodeType="withEffect">
                                  <p:stCondLst>
                                    <p:cond delay="0"/>
                                  </p:stCondLst>
                                  <p:childTnLst>
                                    <p:set>
                                      <p:cBhvr>
                                        <p:cTn id="37" dur="1" fill="hold">
                                          <p:stCondLst>
                                            <p:cond delay="0"/>
                                          </p:stCondLst>
                                        </p:cTn>
                                        <p:tgtEl>
                                          <p:spTgt spid="72"/>
                                        </p:tgtEl>
                                        <p:attrNameLst>
                                          <p:attrName>style.visibility</p:attrName>
                                        </p:attrNameLst>
                                      </p:cBhvr>
                                      <p:to>
                                        <p:strVal val="visible"/>
                                      </p:to>
                                    </p:set>
                                    <p:animEffect transition="in" filter="dissolve">
                                      <p:cBhvr>
                                        <p:cTn id="38" dur="500"/>
                                        <p:tgtEl>
                                          <p:spTgt spid="72"/>
                                        </p:tgtEl>
                                      </p:cBhvr>
                                    </p:animEffect>
                                  </p:childTnLst>
                                </p:cTn>
                              </p:par>
                              <p:par>
                                <p:cTn id="39" presetID="9" presetClass="entr" presetSubtype="0" fill="hold" grpId="0" nodeType="withEffect">
                                  <p:stCondLst>
                                    <p:cond delay="0"/>
                                  </p:stCondLst>
                                  <p:childTnLst>
                                    <p:set>
                                      <p:cBhvr>
                                        <p:cTn id="40" dur="1" fill="hold">
                                          <p:stCondLst>
                                            <p:cond delay="0"/>
                                          </p:stCondLst>
                                        </p:cTn>
                                        <p:tgtEl>
                                          <p:spTgt spid="73"/>
                                        </p:tgtEl>
                                        <p:attrNameLst>
                                          <p:attrName>style.visibility</p:attrName>
                                        </p:attrNameLst>
                                      </p:cBhvr>
                                      <p:to>
                                        <p:strVal val="visible"/>
                                      </p:to>
                                    </p:set>
                                    <p:animEffect transition="in" filter="dissolve">
                                      <p:cBhvr>
                                        <p:cTn id="41" dur="500"/>
                                        <p:tgtEl>
                                          <p:spTgt spid="73"/>
                                        </p:tgtEl>
                                      </p:cBhvr>
                                    </p:animEffect>
                                  </p:childTnLst>
                                </p:cTn>
                              </p:par>
                              <p:par>
                                <p:cTn id="42" presetID="9" presetClass="entr" presetSubtype="0" fill="hold" grpId="0" nodeType="withEffect">
                                  <p:stCondLst>
                                    <p:cond delay="0"/>
                                  </p:stCondLst>
                                  <p:childTnLst>
                                    <p:set>
                                      <p:cBhvr>
                                        <p:cTn id="43" dur="1" fill="hold">
                                          <p:stCondLst>
                                            <p:cond delay="0"/>
                                          </p:stCondLst>
                                        </p:cTn>
                                        <p:tgtEl>
                                          <p:spTgt spid="74"/>
                                        </p:tgtEl>
                                        <p:attrNameLst>
                                          <p:attrName>style.visibility</p:attrName>
                                        </p:attrNameLst>
                                      </p:cBhvr>
                                      <p:to>
                                        <p:strVal val="visible"/>
                                      </p:to>
                                    </p:set>
                                    <p:animEffect transition="in" filter="dissolve">
                                      <p:cBhvr>
                                        <p:cTn id="44" dur="500"/>
                                        <p:tgtEl>
                                          <p:spTgt spid="74"/>
                                        </p:tgtEl>
                                      </p:cBhvr>
                                    </p:animEffect>
                                  </p:childTnLst>
                                </p:cTn>
                              </p:par>
                              <p:par>
                                <p:cTn id="45" presetID="9" presetClass="entr" presetSubtype="0" fill="hold" grpId="0" nodeType="withEffect">
                                  <p:stCondLst>
                                    <p:cond delay="0"/>
                                  </p:stCondLst>
                                  <p:childTnLst>
                                    <p:set>
                                      <p:cBhvr>
                                        <p:cTn id="46" dur="1" fill="hold">
                                          <p:stCondLst>
                                            <p:cond delay="0"/>
                                          </p:stCondLst>
                                        </p:cTn>
                                        <p:tgtEl>
                                          <p:spTgt spid="75"/>
                                        </p:tgtEl>
                                        <p:attrNameLst>
                                          <p:attrName>style.visibility</p:attrName>
                                        </p:attrNameLst>
                                      </p:cBhvr>
                                      <p:to>
                                        <p:strVal val="visible"/>
                                      </p:to>
                                    </p:set>
                                    <p:animEffect transition="in" filter="dissolve">
                                      <p:cBhvr>
                                        <p:cTn id="47" dur="500"/>
                                        <p:tgtEl>
                                          <p:spTgt spid="75"/>
                                        </p:tgtEl>
                                      </p:cBhvr>
                                    </p:animEffect>
                                  </p:childTnLst>
                                </p:cTn>
                              </p:par>
                              <p:par>
                                <p:cTn id="48" presetID="9" presetClass="entr" presetSubtype="0" fill="hold" grpId="0" nodeType="withEffect">
                                  <p:stCondLst>
                                    <p:cond delay="0"/>
                                  </p:stCondLst>
                                  <p:childTnLst>
                                    <p:set>
                                      <p:cBhvr>
                                        <p:cTn id="49" dur="1" fill="hold">
                                          <p:stCondLst>
                                            <p:cond delay="0"/>
                                          </p:stCondLst>
                                        </p:cTn>
                                        <p:tgtEl>
                                          <p:spTgt spid="76"/>
                                        </p:tgtEl>
                                        <p:attrNameLst>
                                          <p:attrName>style.visibility</p:attrName>
                                        </p:attrNameLst>
                                      </p:cBhvr>
                                      <p:to>
                                        <p:strVal val="visible"/>
                                      </p:to>
                                    </p:set>
                                    <p:animEffect transition="in" filter="dissolve">
                                      <p:cBhvr>
                                        <p:cTn id="50" dur="500"/>
                                        <p:tgtEl>
                                          <p:spTgt spid="76"/>
                                        </p:tgtEl>
                                      </p:cBhvr>
                                    </p:animEffect>
                                  </p:childTnLst>
                                </p:cTn>
                              </p:par>
                              <p:par>
                                <p:cTn id="51" presetID="9" presetClass="entr" presetSubtype="0" fill="hold" grpId="0" nodeType="withEffect">
                                  <p:stCondLst>
                                    <p:cond delay="0"/>
                                  </p:stCondLst>
                                  <p:childTnLst>
                                    <p:set>
                                      <p:cBhvr>
                                        <p:cTn id="52" dur="1" fill="hold">
                                          <p:stCondLst>
                                            <p:cond delay="0"/>
                                          </p:stCondLst>
                                        </p:cTn>
                                        <p:tgtEl>
                                          <p:spTgt spid="77"/>
                                        </p:tgtEl>
                                        <p:attrNameLst>
                                          <p:attrName>style.visibility</p:attrName>
                                        </p:attrNameLst>
                                      </p:cBhvr>
                                      <p:to>
                                        <p:strVal val="visible"/>
                                      </p:to>
                                    </p:set>
                                    <p:animEffect transition="in" filter="dissolve">
                                      <p:cBhvr>
                                        <p:cTn id="53" dur="500"/>
                                        <p:tgtEl>
                                          <p:spTgt spid="77"/>
                                        </p:tgtEl>
                                      </p:cBhvr>
                                    </p:animEffect>
                                  </p:childTnLst>
                                </p:cTn>
                              </p:par>
                              <p:par>
                                <p:cTn id="54" presetID="9" presetClass="entr" presetSubtype="0" fill="hold" grpId="0" nodeType="withEffect">
                                  <p:stCondLst>
                                    <p:cond delay="0"/>
                                  </p:stCondLst>
                                  <p:childTnLst>
                                    <p:set>
                                      <p:cBhvr>
                                        <p:cTn id="55" dur="1" fill="hold">
                                          <p:stCondLst>
                                            <p:cond delay="0"/>
                                          </p:stCondLst>
                                        </p:cTn>
                                        <p:tgtEl>
                                          <p:spTgt spid="78"/>
                                        </p:tgtEl>
                                        <p:attrNameLst>
                                          <p:attrName>style.visibility</p:attrName>
                                        </p:attrNameLst>
                                      </p:cBhvr>
                                      <p:to>
                                        <p:strVal val="visible"/>
                                      </p:to>
                                    </p:set>
                                    <p:animEffect transition="in" filter="dissolve">
                                      <p:cBhvr>
                                        <p:cTn id="56" dur="500"/>
                                        <p:tgtEl>
                                          <p:spTgt spid="78"/>
                                        </p:tgtEl>
                                      </p:cBhvr>
                                    </p:animEffect>
                                  </p:childTnLst>
                                </p:cTn>
                              </p:par>
                              <p:par>
                                <p:cTn id="57" presetID="9" presetClass="entr" presetSubtype="0" fill="hold" grpId="0" nodeType="withEffect">
                                  <p:stCondLst>
                                    <p:cond delay="0"/>
                                  </p:stCondLst>
                                  <p:childTnLst>
                                    <p:set>
                                      <p:cBhvr>
                                        <p:cTn id="58" dur="1" fill="hold">
                                          <p:stCondLst>
                                            <p:cond delay="0"/>
                                          </p:stCondLst>
                                        </p:cTn>
                                        <p:tgtEl>
                                          <p:spTgt spid="79"/>
                                        </p:tgtEl>
                                        <p:attrNameLst>
                                          <p:attrName>style.visibility</p:attrName>
                                        </p:attrNameLst>
                                      </p:cBhvr>
                                      <p:to>
                                        <p:strVal val="visible"/>
                                      </p:to>
                                    </p:set>
                                    <p:animEffect transition="in" filter="dissolve">
                                      <p:cBhvr>
                                        <p:cTn id="59" dur="500"/>
                                        <p:tgtEl>
                                          <p:spTgt spid="79"/>
                                        </p:tgtEl>
                                      </p:cBhvr>
                                    </p:animEffect>
                                  </p:childTnLst>
                                </p:cTn>
                              </p:par>
                              <p:par>
                                <p:cTn id="60" presetID="9" presetClass="entr" presetSubtype="0" fill="hold" grpId="0" nodeType="withEffect">
                                  <p:stCondLst>
                                    <p:cond delay="0"/>
                                  </p:stCondLst>
                                  <p:childTnLst>
                                    <p:set>
                                      <p:cBhvr>
                                        <p:cTn id="61" dur="1" fill="hold">
                                          <p:stCondLst>
                                            <p:cond delay="0"/>
                                          </p:stCondLst>
                                        </p:cTn>
                                        <p:tgtEl>
                                          <p:spTgt spid="80"/>
                                        </p:tgtEl>
                                        <p:attrNameLst>
                                          <p:attrName>style.visibility</p:attrName>
                                        </p:attrNameLst>
                                      </p:cBhvr>
                                      <p:to>
                                        <p:strVal val="visible"/>
                                      </p:to>
                                    </p:set>
                                    <p:animEffect transition="in" filter="dissolve">
                                      <p:cBhvr>
                                        <p:cTn id="62" dur="500"/>
                                        <p:tgtEl>
                                          <p:spTgt spid="80"/>
                                        </p:tgtEl>
                                      </p:cBhvr>
                                    </p:animEffect>
                                  </p:childTnLst>
                                </p:cTn>
                              </p:par>
                              <p:par>
                                <p:cTn id="63" presetID="9" presetClass="entr" presetSubtype="0" fill="hold" grpId="0" nodeType="withEffect">
                                  <p:stCondLst>
                                    <p:cond delay="0"/>
                                  </p:stCondLst>
                                  <p:childTnLst>
                                    <p:set>
                                      <p:cBhvr>
                                        <p:cTn id="64" dur="1" fill="hold">
                                          <p:stCondLst>
                                            <p:cond delay="0"/>
                                          </p:stCondLst>
                                        </p:cTn>
                                        <p:tgtEl>
                                          <p:spTgt spid="81"/>
                                        </p:tgtEl>
                                        <p:attrNameLst>
                                          <p:attrName>style.visibility</p:attrName>
                                        </p:attrNameLst>
                                      </p:cBhvr>
                                      <p:to>
                                        <p:strVal val="visible"/>
                                      </p:to>
                                    </p:set>
                                    <p:animEffect transition="in" filter="dissolve">
                                      <p:cBhvr>
                                        <p:cTn id="65" dur="500"/>
                                        <p:tgtEl>
                                          <p:spTgt spid="81"/>
                                        </p:tgtEl>
                                      </p:cBhvr>
                                    </p:animEffect>
                                  </p:childTnLst>
                                </p:cTn>
                              </p:par>
                              <p:par>
                                <p:cTn id="66" presetID="9" presetClass="entr" presetSubtype="0" fill="hold" grpId="0" nodeType="withEffect">
                                  <p:stCondLst>
                                    <p:cond delay="0"/>
                                  </p:stCondLst>
                                  <p:childTnLst>
                                    <p:set>
                                      <p:cBhvr>
                                        <p:cTn id="67" dur="1" fill="hold">
                                          <p:stCondLst>
                                            <p:cond delay="0"/>
                                          </p:stCondLst>
                                        </p:cTn>
                                        <p:tgtEl>
                                          <p:spTgt spid="82"/>
                                        </p:tgtEl>
                                        <p:attrNameLst>
                                          <p:attrName>style.visibility</p:attrName>
                                        </p:attrNameLst>
                                      </p:cBhvr>
                                      <p:to>
                                        <p:strVal val="visible"/>
                                      </p:to>
                                    </p:set>
                                    <p:animEffect transition="in" filter="dissolve">
                                      <p:cBhvr>
                                        <p:cTn id="68" dur="500"/>
                                        <p:tgtEl>
                                          <p:spTgt spid="82"/>
                                        </p:tgtEl>
                                      </p:cBhvr>
                                    </p:animEffect>
                                  </p:childTnLst>
                                </p:cTn>
                              </p:par>
                              <p:par>
                                <p:cTn id="69" presetID="9" presetClass="entr" presetSubtype="0" fill="hold" grpId="0" nodeType="withEffect">
                                  <p:stCondLst>
                                    <p:cond delay="0"/>
                                  </p:stCondLst>
                                  <p:childTnLst>
                                    <p:set>
                                      <p:cBhvr>
                                        <p:cTn id="70" dur="1" fill="hold">
                                          <p:stCondLst>
                                            <p:cond delay="0"/>
                                          </p:stCondLst>
                                        </p:cTn>
                                        <p:tgtEl>
                                          <p:spTgt spid="83"/>
                                        </p:tgtEl>
                                        <p:attrNameLst>
                                          <p:attrName>style.visibility</p:attrName>
                                        </p:attrNameLst>
                                      </p:cBhvr>
                                      <p:to>
                                        <p:strVal val="visible"/>
                                      </p:to>
                                    </p:set>
                                    <p:animEffect transition="in" filter="dissolve">
                                      <p:cBhvr>
                                        <p:cTn id="71" dur="500"/>
                                        <p:tgtEl>
                                          <p:spTgt spid="83"/>
                                        </p:tgtEl>
                                      </p:cBhvr>
                                    </p:animEffect>
                                  </p:childTnLst>
                                </p:cTn>
                              </p:par>
                              <p:par>
                                <p:cTn id="72" presetID="9" presetClass="entr" presetSubtype="0" fill="hold" grpId="0" nodeType="withEffect">
                                  <p:stCondLst>
                                    <p:cond delay="0"/>
                                  </p:stCondLst>
                                  <p:childTnLst>
                                    <p:set>
                                      <p:cBhvr>
                                        <p:cTn id="73" dur="1" fill="hold">
                                          <p:stCondLst>
                                            <p:cond delay="0"/>
                                          </p:stCondLst>
                                        </p:cTn>
                                        <p:tgtEl>
                                          <p:spTgt spid="84"/>
                                        </p:tgtEl>
                                        <p:attrNameLst>
                                          <p:attrName>style.visibility</p:attrName>
                                        </p:attrNameLst>
                                      </p:cBhvr>
                                      <p:to>
                                        <p:strVal val="visible"/>
                                      </p:to>
                                    </p:set>
                                    <p:animEffect transition="in" filter="dissolve">
                                      <p:cBhvr>
                                        <p:cTn id="74" dur="500"/>
                                        <p:tgtEl>
                                          <p:spTgt spid="84"/>
                                        </p:tgtEl>
                                      </p:cBhvr>
                                    </p:animEffect>
                                  </p:childTnLst>
                                </p:cTn>
                              </p:par>
                              <p:par>
                                <p:cTn id="75" presetID="9" presetClass="entr" presetSubtype="0" fill="hold" grpId="0" nodeType="withEffect">
                                  <p:stCondLst>
                                    <p:cond delay="0"/>
                                  </p:stCondLst>
                                  <p:childTnLst>
                                    <p:set>
                                      <p:cBhvr>
                                        <p:cTn id="76" dur="1" fill="hold">
                                          <p:stCondLst>
                                            <p:cond delay="0"/>
                                          </p:stCondLst>
                                        </p:cTn>
                                        <p:tgtEl>
                                          <p:spTgt spid="85"/>
                                        </p:tgtEl>
                                        <p:attrNameLst>
                                          <p:attrName>style.visibility</p:attrName>
                                        </p:attrNameLst>
                                      </p:cBhvr>
                                      <p:to>
                                        <p:strVal val="visible"/>
                                      </p:to>
                                    </p:set>
                                    <p:animEffect transition="in" filter="dissolve">
                                      <p:cBhvr>
                                        <p:cTn id="77" dur="500"/>
                                        <p:tgtEl>
                                          <p:spTgt spid="85"/>
                                        </p:tgtEl>
                                      </p:cBhvr>
                                    </p:animEffect>
                                  </p:childTnLst>
                                </p:cTn>
                              </p:par>
                              <p:par>
                                <p:cTn id="78" presetID="9" presetClass="entr" presetSubtype="0" fill="hold" grpId="0" nodeType="withEffect">
                                  <p:stCondLst>
                                    <p:cond delay="0"/>
                                  </p:stCondLst>
                                  <p:childTnLst>
                                    <p:set>
                                      <p:cBhvr>
                                        <p:cTn id="79" dur="1" fill="hold">
                                          <p:stCondLst>
                                            <p:cond delay="0"/>
                                          </p:stCondLst>
                                        </p:cTn>
                                        <p:tgtEl>
                                          <p:spTgt spid="86"/>
                                        </p:tgtEl>
                                        <p:attrNameLst>
                                          <p:attrName>style.visibility</p:attrName>
                                        </p:attrNameLst>
                                      </p:cBhvr>
                                      <p:to>
                                        <p:strVal val="visible"/>
                                      </p:to>
                                    </p:set>
                                    <p:animEffect transition="in" filter="dissolve">
                                      <p:cBhvr>
                                        <p:cTn id="80" dur="500"/>
                                        <p:tgtEl>
                                          <p:spTgt spid="86"/>
                                        </p:tgtEl>
                                      </p:cBhvr>
                                    </p:animEffect>
                                  </p:childTnLst>
                                </p:cTn>
                              </p:par>
                              <p:par>
                                <p:cTn id="81" presetID="9" presetClass="entr" presetSubtype="0" fill="hold" grpId="0" nodeType="withEffect">
                                  <p:stCondLst>
                                    <p:cond delay="0"/>
                                  </p:stCondLst>
                                  <p:childTnLst>
                                    <p:set>
                                      <p:cBhvr>
                                        <p:cTn id="82" dur="1" fill="hold">
                                          <p:stCondLst>
                                            <p:cond delay="0"/>
                                          </p:stCondLst>
                                        </p:cTn>
                                        <p:tgtEl>
                                          <p:spTgt spid="87"/>
                                        </p:tgtEl>
                                        <p:attrNameLst>
                                          <p:attrName>style.visibility</p:attrName>
                                        </p:attrNameLst>
                                      </p:cBhvr>
                                      <p:to>
                                        <p:strVal val="visible"/>
                                      </p:to>
                                    </p:set>
                                    <p:animEffect transition="in" filter="dissolve">
                                      <p:cBhvr>
                                        <p:cTn id="83" dur="500"/>
                                        <p:tgtEl>
                                          <p:spTgt spid="87"/>
                                        </p:tgtEl>
                                      </p:cBhvr>
                                    </p:animEffect>
                                  </p:childTnLst>
                                </p:cTn>
                              </p:par>
                              <p:par>
                                <p:cTn id="84" presetID="9" presetClass="entr" presetSubtype="0" fill="hold" grpId="0" nodeType="withEffect">
                                  <p:stCondLst>
                                    <p:cond delay="0"/>
                                  </p:stCondLst>
                                  <p:childTnLst>
                                    <p:set>
                                      <p:cBhvr>
                                        <p:cTn id="85" dur="1" fill="hold">
                                          <p:stCondLst>
                                            <p:cond delay="0"/>
                                          </p:stCondLst>
                                        </p:cTn>
                                        <p:tgtEl>
                                          <p:spTgt spid="88"/>
                                        </p:tgtEl>
                                        <p:attrNameLst>
                                          <p:attrName>style.visibility</p:attrName>
                                        </p:attrNameLst>
                                      </p:cBhvr>
                                      <p:to>
                                        <p:strVal val="visible"/>
                                      </p:to>
                                    </p:set>
                                    <p:animEffect transition="in" filter="dissolve">
                                      <p:cBhvr>
                                        <p:cTn id="86" dur="500"/>
                                        <p:tgtEl>
                                          <p:spTgt spid="88"/>
                                        </p:tgtEl>
                                      </p:cBhvr>
                                    </p:animEffect>
                                  </p:childTnLst>
                                </p:cTn>
                              </p:par>
                              <p:par>
                                <p:cTn id="87" presetID="9" presetClass="entr" presetSubtype="0" fill="hold" grpId="0" nodeType="withEffect">
                                  <p:stCondLst>
                                    <p:cond delay="0"/>
                                  </p:stCondLst>
                                  <p:childTnLst>
                                    <p:set>
                                      <p:cBhvr>
                                        <p:cTn id="88" dur="1" fill="hold">
                                          <p:stCondLst>
                                            <p:cond delay="0"/>
                                          </p:stCondLst>
                                        </p:cTn>
                                        <p:tgtEl>
                                          <p:spTgt spid="89"/>
                                        </p:tgtEl>
                                        <p:attrNameLst>
                                          <p:attrName>style.visibility</p:attrName>
                                        </p:attrNameLst>
                                      </p:cBhvr>
                                      <p:to>
                                        <p:strVal val="visible"/>
                                      </p:to>
                                    </p:set>
                                    <p:animEffect transition="in" filter="dissolve">
                                      <p:cBhvr>
                                        <p:cTn id="89" dur="500"/>
                                        <p:tgtEl>
                                          <p:spTgt spid="89"/>
                                        </p:tgtEl>
                                      </p:cBhvr>
                                    </p:animEffect>
                                  </p:childTnLst>
                                </p:cTn>
                              </p:par>
                              <p:par>
                                <p:cTn id="90" presetID="9" presetClass="entr" presetSubtype="0" fill="hold" grpId="0" nodeType="withEffect">
                                  <p:stCondLst>
                                    <p:cond delay="0"/>
                                  </p:stCondLst>
                                  <p:childTnLst>
                                    <p:set>
                                      <p:cBhvr>
                                        <p:cTn id="91" dur="1" fill="hold">
                                          <p:stCondLst>
                                            <p:cond delay="0"/>
                                          </p:stCondLst>
                                        </p:cTn>
                                        <p:tgtEl>
                                          <p:spTgt spid="90"/>
                                        </p:tgtEl>
                                        <p:attrNameLst>
                                          <p:attrName>style.visibility</p:attrName>
                                        </p:attrNameLst>
                                      </p:cBhvr>
                                      <p:to>
                                        <p:strVal val="visible"/>
                                      </p:to>
                                    </p:set>
                                    <p:animEffect transition="in" filter="dissolve">
                                      <p:cBhvr>
                                        <p:cTn id="92" dur="500"/>
                                        <p:tgtEl>
                                          <p:spTgt spid="90"/>
                                        </p:tgtEl>
                                      </p:cBhvr>
                                    </p:animEffect>
                                  </p:childTnLst>
                                </p:cTn>
                              </p:par>
                              <p:par>
                                <p:cTn id="93" presetID="9" presetClass="entr" presetSubtype="0" fill="hold" grpId="0" nodeType="withEffect">
                                  <p:stCondLst>
                                    <p:cond delay="0"/>
                                  </p:stCondLst>
                                  <p:childTnLst>
                                    <p:set>
                                      <p:cBhvr>
                                        <p:cTn id="94" dur="1" fill="hold">
                                          <p:stCondLst>
                                            <p:cond delay="0"/>
                                          </p:stCondLst>
                                        </p:cTn>
                                        <p:tgtEl>
                                          <p:spTgt spid="91"/>
                                        </p:tgtEl>
                                        <p:attrNameLst>
                                          <p:attrName>style.visibility</p:attrName>
                                        </p:attrNameLst>
                                      </p:cBhvr>
                                      <p:to>
                                        <p:strVal val="visible"/>
                                      </p:to>
                                    </p:set>
                                    <p:animEffect transition="in" filter="dissolve">
                                      <p:cBhvr>
                                        <p:cTn id="95" dur="500"/>
                                        <p:tgtEl>
                                          <p:spTgt spid="91"/>
                                        </p:tgtEl>
                                      </p:cBhvr>
                                    </p:animEffect>
                                  </p:childTnLst>
                                </p:cTn>
                              </p:par>
                              <p:par>
                                <p:cTn id="96" presetID="9" presetClass="entr" presetSubtype="0" fill="hold" grpId="0" nodeType="withEffect">
                                  <p:stCondLst>
                                    <p:cond delay="0"/>
                                  </p:stCondLst>
                                  <p:childTnLst>
                                    <p:set>
                                      <p:cBhvr>
                                        <p:cTn id="97" dur="1" fill="hold">
                                          <p:stCondLst>
                                            <p:cond delay="0"/>
                                          </p:stCondLst>
                                        </p:cTn>
                                        <p:tgtEl>
                                          <p:spTgt spid="92"/>
                                        </p:tgtEl>
                                        <p:attrNameLst>
                                          <p:attrName>style.visibility</p:attrName>
                                        </p:attrNameLst>
                                      </p:cBhvr>
                                      <p:to>
                                        <p:strVal val="visible"/>
                                      </p:to>
                                    </p:set>
                                    <p:animEffect transition="in" filter="dissolve">
                                      <p:cBhvr>
                                        <p:cTn id="98" dur="500"/>
                                        <p:tgtEl>
                                          <p:spTgt spid="92"/>
                                        </p:tgtEl>
                                      </p:cBhvr>
                                    </p:animEffect>
                                  </p:childTnLst>
                                </p:cTn>
                              </p:par>
                              <p:par>
                                <p:cTn id="99" presetID="9" presetClass="entr" presetSubtype="0" fill="hold" grpId="0" nodeType="withEffect">
                                  <p:stCondLst>
                                    <p:cond delay="0"/>
                                  </p:stCondLst>
                                  <p:childTnLst>
                                    <p:set>
                                      <p:cBhvr>
                                        <p:cTn id="100" dur="1" fill="hold">
                                          <p:stCondLst>
                                            <p:cond delay="0"/>
                                          </p:stCondLst>
                                        </p:cTn>
                                        <p:tgtEl>
                                          <p:spTgt spid="93"/>
                                        </p:tgtEl>
                                        <p:attrNameLst>
                                          <p:attrName>style.visibility</p:attrName>
                                        </p:attrNameLst>
                                      </p:cBhvr>
                                      <p:to>
                                        <p:strVal val="visible"/>
                                      </p:to>
                                    </p:set>
                                    <p:animEffect transition="in" filter="dissolve">
                                      <p:cBhvr>
                                        <p:cTn id="101" dur="500"/>
                                        <p:tgtEl>
                                          <p:spTgt spid="93"/>
                                        </p:tgtEl>
                                      </p:cBhvr>
                                    </p:animEffect>
                                  </p:childTnLst>
                                </p:cTn>
                              </p:par>
                              <p:par>
                                <p:cTn id="102" presetID="9" presetClass="entr" presetSubtype="0" fill="hold" grpId="0" nodeType="withEffect">
                                  <p:stCondLst>
                                    <p:cond delay="0"/>
                                  </p:stCondLst>
                                  <p:childTnLst>
                                    <p:set>
                                      <p:cBhvr>
                                        <p:cTn id="103" dur="1" fill="hold">
                                          <p:stCondLst>
                                            <p:cond delay="0"/>
                                          </p:stCondLst>
                                        </p:cTn>
                                        <p:tgtEl>
                                          <p:spTgt spid="94"/>
                                        </p:tgtEl>
                                        <p:attrNameLst>
                                          <p:attrName>style.visibility</p:attrName>
                                        </p:attrNameLst>
                                      </p:cBhvr>
                                      <p:to>
                                        <p:strVal val="visible"/>
                                      </p:to>
                                    </p:set>
                                    <p:animEffect transition="in" filter="dissolve">
                                      <p:cBhvr>
                                        <p:cTn id="104" dur="500"/>
                                        <p:tgtEl>
                                          <p:spTgt spid="94"/>
                                        </p:tgtEl>
                                      </p:cBhvr>
                                    </p:animEffect>
                                  </p:childTnLst>
                                </p:cTn>
                              </p:par>
                              <p:par>
                                <p:cTn id="105" presetID="9" presetClass="entr" presetSubtype="0" fill="hold" grpId="0" nodeType="withEffect">
                                  <p:stCondLst>
                                    <p:cond delay="0"/>
                                  </p:stCondLst>
                                  <p:childTnLst>
                                    <p:set>
                                      <p:cBhvr>
                                        <p:cTn id="106" dur="1" fill="hold">
                                          <p:stCondLst>
                                            <p:cond delay="0"/>
                                          </p:stCondLst>
                                        </p:cTn>
                                        <p:tgtEl>
                                          <p:spTgt spid="95"/>
                                        </p:tgtEl>
                                        <p:attrNameLst>
                                          <p:attrName>style.visibility</p:attrName>
                                        </p:attrNameLst>
                                      </p:cBhvr>
                                      <p:to>
                                        <p:strVal val="visible"/>
                                      </p:to>
                                    </p:set>
                                    <p:animEffect transition="in" filter="dissolve">
                                      <p:cBhvr>
                                        <p:cTn id="107" dur="500"/>
                                        <p:tgtEl>
                                          <p:spTgt spid="95"/>
                                        </p:tgtEl>
                                      </p:cBhvr>
                                    </p:animEffect>
                                  </p:childTnLst>
                                </p:cTn>
                              </p:par>
                              <p:par>
                                <p:cTn id="108" presetID="9" presetClass="entr" presetSubtype="0" fill="hold" grpId="0" nodeType="withEffect">
                                  <p:stCondLst>
                                    <p:cond delay="0"/>
                                  </p:stCondLst>
                                  <p:childTnLst>
                                    <p:set>
                                      <p:cBhvr>
                                        <p:cTn id="109" dur="1" fill="hold">
                                          <p:stCondLst>
                                            <p:cond delay="0"/>
                                          </p:stCondLst>
                                        </p:cTn>
                                        <p:tgtEl>
                                          <p:spTgt spid="96"/>
                                        </p:tgtEl>
                                        <p:attrNameLst>
                                          <p:attrName>style.visibility</p:attrName>
                                        </p:attrNameLst>
                                      </p:cBhvr>
                                      <p:to>
                                        <p:strVal val="visible"/>
                                      </p:to>
                                    </p:set>
                                    <p:animEffect transition="in" filter="dissolve">
                                      <p:cBhvr>
                                        <p:cTn id="110" dur="500"/>
                                        <p:tgtEl>
                                          <p:spTgt spid="96"/>
                                        </p:tgtEl>
                                      </p:cBhvr>
                                    </p:animEffect>
                                  </p:childTnLst>
                                </p:cTn>
                              </p:par>
                              <p:par>
                                <p:cTn id="111" presetID="9" presetClass="entr" presetSubtype="0" fill="hold" grpId="0" nodeType="withEffect">
                                  <p:stCondLst>
                                    <p:cond delay="0"/>
                                  </p:stCondLst>
                                  <p:childTnLst>
                                    <p:set>
                                      <p:cBhvr>
                                        <p:cTn id="112" dur="1" fill="hold">
                                          <p:stCondLst>
                                            <p:cond delay="0"/>
                                          </p:stCondLst>
                                        </p:cTn>
                                        <p:tgtEl>
                                          <p:spTgt spid="98"/>
                                        </p:tgtEl>
                                        <p:attrNameLst>
                                          <p:attrName>style.visibility</p:attrName>
                                        </p:attrNameLst>
                                      </p:cBhvr>
                                      <p:to>
                                        <p:strVal val="visible"/>
                                      </p:to>
                                    </p:set>
                                    <p:animEffect transition="in" filter="dissolve">
                                      <p:cBhvr>
                                        <p:cTn id="113" dur="500"/>
                                        <p:tgtEl>
                                          <p:spTgt spid="98"/>
                                        </p:tgtEl>
                                      </p:cBhvr>
                                    </p:animEffect>
                                  </p:childTnLst>
                                </p:cTn>
                              </p:par>
                              <p:par>
                                <p:cTn id="114" presetID="9" presetClass="entr" presetSubtype="0" fill="hold" grpId="0" nodeType="withEffect" nodePh="1">
                                  <p:stCondLst>
                                    <p:cond delay="0"/>
                                  </p:stCondLst>
                                  <p:endCondLst>
                                    <p:cond evt="begin" delay="0">
                                      <p:tn val="114"/>
                                    </p:cond>
                                  </p:endCondLst>
                                  <p:childTnLst>
                                    <p:set>
                                      <p:cBhvr>
                                        <p:cTn id="115" dur="1" fill="hold">
                                          <p:stCondLst>
                                            <p:cond delay="0"/>
                                          </p:stCondLst>
                                        </p:cTn>
                                        <p:tgtEl>
                                          <p:spTgt spid="101"/>
                                        </p:tgtEl>
                                        <p:attrNameLst>
                                          <p:attrName>style.visibility</p:attrName>
                                        </p:attrNameLst>
                                      </p:cBhvr>
                                      <p:to>
                                        <p:strVal val="visible"/>
                                      </p:to>
                                    </p:set>
                                    <p:animEffect transition="in" filter="dissolve">
                                      <p:cBhvr>
                                        <p:cTn id="116" dur="500"/>
                                        <p:tgtEl>
                                          <p:spTgt spid="101"/>
                                        </p:tgtEl>
                                      </p:cBhvr>
                                    </p:animEffect>
                                  </p:childTnLst>
                                </p:cTn>
                              </p:par>
                              <p:par>
                                <p:cTn id="117" presetID="9" presetClass="entr" presetSubtype="0" fill="hold" grpId="0" nodeType="withEffect">
                                  <p:stCondLst>
                                    <p:cond delay="0"/>
                                  </p:stCondLst>
                                  <p:childTnLst>
                                    <p:set>
                                      <p:cBhvr>
                                        <p:cTn id="118" dur="1" fill="hold">
                                          <p:stCondLst>
                                            <p:cond delay="0"/>
                                          </p:stCondLst>
                                        </p:cTn>
                                        <p:tgtEl>
                                          <p:spTgt spid="104"/>
                                        </p:tgtEl>
                                        <p:attrNameLst>
                                          <p:attrName>style.visibility</p:attrName>
                                        </p:attrNameLst>
                                      </p:cBhvr>
                                      <p:to>
                                        <p:strVal val="visible"/>
                                      </p:to>
                                    </p:set>
                                    <p:animEffect transition="in" filter="dissolve">
                                      <p:cBhvr>
                                        <p:cTn id="119" dur="500"/>
                                        <p:tgtEl>
                                          <p:spTgt spid="104"/>
                                        </p:tgtEl>
                                      </p:cBhvr>
                                    </p:animEffect>
                                  </p:childTnLst>
                                </p:cTn>
                              </p:par>
                              <p:par>
                                <p:cTn id="120" presetID="9" presetClass="entr" presetSubtype="0" fill="hold" grpId="0" nodeType="withEffect">
                                  <p:stCondLst>
                                    <p:cond delay="0"/>
                                  </p:stCondLst>
                                  <p:childTnLst>
                                    <p:set>
                                      <p:cBhvr>
                                        <p:cTn id="121" dur="1" fill="hold">
                                          <p:stCondLst>
                                            <p:cond delay="0"/>
                                          </p:stCondLst>
                                        </p:cTn>
                                        <p:tgtEl>
                                          <p:spTgt spid="107"/>
                                        </p:tgtEl>
                                        <p:attrNameLst>
                                          <p:attrName>style.visibility</p:attrName>
                                        </p:attrNameLst>
                                      </p:cBhvr>
                                      <p:to>
                                        <p:strVal val="visible"/>
                                      </p:to>
                                    </p:set>
                                    <p:animEffect transition="in" filter="dissolve">
                                      <p:cBhvr>
                                        <p:cTn id="122" dur="500"/>
                                        <p:tgtEl>
                                          <p:spTgt spid="107"/>
                                        </p:tgtEl>
                                      </p:cBhvr>
                                    </p:animEffect>
                                  </p:childTnLst>
                                </p:cTn>
                              </p:par>
                              <p:par>
                                <p:cTn id="123" presetID="9" presetClass="entr" presetSubtype="0" fill="hold" grpId="0" nodeType="withEffect">
                                  <p:stCondLst>
                                    <p:cond delay="0"/>
                                  </p:stCondLst>
                                  <p:childTnLst>
                                    <p:set>
                                      <p:cBhvr>
                                        <p:cTn id="124" dur="1" fill="hold">
                                          <p:stCondLst>
                                            <p:cond delay="0"/>
                                          </p:stCondLst>
                                        </p:cTn>
                                        <p:tgtEl>
                                          <p:spTgt spid="110"/>
                                        </p:tgtEl>
                                        <p:attrNameLst>
                                          <p:attrName>style.visibility</p:attrName>
                                        </p:attrNameLst>
                                      </p:cBhvr>
                                      <p:to>
                                        <p:strVal val="visible"/>
                                      </p:to>
                                    </p:set>
                                    <p:animEffect transition="in" filter="dissolve">
                                      <p:cBhvr>
                                        <p:cTn id="125" dur="500"/>
                                        <p:tgtEl>
                                          <p:spTgt spid="110"/>
                                        </p:tgtEl>
                                      </p:cBhvr>
                                    </p:animEffect>
                                  </p:childTnLst>
                                </p:cTn>
                              </p:par>
                              <p:par>
                                <p:cTn id="126" presetID="9" presetClass="entr" presetSubtype="0" fill="hold" grpId="0" nodeType="withEffect">
                                  <p:stCondLst>
                                    <p:cond delay="0"/>
                                  </p:stCondLst>
                                  <p:childTnLst>
                                    <p:set>
                                      <p:cBhvr>
                                        <p:cTn id="127" dur="1" fill="hold">
                                          <p:stCondLst>
                                            <p:cond delay="0"/>
                                          </p:stCondLst>
                                        </p:cTn>
                                        <p:tgtEl>
                                          <p:spTgt spid="116"/>
                                        </p:tgtEl>
                                        <p:attrNameLst>
                                          <p:attrName>style.visibility</p:attrName>
                                        </p:attrNameLst>
                                      </p:cBhvr>
                                      <p:to>
                                        <p:strVal val="visible"/>
                                      </p:to>
                                    </p:set>
                                    <p:animEffect transition="in" filter="dissolve">
                                      <p:cBhvr>
                                        <p:cTn id="128" dur="500"/>
                                        <p:tgtEl>
                                          <p:spTgt spid="116"/>
                                        </p:tgtEl>
                                      </p:cBhvr>
                                    </p:animEffect>
                                  </p:childTnLst>
                                </p:cTn>
                              </p:par>
                              <p:par>
                                <p:cTn id="129" presetID="9" presetClass="entr" presetSubtype="0" fill="hold" grpId="0" nodeType="withEffect">
                                  <p:stCondLst>
                                    <p:cond delay="0"/>
                                  </p:stCondLst>
                                  <p:childTnLst>
                                    <p:set>
                                      <p:cBhvr>
                                        <p:cTn id="130" dur="1" fill="hold">
                                          <p:stCondLst>
                                            <p:cond delay="0"/>
                                          </p:stCondLst>
                                        </p:cTn>
                                        <p:tgtEl>
                                          <p:spTgt spid="119"/>
                                        </p:tgtEl>
                                        <p:attrNameLst>
                                          <p:attrName>style.visibility</p:attrName>
                                        </p:attrNameLst>
                                      </p:cBhvr>
                                      <p:to>
                                        <p:strVal val="visible"/>
                                      </p:to>
                                    </p:set>
                                    <p:animEffect transition="in" filter="dissolve">
                                      <p:cBhvr>
                                        <p:cTn id="131" dur="500"/>
                                        <p:tgtEl>
                                          <p:spTgt spid="119"/>
                                        </p:tgtEl>
                                      </p:cBhvr>
                                    </p:animEffect>
                                  </p:childTnLst>
                                </p:cTn>
                              </p:par>
                              <p:par>
                                <p:cTn id="132" presetID="9" presetClass="entr" presetSubtype="0" fill="hold" grpId="0" nodeType="withEffect">
                                  <p:stCondLst>
                                    <p:cond delay="0"/>
                                  </p:stCondLst>
                                  <p:childTnLst>
                                    <p:set>
                                      <p:cBhvr>
                                        <p:cTn id="133" dur="1" fill="hold">
                                          <p:stCondLst>
                                            <p:cond delay="0"/>
                                          </p:stCondLst>
                                        </p:cTn>
                                        <p:tgtEl>
                                          <p:spTgt spid="122"/>
                                        </p:tgtEl>
                                        <p:attrNameLst>
                                          <p:attrName>style.visibility</p:attrName>
                                        </p:attrNameLst>
                                      </p:cBhvr>
                                      <p:to>
                                        <p:strVal val="visible"/>
                                      </p:to>
                                    </p:set>
                                    <p:animEffect transition="in" filter="dissolve">
                                      <p:cBhvr>
                                        <p:cTn id="134" dur="500"/>
                                        <p:tgtEl>
                                          <p:spTgt spid="122"/>
                                        </p:tgtEl>
                                      </p:cBhvr>
                                    </p:animEffect>
                                  </p:childTnLst>
                                </p:cTn>
                              </p:par>
                              <p:par>
                                <p:cTn id="135" presetID="9" presetClass="entr" presetSubtype="0" fill="hold" grpId="0" nodeType="withEffect">
                                  <p:stCondLst>
                                    <p:cond delay="0"/>
                                  </p:stCondLst>
                                  <p:childTnLst>
                                    <p:set>
                                      <p:cBhvr>
                                        <p:cTn id="136" dur="1" fill="hold">
                                          <p:stCondLst>
                                            <p:cond delay="0"/>
                                          </p:stCondLst>
                                        </p:cTn>
                                        <p:tgtEl>
                                          <p:spTgt spid="127"/>
                                        </p:tgtEl>
                                        <p:attrNameLst>
                                          <p:attrName>style.visibility</p:attrName>
                                        </p:attrNameLst>
                                      </p:cBhvr>
                                      <p:to>
                                        <p:strVal val="visible"/>
                                      </p:to>
                                    </p:set>
                                    <p:animEffect transition="in" filter="dissolve">
                                      <p:cBhvr>
                                        <p:cTn id="137" dur="500"/>
                                        <p:tgtEl>
                                          <p:spTgt spid="127"/>
                                        </p:tgtEl>
                                      </p:cBhvr>
                                    </p:animEffect>
                                  </p:childTnLst>
                                </p:cTn>
                              </p:par>
                              <p:par>
                                <p:cTn id="138" presetID="9" presetClass="entr" presetSubtype="0" fill="hold" grpId="0" nodeType="withEffect">
                                  <p:stCondLst>
                                    <p:cond delay="0"/>
                                  </p:stCondLst>
                                  <p:childTnLst>
                                    <p:set>
                                      <p:cBhvr>
                                        <p:cTn id="139" dur="1" fill="hold">
                                          <p:stCondLst>
                                            <p:cond delay="0"/>
                                          </p:stCondLst>
                                        </p:cTn>
                                        <p:tgtEl>
                                          <p:spTgt spid="131"/>
                                        </p:tgtEl>
                                        <p:attrNameLst>
                                          <p:attrName>style.visibility</p:attrName>
                                        </p:attrNameLst>
                                      </p:cBhvr>
                                      <p:to>
                                        <p:strVal val="visible"/>
                                      </p:to>
                                    </p:set>
                                    <p:animEffect transition="in" filter="dissolve">
                                      <p:cBhvr>
                                        <p:cTn id="140" dur="500"/>
                                        <p:tgtEl>
                                          <p:spTgt spid="131"/>
                                        </p:tgtEl>
                                      </p:cBhvr>
                                    </p:animEffect>
                                  </p:childTnLst>
                                </p:cTn>
                              </p:par>
                              <p:par>
                                <p:cTn id="141" presetID="9" presetClass="entr" presetSubtype="0" fill="hold" grpId="0" nodeType="withEffect">
                                  <p:stCondLst>
                                    <p:cond delay="0"/>
                                  </p:stCondLst>
                                  <p:childTnLst>
                                    <p:set>
                                      <p:cBhvr>
                                        <p:cTn id="142" dur="1" fill="hold">
                                          <p:stCondLst>
                                            <p:cond delay="0"/>
                                          </p:stCondLst>
                                        </p:cTn>
                                        <p:tgtEl>
                                          <p:spTgt spid="135"/>
                                        </p:tgtEl>
                                        <p:attrNameLst>
                                          <p:attrName>style.visibility</p:attrName>
                                        </p:attrNameLst>
                                      </p:cBhvr>
                                      <p:to>
                                        <p:strVal val="visible"/>
                                      </p:to>
                                    </p:set>
                                    <p:animEffect transition="in" filter="dissolve">
                                      <p:cBhvr>
                                        <p:cTn id="143" dur="500"/>
                                        <p:tgtEl>
                                          <p:spTgt spid="135"/>
                                        </p:tgtEl>
                                      </p:cBhvr>
                                    </p:animEffect>
                                  </p:childTnLst>
                                </p:cTn>
                              </p:par>
                              <p:par>
                                <p:cTn id="144" presetID="9" presetClass="entr" presetSubtype="0" fill="hold" grpId="0" nodeType="withEffect">
                                  <p:stCondLst>
                                    <p:cond delay="0"/>
                                  </p:stCondLst>
                                  <p:childTnLst>
                                    <p:set>
                                      <p:cBhvr>
                                        <p:cTn id="145" dur="1" fill="hold">
                                          <p:stCondLst>
                                            <p:cond delay="0"/>
                                          </p:stCondLst>
                                        </p:cTn>
                                        <p:tgtEl>
                                          <p:spTgt spid="137"/>
                                        </p:tgtEl>
                                        <p:attrNameLst>
                                          <p:attrName>style.visibility</p:attrName>
                                        </p:attrNameLst>
                                      </p:cBhvr>
                                      <p:to>
                                        <p:strVal val="visible"/>
                                      </p:to>
                                    </p:set>
                                    <p:animEffect transition="in" filter="dissolve">
                                      <p:cBhvr>
                                        <p:cTn id="146" dur="500"/>
                                        <p:tgtEl>
                                          <p:spTgt spid="137"/>
                                        </p:tgtEl>
                                      </p:cBhvr>
                                    </p:animEffect>
                                  </p:childTnLst>
                                </p:cTn>
                              </p:par>
                              <p:par>
                                <p:cTn id="147" presetID="9" presetClass="entr" presetSubtype="0" fill="hold" grpId="0" nodeType="withEffect">
                                  <p:stCondLst>
                                    <p:cond delay="0"/>
                                  </p:stCondLst>
                                  <p:childTnLst>
                                    <p:set>
                                      <p:cBhvr>
                                        <p:cTn id="148" dur="1" fill="hold">
                                          <p:stCondLst>
                                            <p:cond delay="0"/>
                                          </p:stCondLst>
                                        </p:cTn>
                                        <p:tgtEl>
                                          <p:spTgt spid="141"/>
                                        </p:tgtEl>
                                        <p:attrNameLst>
                                          <p:attrName>style.visibility</p:attrName>
                                        </p:attrNameLst>
                                      </p:cBhvr>
                                      <p:to>
                                        <p:strVal val="visible"/>
                                      </p:to>
                                    </p:set>
                                    <p:animEffect transition="in" filter="dissolve">
                                      <p:cBhvr>
                                        <p:cTn id="149" dur="500"/>
                                        <p:tgtEl>
                                          <p:spTgt spid="141"/>
                                        </p:tgtEl>
                                      </p:cBhvr>
                                    </p:animEffect>
                                  </p:childTnLst>
                                </p:cTn>
                              </p:par>
                              <p:par>
                                <p:cTn id="150" presetID="9" presetClass="entr" presetSubtype="0" fill="hold" grpId="0" nodeType="withEffect">
                                  <p:stCondLst>
                                    <p:cond delay="0"/>
                                  </p:stCondLst>
                                  <p:childTnLst>
                                    <p:set>
                                      <p:cBhvr>
                                        <p:cTn id="151" dur="1" fill="hold">
                                          <p:stCondLst>
                                            <p:cond delay="0"/>
                                          </p:stCondLst>
                                        </p:cTn>
                                        <p:tgtEl>
                                          <p:spTgt spid="144"/>
                                        </p:tgtEl>
                                        <p:attrNameLst>
                                          <p:attrName>style.visibility</p:attrName>
                                        </p:attrNameLst>
                                      </p:cBhvr>
                                      <p:to>
                                        <p:strVal val="visible"/>
                                      </p:to>
                                    </p:set>
                                    <p:animEffect transition="in" filter="dissolve">
                                      <p:cBhvr>
                                        <p:cTn id="152" dur="500"/>
                                        <p:tgtEl>
                                          <p:spTgt spid="144"/>
                                        </p:tgtEl>
                                      </p:cBhvr>
                                    </p:animEffect>
                                  </p:childTnLst>
                                </p:cTn>
                              </p:par>
                              <p:par>
                                <p:cTn id="153" presetID="9" presetClass="entr" presetSubtype="0" fill="hold" grpId="0" nodeType="withEffect">
                                  <p:stCondLst>
                                    <p:cond delay="0"/>
                                  </p:stCondLst>
                                  <p:childTnLst>
                                    <p:set>
                                      <p:cBhvr>
                                        <p:cTn id="154" dur="1" fill="hold">
                                          <p:stCondLst>
                                            <p:cond delay="0"/>
                                          </p:stCondLst>
                                        </p:cTn>
                                        <p:tgtEl>
                                          <p:spTgt spid="148"/>
                                        </p:tgtEl>
                                        <p:attrNameLst>
                                          <p:attrName>style.visibility</p:attrName>
                                        </p:attrNameLst>
                                      </p:cBhvr>
                                      <p:to>
                                        <p:strVal val="visible"/>
                                      </p:to>
                                    </p:set>
                                    <p:animEffect transition="in" filter="dissolve">
                                      <p:cBhvr>
                                        <p:cTn id="155" dur="500"/>
                                        <p:tgtEl>
                                          <p:spTgt spid="148"/>
                                        </p:tgtEl>
                                      </p:cBhvr>
                                    </p:animEffect>
                                  </p:childTnLst>
                                </p:cTn>
                              </p:par>
                              <p:par>
                                <p:cTn id="156" presetID="9" presetClass="entr" presetSubtype="0" fill="hold" grpId="0" nodeType="withEffect">
                                  <p:stCondLst>
                                    <p:cond delay="0"/>
                                  </p:stCondLst>
                                  <p:childTnLst>
                                    <p:set>
                                      <p:cBhvr>
                                        <p:cTn id="157" dur="1" fill="hold">
                                          <p:stCondLst>
                                            <p:cond delay="0"/>
                                          </p:stCondLst>
                                        </p:cTn>
                                        <p:tgtEl>
                                          <p:spTgt spid="153"/>
                                        </p:tgtEl>
                                        <p:attrNameLst>
                                          <p:attrName>style.visibility</p:attrName>
                                        </p:attrNameLst>
                                      </p:cBhvr>
                                      <p:to>
                                        <p:strVal val="visible"/>
                                      </p:to>
                                    </p:set>
                                    <p:animEffect transition="in" filter="dissolve">
                                      <p:cBhvr>
                                        <p:cTn id="158" dur="500"/>
                                        <p:tgtEl>
                                          <p:spTgt spid="153"/>
                                        </p:tgtEl>
                                      </p:cBhvr>
                                    </p:animEffect>
                                  </p:childTnLst>
                                </p:cTn>
                              </p:par>
                              <p:par>
                                <p:cTn id="159" presetID="9" presetClass="entr" presetSubtype="0" fill="hold" grpId="0" nodeType="withEffect">
                                  <p:stCondLst>
                                    <p:cond delay="0"/>
                                  </p:stCondLst>
                                  <p:childTnLst>
                                    <p:set>
                                      <p:cBhvr>
                                        <p:cTn id="160" dur="1" fill="hold">
                                          <p:stCondLst>
                                            <p:cond delay="0"/>
                                          </p:stCondLst>
                                        </p:cTn>
                                        <p:tgtEl>
                                          <p:spTgt spid="103"/>
                                        </p:tgtEl>
                                        <p:attrNameLst>
                                          <p:attrName>style.visibility</p:attrName>
                                        </p:attrNameLst>
                                      </p:cBhvr>
                                      <p:to>
                                        <p:strVal val="visible"/>
                                      </p:to>
                                    </p:set>
                                    <p:animEffect transition="in" filter="dissolve">
                                      <p:cBhvr>
                                        <p:cTn id="161" dur="500"/>
                                        <p:tgtEl>
                                          <p:spTgt spid="103"/>
                                        </p:tgtEl>
                                      </p:cBhvr>
                                    </p:animEffect>
                                  </p:childTnLst>
                                </p:cTn>
                              </p:par>
                              <p:par>
                                <p:cTn id="162" presetID="9" presetClass="entr" presetSubtype="0" fill="hold" grpId="0" nodeType="withEffect">
                                  <p:stCondLst>
                                    <p:cond delay="0"/>
                                  </p:stCondLst>
                                  <p:childTnLst>
                                    <p:set>
                                      <p:cBhvr>
                                        <p:cTn id="163" dur="1" fill="hold">
                                          <p:stCondLst>
                                            <p:cond delay="0"/>
                                          </p:stCondLst>
                                        </p:cTn>
                                        <p:tgtEl>
                                          <p:spTgt spid="154"/>
                                        </p:tgtEl>
                                        <p:attrNameLst>
                                          <p:attrName>style.visibility</p:attrName>
                                        </p:attrNameLst>
                                      </p:cBhvr>
                                      <p:to>
                                        <p:strVal val="visible"/>
                                      </p:to>
                                    </p:set>
                                    <p:animEffect transition="in" filter="dissolve">
                                      <p:cBhvr>
                                        <p:cTn id="164" dur="500"/>
                                        <p:tgtEl>
                                          <p:spTgt spid="154"/>
                                        </p:tgtEl>
                                      </p:cBhvr>
                                    </p:animEffect>
                                  </p:childTnLst>
                                </p:cTn>
                              </p:par>
                              <p:par>
                                <p:cTn id="165" presetID="9" presetClass="entr" presetSubtype="0" fill="hold" grpId="0" nodeType="withEffect">
                                  <p:stCondLst>
                                    <p:cond delay="0"/>
                                  </p:stCondLst>
                                  <p:childTnLst>
                                    <p:set>
                                      <p:cBhvr>
                                        <p:cTn id="166" dur="1" fill="hold">
                                          <p:stCondLst>
                                            <p:cond delay="0"/>
                                          </p:stCondLst>
                                        </p:cTn>
                                        <p:tgtEl>
                                          <p:spTgt spid="163"/>
                                        </p:tgtEl>
                                        <p:attrNameLst>
                                          <p:attrName>style.visibility</p:attrName>
                                        </p:attrNameLst>
                                      </p:cBhvr>
                                      <p:to>
                                        <p:strVal val="visible"/>
                                      </p:to>
                                    </p:set>
                                    <p:animEffect transition="in" filter="dissolve">
                                      <p:cBhvr>
                                        <p:cTn id="167" dur="500"/>
                                        <p:tgtEl>
                                          <p:spTgt spid="163"/>
                                        </p:tgtEl>
                                      </p:cBhvr>
                                    </p:animEffect>
                                  </p:childTnLst>
                                </p:cTn>
                              </p:par>
                              <p:par>
                                <p:cTn id="168" presetID="9" presetClass="entr" presetSubtype="0" fill="hold" grpId="0" nodeType="withEffect">
                                  <p:stCondLst>
                                    <p:cond delay="0"/>
                                  </p:stCondLst>
                                  <p:childTnLst>
                                    <p:set>
                                      <p:cBhvr>
                                        <p:cTn id="169" dur="1" fill="hold">
                                          <p:stCondLst>
                                            <p:cond delay="0"/>
                                          </p:stCondLst>
                                        </p:cTn>
                                        <p:tgtEl>
                                          <p:spTgt spid="165"/>
                                        </p:tgtEl>
                                        <p:attrNameLst>
                                          <p:attrName>style.visibility</p:attrName>
                                        </p:attrNameLst>
                                      </p:cBhvr>
                                      <p:to>
                                        <p:strVal val="visible"/>
                                      </p:to>
                                    </p:set>
                                    <p:animEffect transition="in" filter="dissolve">
                                      <p:cBhvr>
                                        <p:cTn id="170" dur="500"/>
                                        <p:tgtEl>
                                          <p:spTgt spid="165"/>
                                        </p:tgtEl>
                                      </p:cBhvr>
                                    </p:animEffect>
                                  </p:childTnLst>
                                </p:cTn>
                              </p:par>
                              <p:par>
                                <p:cTn id="171" presetID="9" presetClass="entr" presetSubtype="0" fill="hold" grpId="0" nodeType="withEffect">
                                  <p:stCondLst>
                                    <p:cond delay="0"/>
                                  </p:stCondLst>
                                  <p:childTnLst>
                                    <p:set>
                                      <p:cBhvr>
                                        <p:cTn id="172" dur="1" fill="hold">
                                          <p:stCondLst>
                                            <p:cond delay="0"/>
                                          </p:stCondLst>
                                        </p:cTn>
                                        <p:tgtEl>
                                          <p:spTgt spid="113"/>
                                        </p:tgtEl>
                                        <p:attrNameLst>
                                          <p:attrName>style.visibility</p:attrName>
                                        </p:attrNameLst>
                                      </p:cBhvr>
                                      <p:to>
                                        <p:strVal val="visible"/>
                                      </p:to>
                                    </p:set>
                                    <p:animEffect transition="in" filter="dissolve">
                                      <p:cBhvr>
                                        <p:cTn id="173" dur="500"/>
                                        <p:tgtEl>
                                          <p:spTgt spid="113"/>
                                        </p:tgtEl>
                                      </p:cBhvr>
                                    </p:animEffect>
                                  </p:childTnLst>
                                </p:cTn>
                              </p:par>
                            </p:childTnLst>
                          </p:cTn>
                        </p:par>
                        <p:par>
                          <p:cTn id="174" fill="hold">
                            <p:stCondLst>
                              <p:cond delay="2500"/>
                            </p:stCondLst>
                            <p:childTnLst>
                              <p:par>
                                <p:cTn id="175" presetID="9" presetClass="entr" presetSubtype="0" fill="hold" grpId="0" nodeType="afterEffect">
                                  <p:stCondLst>
                                    <p:cond delay="0"/>
                                  </p:stCondLst>
                                  <p:childTnLst>
                                    <p:set>
                                      <p:cBhvr>
                                        <p:cTn id="176" dur="1" fill="hold">
                                          <p:stCondLst>
                                            <p:cond delay="0"/>
                                          </p:stCondLst>
                                        </p:cTn>
                                        <p:tgtEl>
                                          <p:spTgt spid="100"/>
                                        </p:tgtEl>
                                        <p:attrNameLst>
                                          <p:attrName>style.visibility</p:attrName>
                                        </p:attrNameLst>
                                      </p:cBhvr>
                                      <p:to>
                                        <p:strVal val="visible"/>
                                      </p:to>
                                    </p:set>
                                    <p:animEffect transition="in" filter="dissolve">
                                      <p:cBhvr>
                                        <p:cTn id="177" dur="500"/>
                                        <p:tgtEl>
                                          <p:spTgt spid="100"/>
                                        </p:tgtEl>
                                      </p:cBhvr>
                                    </p:animEffect>
                                  </p:childTnLst>
                                </p:cTn>
                              </p:par>
                              <p:par>
                                <p:cTn id="178" presetID="9" presetClass="entr" presetSubtype="0" fill="hold" grpId="0" nodeType="withEffect">
                                  <p:stCondLst>
                                    <p:cond delay="0"/>
                                  </p:stCondLst>
                                  <p:childTnLst>
                                    <p:set>
                                      <p:cBhvr>
                                        <p:cTn id="179" dur="1" fill="hold">
                                          <p:stCondLst>
                                            <p:cond delay="0"/>
                                          </p:stCondLst>
                                        </p:cTn>
                                        <p:tgtEl>
                                          <p:spTgt spid="97"/>
                                        </p:tgtEl>
                                        <p:attrNameLst>
                                          <p:attrName>style.visibility</p:attrName>
                                        </p:attrNameLst>
                                      </p:cBhvr>
                                      <p:to>
                                        <p:strVal val="visible"/>
                                      </p:to>
                                    </p:set>
                                    <p:animEffect transition="in" filter="dissolve">
                                      <p:cBhvr>
                                        <p:cTn id="180" dur="500"/>
                                        <p:tgtEl>
                                          <p:spTgt spid="97"/>
                                        </p:tgtEl>
                                      </p:cBhvr>
                                    </p:animEffect>
                                  </p:childTnLst>
                                </p:cTn>
                              </p:par>
                            </p:childTnLst>
                          </p:cTn>
                        </p:par>
                      </p:childTnLst>
                    </p:cTn>
                  </p:par>
                  <p:par>
                    <p:cTn id="181" fill="hold">
                      <p:stCondLst>
                        <p:cond delay="indefinite"/>
                      </p:stCondLst>
                      <p:childTnLst>
                        <p:par>
                          <p:cTn id="182" fill="hold">
                            <p:stCondLst>
                              <p:cond delay="0"/>
                            </p:stCondLst>
                            <p:childTnLst>
                              <p:par>
                                <p:cTn id="183" presetID="9" presetClass="entr" presetSubtype="0" fill="hold" grpId="0" nodeType="clickEffect">
                                  <p:stCondLst>
                                    <p:cond delay="0"/>
                                  </p:stCondLst>
                                  <p:childTnLst>
                                    <p:set>
                                      <p:cBhvr>
                                        <p:cTn id="184" dur="1" fill="hold">
                                          <p:stCondLst>
                                            <p:cond delay="0"/>
                                          </p:stCondLst>
                                        </p:cTn>
                                        <p:tgtEl>
                                          <p:spTgt spid="168"/>
                                        </p:tgtEl>
                                        <p:attrNameLst>
                                          <p:attrName>style.visibility</p:attrName>
                                        </p:attrNameLst>
                                      </p:cBhvr>
                                      <p:to>
                                        <p:strVal val="visible"/>
                                      </p:to>
                                    </p:set>
                                    <p:animEffect transition="in" filter="dissolve">
                                      <p:cBhvr>
                                        <p:cTn id="185" dur="500"/>
                                        <p:tgtEl>
                                          <p:spTgt spid="168"/>
                                        </p:tgtEl>
                                      </p:cBhvr>
                                    </p:animEffect>
                                  </p:childTnLst>
                                </p:cTn>
                              </p:par>
                              <p:par>
                                <p:cTn id="186" presetID="9" presetClass="entr" presetSubtype="0" fill="hold" grpId="0" nodeType="withEffect">
                                  <p:stCondLst>
                                    <p:cond delay="0"/>
                                  </p:stCondLst>
                                  <p:childTnLst>
                                    <p:set>
                                      <p:cBhvr>
                                        <p:cTn id="187" dur="1" fill="hold">
                                          <p:stCondLst>
                                            <p:cond delay="0"/>
                                          </p:stCondLst>
                                        </p:cTn>
                                        <p:tgtEl>
                                          <p:spTgt spid="170"/>
                                        </p:tgtEl>
                                        <p:attrNameLst>
                                          <p:attrName>style.visibility</p:attrName>
                                        </p:attrNameLst>
                                      </p:cBhvr>
                                      <p:to>
                                        <p:strVal val="visible"/>
                                      </p:to>
                                    </p:set>
                                    <p:animEffect transition="in" filter="dissolve">
                                      <p:cBhvr>
                                        <p:cTn id="188" dur="500"/>
                                        <p:tgtEl>
                                          <p:spTgt spid="170"/>
                                        </p:tgtEl>
                                      </p:cBhvr>
                                    </p:animEffect>
                                  </p:childTnLst>
                                </p:cTn>
                              </p:par>
                              <p:par>
                                <p:cTn id="189" presetID="9" presetClass="entr" presetSubtype="0" fill="hold" grpId="0" nodeType="withEffect">
                                  <p:stCondLst>
                                    <p:cond delay="0"/>
                                  </p:stCondLst>
                                  <p:childTnLst>
                                    <p:set>
                                      <p:cBhvr>
                                        <p:cTn id="190" dur="1" fill="hold">
                                          <p:stCondLst>
                                            <p:cond delay="0"/>
                                          </p:stCondLst>
                                        </p:cTn>
                                        <p:tgtEl>
                                          <p:spTgt spid="171"/>
                                        </p:tgtEl>
                                        <p:attrNameLst>
                                          <p:attrName>style.visibility</p:attrName>
                                        </p:attrNameLst>
                                      </p:cBhvr>
                                      <p:to>
                                        <p:strVal val="visible"/>
                                      </p:to>
                                    </p:set>
                                    <p:animEffect transition="in" filter="dissolve">
                                      <p:cBhvr>
                                        <p:cTn id="191" dur="500"/>
                                        <p:tgtEl>
                                          <p:spTgt spid="171"/>
                                        </p:tgtEl>
                                      </p:cBhvr>
                                    </p:animEffect>
                                  </p:childTnLst>
                                </p:cTn>
                              </p:par>
                              <p:par>
                                <p:cTn id="192" presetID="9" presetClass="entr" presetSubtype="0" fill="hold" grpId="0" nodeType="withEffect">
                                  <p:stCondLst>
                                    <p:cond delay="0"/>
                                  </p:stCondLst>
                                  <p:childTnLst>
                                    <p:set>
                                      <p:cBhvr>
                                        <p:cTn id="193" dur="1" fill="hold">
                                          <p:stCondLst>
                                            <p:cond delay="0"/>
                                          </p:stCondLst>
                                        </p:cTn>
                                        <p:tgtEl>
                                          <p:spTgt spid="157"/>
                                        </p:tgtEl>
                                        <p:attrNameLst>
                                          <p:attrName>style.visibility</p:attrName>
                                        </p:attrNameLst>
                                      </p:cBhvr>
                                      <p:to>
                                        <p:strVal val="visible"/>
                                      </p:to>
                                    </p:set>
                                    <p:animEffect transition="in" filter="dissolve">
                                      <p:cBhvr>
                                        <p:cTn id="194" dur="500"/>
                                        <p:tgtEl>
                                          <p:spTgt spid="157"/>
                                        </p:tgtEl>
                                      </p:cBhvr>
                                    </p:animEffect>
                                  </p:childTnLst>
                                </p:cTn>
                              </p:par>
                              <p:par>
                                <p:cTn id="195" presetID="9" presetClass="entr" presetSubtype="0" fill="hold" grpId="0" nodeType="withEffect">
                                  <p:stCondLst>
                                    <p:cond delay="0"/>
                                  </p:stCondLst>
                                  <p:childTnLst>
                                    <p:set>
                                      <p:cBhvr>
                                        <p:cTn id="196" dur="1" fill="hold">
                                          <p:stCondLst>
                                            <p:cond delay="0"/>
                                          </p:stCondLst>
                                        </p:cTn>
                                        <p:tgtEl>
                                          <p:spTgt spid="160"/>
                                        </p:tgtEl>
                                        <p:attrNameLst>
                                          <p:attrName>style.visibility</p:attrName>
                                        </p:attrNameLst>
                                      </p:cBhvr>
                                      <p:to>
                                        <p:strVal val="visible"/>
                                      </p:to>
                                    </p:set>
                                    <p:animEffect transition="in" filter="dissolve">
                                      <p:cBhvr>
                                        <p:cTn id="197" dur="500"/>
                                        <p:tgtEl>
                                          <p:spTgt spid="160"/>
                                        </p:tgtEl>
                                      </p:cBhvr>
                                    </p:animEffect>
                                  </p:childTnLst>
                                </p:cTn>
                              </p:par>
                              <p:par>
                                <p:cTn id="198" presetID="9" presetClass="entr" presetSubtype="0" fill="hold" grpId="0" nodeType="withEffect">
                                  <p:stCondLst>
                                    <p:cond delay="0"/>
                                  </p:stCondLst>
                                  <p:childTnLst>
                                    <p:set>
                                      <p:cBhvr>
                                        <p:cTn id="199" dur="1" fill="hold">
                                          <p:stCondLst>
                                            <p:cond delay="0"/>
                                          </p:stCondLst>
                                        </p:cTn>
                                        <p:tgtEl>
                                          <p:spTgt spid="178"/>
                                        </p:tgtEl>
                                        <p:attrNameLst>
                                          <p:attrName>style.visibility</p:attrName>
                                        </p:attrNameLst>
                                      </p:cBhvr>
                                      <p:to>
                                        <p:strVal val="visible"/>
                                      </p:to>
                                    </p:set>
                                    <p:animEffect transition="in" filter="dissolve">
                                      <p:cBhvr>
                                        <p:cTn id="200" dur="500"/>
                                        <p:tgtEl>
                                          <p:spTgt spid="178"/>
                                        </p:tgtEl>
                                      </p:cBhvr>
                                    </p:animEffect>
                                  </p:childTnLst>
                                </p:cTn>
                              </p:par>
                              <p:par>
                                <p:cTn id="201" presetID="9" presetClass="entr" presetSubtype="0" fill="hold" grpId="0" nodeType="withEffect">
                                  <p:stCondLst>
                                    <p:cond delay="0"/>
                                  </p:stCondLst>
                                  <p:childTnLst>
                                    <p:set>
                                      <p:cBhvr>
                                        <p:cTn id="202" dur="1" fill="hold">
                                          <p:stCondLst>
                                            <p:cond delay="0"/>
                                          </p:stCondLst>
                                        </p:cTn>
                                        <p:tgtEl>
                                          <p:spTgt spid="187"/>
                                        </p:tgtEl>
                                        <p:attrNameLst>
                                          <p:attrName>style.visibility</p:attrName>
                                        </p:attrNameLst>
                                      </p:cBhvr>
                                      <p:to>
                                        <p:strVal val="visible"/>
                                      </p:to>
                                    </p:set>
                                    <p:animEffect transition="in" filter="dissolve">
                                      <p:cBhvr>
                                        <p:cTn id="203" dur="500"/>
                                        <p:tgtEl>
                                          <p:spTgt spid="187"/>
                                        </p:tgtEl>
                                      </p:cBhvr>
                                    </p:animEffect>
                                  </p:childTnLst>
                                </p:cTn>
                              </p:par>
                              <p:par>
                                <p:cTn id="204" presetID="9" presetClass="entr" presetSubtype="0" fill="hold" grpId="0" nodeType="withEffect">
                                  <p:stCondLst>
                                    <p:cond delay="0"/>
                                  </p:stCondLst>
                                  <p:childTnLst>
                                    <p:set>
                                      <p:cBhvr>
                                        <p:cTn id="205" dur="1" fill="hold">
                                          <p:stCondLst>
                                            <p:cond delay="0"/>
                                          </p:stCondLst>
                                        </p:cTn>
                                        <p:tgtEl>
                                          <p:spTgt spid="190"/>
                                        </p:tgtEl>
                                        <p:attrNameLst>
                                          <p:attrName>style.visibility</p:attrName>
                                        </p:attrNameLst>
                                      </p:cBhvr>
                                      <p:to>
                                        <p:strVal val="visible"/>
                                      </p:to>
                                    </p:set>
                                    <p:animEffect transition="in" filter="dissolve">
                                      <p:cBhvr>
                                        <p:cTn id="206" dur="500"/>
                                        <p:tgtEl>
                                          <p:spTgt spid="190"/>
                                        </p:tgtEl>
                                      </p:cBhvr>
                                    </p:animEffect>
                                  </p:childTnLst>
                                </p:cTn>
                              </p:par>
                              <p:par>
                                <p:cTn id="207" presetID="9" presetClass="entr" presetSubtype="0" fill="hold" grpId="0" nodeType="withEffect">
                                  <p:stCondLst>
                                    <p:cond delay="0"/>
                                  </p:stCondLst>
                                  <p:childTnLst>
                                    <p:set>
                                      <p:cBhvr>
                                        <p:cTn id="208" dur="1" fill="hold">
                                          <p:stCondLst>
                                            <p:cond delay="0"/>
                                          </p:stCondLst>
                                        </p:cTn>
                                        <p:tgtEl>
                                          <p:spTgt spid="102"/>
                                        </p:tgtEl>
                                        <p:attrNameLst>
                                          <p:attrName>style.visibility</p:attrName>
                                        </p:attrNameLst>
                                      </p:cBhvr>
                                      <p:to>
                                        <p:strVal val="visible"/>
                                      </p:to>
                                    </p:set>
                                    <p:animEffect transition="in" filter="dissolve">
                                      <p:cBhvr>
                                        <p:cTn id="209" dur="500"/>
                                        <p:tgtEl>
                                          <p:spTgt spid="102"/>
                                        </p:tgtEl>
                                      </p:cBhvr>
                                    </p:animEffect>
                                  </p:childTnLst>
                                </p:cTn>
                              </p:par>
                              <p:par>
                                <p:cTn id="210" presetID="9" presetClass="entr" presetSubtype="0" fill="hold" grpId="0" nodeType="withEffect">
                                  <p:stCondLst>
                                    <p:cond delay="0"/>
                                  </p:stCondLst>
                                  <p:childTnLst>
                                    <p:set>
                                      <p:cBhvr>
                                        <p:cTn id="211" dur="1" fill="hold">
                                          <p:stCondLst>
                                            <p:cond delay="0"/>
                                          </p:stCondLst>
                                        </p:cTn>
                                        <p:tgtEl>
                                          <p:spTgt spid="105"/>
                                        </p:tgtEl>
                                        <p:attrNameLst>
                                          <p:attrName>style.visibility</p:attrName>
                                        </p:attrNameLst>
                                      </p:cBhvr>
                                      <p:to>
                                        <p:strVal val="visible"/>
                                      </p:to>
                                    </p:set>
                                    <p:animEffect transition="in" filter="dissolve">
                                      <p:cBhvr>
                                        <p:cTn id="212" dur="500"/>
                                        <p:tgtEl>
                                          <p:spTgt spid="105"/>
                                        </p:tgtEl>
                                      </p:cBhvr>
                                    </p:animEffect>
                                  </p:childTnLst>
                                </p:cTn>
                              </p:par>
                            </p:childTnLst>
                          </p:cTn>
                        </p:par>
                        <p:par>
                          <p:cTn id="213" fill="hold">
                            <p:stCondLst>
                              <p:cond delay="500"/>
                            </p:stCondLst>
                            <p:childTnLst>
                              <p:par>
                                <p:cTn id="214" presetID="9" presetClass="entr" presetSubtype="0" fill="hold" grpId="0" nodeType="afterEffect">
                                  <p:stCondLst>
                                    <p:cond delay="0"/>
                                  </p:stCondLst>
                                  <p:childTnLst>
                                    <p:set>
                                      <p:cBhvr>
                                        <p:cTn id="215" dur="1" fill="hold">
                                          <p:stCondLst>
                                            <p:cond delay="0"/>
                                          </p:stCondLst>
                                        </p:cTn>
                                        <p:tgtEl>
                                          <p:spTgt spid="181"/>
                                        </p:tgtEl>
                                        <p:attrNameLst>
                                          <p:attrName>style.visibility</p:attrName>
                                        </p:attrNameLst>
                                      </p:cBhvr>
                                      <p:to>
                                        <p:strVal val="visible"/>
                                      </p:to>
                                    </p:set>
                                    <p:animEffect transition="in" filter="dissolve">
                                      <p:cBhvr>
                                        <p:cTn id="216" dur="500"/>
                                        <p:tgtEl>
                                          <p:spTgt spid="181"/>
                                        </p:tgtEl>
                                      </p:cBhvr>
                                    </p:animEffect>
                                  </p:childTnLst>
                                </p:cTn>
                              </p:par>
                              <p:par>
                                <p:cTn id="217" presetID="9" presetClass="entr" presetSubtype="0" fill="hold" grpId="0" nodeType="withEffect">
                                  <p:stCondLst>
                                    <p:cond delay="0"/>
                                  </p:stCondLst>
                                  <p:childTnLst>
                                    <p:set>
                                      <p:cBhvr>
                                        <p:cTn id="218" dur="1" fill="hold">
                                          <p:stCondLst>
                                            <p:cond delay="0"/>
                                          </p:stCondLst>
                                        </p:cTn>
                                        <p:tgtEl>
                                          <p:spTgt spid="182"/>
                                        </p:tgtEl>
                                        <p:attrNameLst>
                                          <p:attrName>style.visibility</p:attrName>
                                        </p:attrNameLst>
                                      </p:cBhvr>
                                      <p:to>
                                        <p:strVal val="visible"/>
                                      </p:to>
                                    </p:set>
                                    <p:animEffect transition="in" filter="dissolve">
                                      <p:cBhvr>
                                        <p:cTn id="219" dur="500"/>
                                        <p:tgtEl>
                                          <p:spTgt spid="182"/>
                                        </p:tgtEl>
                                      </p:cBhvr>
                                    </p:animEffect>
                                  </p:childTnLst>
                                </p:cTn>
                              </p:par>
                            </p:childTnLst>
                          </p:cTn>
                        </p:par>
                        <p:par>
                          <p:cTn id="220" fill="hold">
                            <p:stCondLst>
                              <p:cond delay="1000"/>
                            </p:stCondLst>
                            <p:childTnLst>
                              <p:par>
                                <p:cTn id="221" presetID="9" presetClass="entr" presetSubtype="0" fill="hold" grpId="0" nodeType="afterEffect">
                                  <p:stCondLst>
                                    <p:cond delay="1000"/>
                                  </p:stCondLst>
                                  <p:childTnLst>
                                    <p:set>
                                      <p:cBhvr>
                                        <p:cTn id="222" dur="1" fill="hold">
                                          <p:stCondLst>
                                            <p:cond delay="0"/>
                                          </p:stCondLst>
                                        </p:cTn>
                                        <p:tgtEl>
                                          <p:spTgt spid="106"/>
                                        </p:tgtEl>
                                        <p:attrNameLst>
                                          <p:attrName>style.visibility</p:attrName>
                                        </p:attrNameLst>
                                      </p:cBhvr>
                                      <p:to>
                                        <p:strVal val="visible"/>
                                      </p:to>
                                    </p:set>
                                    <p:animEffect transition="in" filter="dissolve">
                                      <p:cBhvr>
                                        <p:cTn id="223" dur="1000"/>
                                        <p:tgtEl>
                                          <p:spTgt spid="1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47" grpId="0" animBg="1"/>
      <p:bldP spid="48" grpId="0" animBg="1"/>
      <p:bldP spid="49" grpId="0" animBg="1"/>
      <p:bldP spid="50" grpId="0" animBg="1"/>
      <p:bldP spid="51" grpId="0" animBg="1"/>
      <p:bldP spid="52" grpId="0" animBg="1"/>
      <p:bldP spid="70" grpId="0" animBg="1"/>
      <p:bldP spid="71" grpId="0" animBg="1"/>
      <p:bldP spid="72" grpId="0" animBg="1"/>
      <p:bldP spid="73" grpId="0" animBg="1"/>
      <p:bldP spid="74" grpId="0" animBg="1"/>
      <p:bldP spid="75" grpId="0" animBg="1"/>
      <p:bldP spid="76" grpId="0" animBg="1"/>
      <p:bldP spid="77" grpId="0" animBg="1"/>
      <p:bldP spid="78" grpId="0" animBg="1"/>
      <p:bldP spid="79" grpId="0" animBg="1"/>
      <p:bldP spid="80" grpId="0" animBg="1"/>
      <p:bldP spid="81" grpId="0" animBg="1"/>
      <p:bldP spid="82" grpId="0" animBg="1"/>
      <p:bldP spid="83" grpId="0" animBg="1"/>
      <p:bldP spid="84" grpId="0" animBg="1"/>
      <p:bldP spid="85" grpId="0" animBg="1"/>
      <p:bldP spid="86" grpId="0" animBg="1"/>
      <p:bldP spid="87" grpId="0" animBg="1"/>
      <p:bldP spid="88" grpId="0" animBg="1"/>
      <p:bldP spid="89" grpId="0" animBg="1"/>
      <p:bldP spid="90" grpId="0" animBg="1"/>
      <p:bldP spid="91" grpId="0" animBg="1"/>
      <p:bldP spid="92" grpId="0" animBg="1"/>
      <p:bldP spid="93" grpId="0" animBg="1"/>
      <p:bldP spid="94" grpId="0" animBg="1"/>
      <p:bldP spid="95" grpId="0" animBg="1"/>
      <p:bldP spid="96" grpId="0" animBg="1"/>
      <p:bldP spid="98" grpId="0" animBg="1"/>
      <p:bldP spid="101" grpId="0"/>
      <p:bldP spid="104" grpId="0" animBg="1"/>
      <p:bldP spid="107" grpId="0" animBg="1"/>
      <p:bldP spid="110" grpId="0" animBg="1"/>
      <p:bldP spid="113" grpId="0" animBg="1"/>
      <p:bldP spid="116" grpId="0" animBg="1"/>
      <p:bldP spid="119" grpId="0" animBg="1"/>
      <p:bldP spid="122" grpId="0" animBg="1"/>
      <p:bldP spid="127" grpId="0" animBg="1"/>
      <p:bldP spid="131" grpId="0" animBg="1"/>
      <p:bldP spid="135" grpId="0" animBg="1"/>
      <p:bldP spid="137" grpId="0" animBg="1"/>
      <p:bldP spid="141" grpId="0" animBg="1"/>
      <p:bldP spid="144" grpId="0" animBg="1"/>
      <p:bldP spid="148" grpId="0" animBg="1"/>
      <p:bldP spid="153" grpId="0" animBg="1"/>
      <p:bldP spid="154" grpId="0" animBg="1"/>
      <p:bldP spid="157" grpId="0" animBg="1"/>
      <p:bldP spid="160" grpId="0" animBg="1"/>
      <p:bldP spid="163" grpId="0" animBg="1"/>
      <p:bldP spid="165" grpId="0" animBg="1"/>
      <p:bldP spid="168" grpId="0" animBg="1"/>
      <p:bldP spid="170" grpId="0" animBg="1"/>
      <p:bldP spid="171" grpId="0" animBg="1"/>
      <p:bldP spid="178" grpId="0" animBg="1"/>
      <p:bldP spid="181" grpId="0"/>
      <p:bldP spid="182" grpId="0" animBg="1"/>
      <p:bldP spid="187" grpId="0" animBg="1"/>
      <p:bldP spid="190" grpId="0" animBg="1"/>
      <p:bldP spid="97" grpId="0"/>
      <p:bldP spid="100" grpId="0" animBg="1"/>
      <p:bldP spid="103" grpId="0" animBg="1"/>
      <p:bldP spid="102" grpId="0" animBg="1"/>
      <p:bldP spid="105" grpId="0" animBg="1"/>
      <p:bldP spid="106"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61570" name="Picture 2" descr="2008-05-23_17-44-17-557"/>
          <p:cNvPicPr>
            <a:picLocks noChangeAspect="1" noChangeArrowheads="1"/>
          </p:cNvPicPr>
          <p:nvPr/>
        </p:nvPicPr>
        <p:blipFill>
          <a:blip r:embed="rId3" cstate="print"/>
          <a:srcRect r="16609" b="3937"/>
          <a:stretch>
            <a:fillRect/>
          </a:stretch>
        </p:blipFill>
        <p:spPr bwMode="auto">
          <a:xfrm>
            <a:off x="3262313" y="2620963"/>
            <a:ext cx="2270125" cy="1962150"/>
          </a:xfrm>
          <a:prstGeom prst="rect">
            <a:avLst/>
          </a:prstGeom>
          <a:noFill/>
          <a:ln w="9525">
            <a:noFill/>
            <a:miter lim="800000"/>
            <a:headEnd/>
            <a:tailEnd/>
          </a:ln>
        </p:spPr>
      </p:pic>
      <p:grpSp>
        <p:nvGrpSpPr>
          <p:cNvPr id="2" name="Group 3"/>
          <p:cNvGrpSpPr>
            <a:grpSpLocks/>
          </p:cNvGrpSpPr>
          <p:nvPr/>
        </p:nvGrpSpPr>
        <p:grpSpPr bwMode="auto">
          <a:xfrm>
            <a:off x="6618288" y="1074738"/>
            <a:ext cx="1701800" cy="2227262"/>
            <a:chOff x="2493" y="2455"/>
            <a:chExt cx="1072" cy="1403"/>
          </a:xfrm>
        </p:grpSpPr>
        <p:pic>
          <p:nvPicPr>
            <p:cNvPr id="31770" name="Picture 4"/>
            <p:cNvPicPr>
              <a:picLocks noChangeAspect="1" noChangeArrowheads="1"/>
            </p:cNvPicPr>
            <p:nvPr/>
          </p:nvPicPr>
          <p:blipFill>
            <a:blip r:embed="rId4" cstate="print"/>
            <a:srcRect/>
            <a:stretch>
              <a:fillRect/>
            </a:stretch>
          </p:blipFill>
          <p:spPr bwMode="auto">
            <a:xfrm>
              <a:off x="2493" y="2455"/>
              <a:ext cx="540" cy="924"/>
            </a:xfrm>
            <a:prstGeom prst="rect">
              <a:avLst/>
            </a:prstGeom>
            <a:noFill/>
            <a:ln w="9525">
              <a:noFill/>
              <a:miter lim="800000"/>
              <a:headEnd/>
              <a:tailEnd/>
            </a:ln>
          </p:spPr>
        </p:pic>
        <p:pic>
          <p:nvPicPr>
            <p:cNvPr id="31771" name="Picture 5"/>
            <p:cNvPicPr>
              <a:picLocks noChangeAspect="1" noChangeArrowheads="1"/>
            </p:cNvPicPr>
            <p:nvPr/>
          </p:nvPicPr>
          <p:blipFill>
            <a:blip r:embed="rId4" cstate="print"/>
            <a:srcRect/>
            <a:stretch>
              <a:fillRect/>
            </a:stretch>
          </p:blipFill>
          <p:spPr bwMode="auto">
            <a:xfrm>
              <a:off x="2663" y="2583"/>
              <a:ext cx="540" cy="924"/>
            </a:xfrm>
            <a:prstGeom prst="rect">
              <a:avLst/>
            </a:prstGeom>
            <a:noFill/>
            <a:ln w="9525">
              <a:noFill/>
              <a:miter lim="800000"/>
              <a:headEnd/>
              <a:tailEnd/>
            </a:ln>
          </p:spPr>
        </p:pic>
        <p:pic>
          <p:nvPicPr>
            <p:cNvPr id="31772" name="Picture 6"/>
            <p:cNvPicPr>
              <a:picLocks noChangeAspect="1" noChangeArrowheads="1"/>
            </p:cNvPicPr>
            <p:nvPr/>
          </p:nvPicPr>
          <p:blipFill>
            <a:blip r:embed="rId4" cstate="print"/>
            <a:srcRect/>
            <a:stretch>
              <a:fillRect/>
            </a:stretch>
          </p:blipFill>
          <p:spPr bwMode="auto">
            <a:xfrm>
              <a:off x="2833" y="2721"/>
              <a:ext cx="540" cy="924"/>
            </a:xfrm>
            <a:prstGeom prst="rect">
              <a:avLst/>
            </a:prstGeom>
            <a:noFill/>
            <a:ln w="9525">
              <a:noFill/>
              <a:miter lim="800000"/>
              <a:headEnd/>
              <a:tailEnd/>
            </a:ln>
          </p:spPr>
        </p:pic>
        <p:pic>
          <p:nvPicPr>
            <p:cNvPr id="31773" name="Picture 7"/>
            <p:cNvPicPr>
              <a:picLocks noChangeAspect="1" noChangeArrowheads="1"/>
            </p:cNvPicPr>
            <p:nvPr/>
          </p:nvPicPr>
          <p:blipFill>
            <a:blip r:embed="rId4" cstate="print"/>
            <a:srcRect/>
            <a:stretch>
              <a:fillRect/>
            </a:stretch>
          </p:blipFill>
          <p:spPr bwMode="auto">
            <a:xfrm>
              <a:off x="3025" y="2934"/>
              <a:ext cx="540" cy="924"/>
            </a:xfrm>
            <a:prstGeom prst="rect">
              <a:avLst/>
            </a:prstGeom>
            <a:noFill/>
            <a:ln w="9525">
              <a:noFill/>
              <a:miter lim="800000"/>
              <a:headEnd/>
              <a:tailEnd/>
            </a:ln>
          </p:spPr>
        </p:pic>
      </p:grpSp>
      <p:grpSp>
        <p:nvGrpSpPr>
          <p:cNvPr id="3" name="Group 8"/>
          <p:cNvGrpSpPr>
            <a:grpSpLocks/>
          </p:cNvGrpSpPr>
          <p:nvPr/>
        </p:nvGrpSpPr>
        <p:grpSpPr bwMode="auto">
          <a:xfrm>
            <a:off x="606425" y="2012950"/>
            <a:ext cx="2614613" cy="1039813"/>
            <a:chOff x="422" y="1292"/>
            <a:chExt cx="1647" cy="655"/>
          </a:xfrm>
        </p:grpSpPr>
        <p:sp>
          <p:nvSpPr>
            <p:cNvPr id="31768" name="Line 9"/>
            <p:cNvSpPr>
              <a:spLocks noChangeShapeType="1"/>
            </p:cNvSpPr>
            <p:nvPr/>
          </p:nvSpPr>
          <p:spPr bwMode="auto">
            <a:xfrm>
              <a:off x="1483" y="1292"/>
              <a:ext cx="586" cy="563"/>
            </a:xfrm>
            <a:prstGeom prst="line">
              <a:avLst/>
            </a:prstGeom>
            <a:noFill/>
            <a:ln w="57150">
              <a:solidFill>
                <a:srgbClr val="0000FF"/>
              </a:solidFill>
              <a:round/>
              <a:headEnd/>
              <a:tailEnd type="triangle" w="lg" len="med"/>
            </a:ln>
          </p:spPr>
          <p:txBody>
            <a:bodyPr wrap="none" anchor="ctr"/>
            <a:lstStyle/>
            <a:p>
              <a:endParaRPr lang="it-IT"/>
            </a:p>
          </p:txBody>
        </p:sp>
        <p:sp>
          <p:nvSpPr>
            <p:cNvPr id="31769" name="Text Box 10"/>
            <p:cNvSpPr txBox="1">
              <a:spLocks noChangeArrowheads="1"/>
            </p:cNvSpPr>
            <p:nvPr/>
          </p:nvSpPr>
          <p:spPr bwMode="auto">
            <a:xfrm>
              <a:off x="422" y="1620"/>
              <a:ext cx="1587" cy="327"/>
            </a:xfrm>
            <a:prstGeom prst="rect">
              <a:avLst/>
            </a:prstGeom>
            <a:noFill/>
            <a:ln w="9525">
              <a:noFill/>
              <a:miter lim="800000"/>
              <a:headEnd/>
              <a:tailEnd/>
            </a:ln>
          </p:spPr>
          <p:txBody>
            <a:bodyPr wrap="none">
              <a:spAutoFit/>
            </a:bodyPr>
            <a:lstStyle/>
            <a:p>
              <a:pPr algn="ctr"/>
              <a:r>
                <a:rPr lang="it-IT" dirty="0" err="1"/>
                <a:t>questionnaire</a:t>
              </a:r>
              <a:endParaRPr lang="it-IT" dirty="0"/>
            </a:p>
          </p:txBody>
        </p:sp>
      </p:grpSp>
      <p:grpSp>
        <p:nvGrpSpPr>
          <p:cNvPr id="4" name="Group 11"/>
          <p:cNvGrpSpPr>
            <a:grpSpLocks/>
          </p:cNvGrpSpPr>
          <p:nvPr/>
        </p:nvGrpSpPr>
        <p:grpSpPr bwMode="auto">
          <a:xfrm>
            <a:off x="2071688" y="4070350"/>
            <a:ext cx="2203450" cy="1152525"/>
            <a:chOff x="1305" y="2549"/>
            <a:chExt cx="1675" cy="741"/>
          </a:xfrm>
        </p:grpSpPr>
        <p:sp>
          <p:nvSpPr>
            <p:cNvPr id="31766" name="Line 12"/>
            <p:cNvSpPr>
              <a:spLocks noChangeShapeType="1"/>
            </p:cNvSpPr>
            <p:nvPr/>
          </p:nvSpPr>
          <p:spPr bwMode="auto">
            <a:xfrm flipV="1">
              <a:off x="1333" y="2549"/>
              <a:ext cx="897" cy="395"/>
            </a:xfrm>
            <a:prstGeom prst="line">
              <a:avLst/>
            </a:prstGeom>
            <a:noFill/>
            <a:ln w="57150">
              <a:solidFill>
                <a:srgbClr val="0000FF"/>
              </a:solidFill>
              <a:round/>
              <a:headEnd/>
              <a:tailEnd type="triangle" w="lg" len="med"/>
            </a:ln>
          </p:spPr>
          <p:txBody>
            <a:bodyPr wrap="none" anchor="ctr"/>
            <a:lstStyle/>
            <a:p>
              <a:endParaRPr lang="it-IT"/>
            </a:p>
          </p:txBody>
        </p:sp>
        <p:sp>
          <p:nvSpPr>
            <p:cNvPr id="31767" name="Text Box 13"/>
            <p:cNvSpPr txBox="1">
              <a:spLocks noChangeArrowheads="1"/>
            </p:cNvSpPr>
            <p:nvPr/>
          </p:nvSpPr>
          <p:spPr bwMode="auto">
            <a:xfrm>
              <a:off x="1305" y="2956"/>
              <a:ext cx="1675" cy="334"/>
            </a:xfrm>
            <a:prstGeom prst="rect">
              <a:avLst/>
            </a:prstGeom>
            <a:noFill/>
            <a:ln w="9525">
              <a:noFill/>
              <a:miter lim="800000"/>
              <a:headEnd/>
              <a:tailEnd/>
            </a:ln>
          </p:spPr>
          <p:txBody>
            <a:bodyPr wrap="none">
              <a:spAutoFit/>
            </a:bodyPr>
            <a:lstStyle/>
            <a:p>
              <a:r>
                <a:rPr lang="it-IT"/>
                <a:t>certification</a:t>
              </a:r>
            </a:p>
          </p:txBody>
        </p:sp>
      </p:grpSp>
      <p:grpSp>
        <p:nvGrpSpPr>
          <p:cNvPr id="5" name="Group 14"/>
          <p:cNvGrpSpPr>
            <a:grpSpLocks/>
          </p:cNvGrpSpPr>
          <p:nvPr/>
        </p:nvGrpSpPr>
        <p:grpSpPr bwMode="auto">
          <a:xfrm>
            <a:off x="5414963" y="2476500"/>
            <a:ext cx="3565525" cy="1139825"/>
            <a:chOff x="3379" y="1576"/>
            <a:chExt cx="2246" cy="718"/>
          </a:xfrm>
        </p:grpSpPr>
        <p:sp>
          <p:nvSpPr>
            <p:cNvPr id="31764" name="Line 15"/>
            <p:cNvSpPr>
              <a:spLocks noChangeShapeType="1"/>
            </p:cNvSpPr>
            <p:nvPr/>
          </p:nvSpPr>
          <p:spPr bwMode="auto">
            <a:xfrm flipV="1">
              <a:off x="3379" y="1576"/>
              <a:ext cx="672" cy="352"/>
            </a:xfrm>
            <a:prstGeom prst="line">
              <a:avLst/>
            </a:prstGeom>
            <a:noFill/>
            <a:ln w="57150">
              <a:solidFill>
                <a:srgbClr val="0000FF"/>
              </a:solidFill>
              <a:round/>
              <a:headEnd/>
              <a:tailEnd type="triangle" w="lg" len="med"/>
            </a:ln>
          </p:spPr>
          <p:txBody>
            <a:bodyPr wrap="none" anchor="ctr"/>
            <a:lstStyle/>
            <a:p>
              <a:endParaRPr lang="it-IT"/>
            </a:p>
          </p:txBody>
        </p:sp>
        <p:sp>
          <p:nvSpPr>
            <p:cNvPr id="31765" name="Text Box 16"/>
            <p:cNvSpPr txBox="1">
              <a:spLocks noChangeArrowheads="1"/>
            </p:cNvSpPr>
            <p:nvPr/>
          </p:nvSpPr>
          <p:spPr bwMode="auto">
            <a:xfrm>
              <a:off x="3820" y="2006"/>
              <a:ext cx="1805" cy="288"/>
            </a:xfrm>
            <a:prstGeom prst="rect">
              <a:avLst/>
            </a:prstGeom>
            <a:noFill/>
            <a:ln w="9525">
              <a:noFill/>
              <a:miter lim="800000"/>
              <a:headEnd/>
              <a:tailEnd/>
            </a:ln>
          </p:spPr>
          <p:txBody>
            <a:bodyPr>
              <a:spAutoFit/>
            </a:bodyPr>
            <a:lstStyle/>
            <a:p>
              <a:r>
                <a:rPr lang="it-IT" sz="2400"/>
                <a:t>CVs to companies</a:t>
              </a:r>
            </a:p>
          </p:txBody>
        </p:sp>
      </p:grpSp>
      <p:grpSp>
        <p:nvGrpSpPr>
          <p:cNvPr id="6" name="Group 17"/>
          <p:cNvGrpSpPr>
            <a:grpSpLocks/>
          </p:cNvGrpSpPr>
          <p:nvPr/>
        </p:nvGrpSpPr>
        <p:grpSpPr bwMode="auto">
          <a:xfrm>
            <a:off x="174625" y="928688"/>
            <a:ext cx="2089150" cy="1701800"/>
            <a:chOff x="110" y="585"/>
            <a:chExt cx="1316" cy="1072"/>
          </a:xfrm>
        </p:grpSpPr>
        <p:pic>
          <p:nvPicPr>
            <p:cNvPr id="31762" name="Picture 18"/>
            <p:cNvPicPr>
              <a:picLocks noChangeAspect="1" noChangeArrowheads="1"/>
            </p:cNvPicPr>
            <p:nvPr/>
          </p:nvPicPr>
          <p:blipFill>
            <a:blip r:embed="rId5" cstate="print"/>
            <a:srcRect/>
            <a:stretch>
              <a:fillRect/>
            </a:stretch>
          </p:blipFill>
          <p:spPr bwMode="auto">
            <a:xfrm>
              <a:off x="110" y="914"/>
              <a:ext cx="1275" cy="743"/>
            </a:xfrm>
            <a:prstGeom prst="rect">
              <a:avLst/>
            </a:prstGeom>
            <a:noFill/>
            <a:ln w="9525">
              <a:noFill/>
              <a:miter lim="800000"/>
              <a:headEnd/>
              <a:tailEnd/>
            </a:ln>
          </p:spPr>
        </p:pic>
        <p:sp>
          <p:nvSpPr>
            <p:cNvPr id="31763" name="Text Box 19"/>
            <p:cNvSpPr txBox="1">
              <a:spLocks noChangeArrowheads="1"/>
            </p:cNvSpPr>
            <p:nvPr/>
          </p:nvSpPr>
          <p:spPr bwMode="auto">
            <a:xfrm>
              <a:off x="189" y="585"/>
              <a:ext cx="1237" cy="330"/>
            </a:xfrm>
            <a:prstGeom prst="rect">
              <a:avLst/>
            </a:prstGeom>
            <a:noFill/>
            <a:ln w="9525">
              <a:noFill/>
              <a:miter lim="800000"/>
              <a:headEnd/>
              <a:tailEnd/>
            </a:ln>
          </p:spPr>
          <p:txBody>
            <a:bodyPr wrap="none">
              <a:spAutoFit/>
            </a:bodyPr>
            <a:lstStyle/>
            <a:p>
              <a:pPr algn="ctr"/>
              <a:r>
                <a:rPr lang="it-IT">
                  <a:solidFill>
                    <a:srgbClr val="003399"/>
                  </a:solidFill>
                </a:rPr>
                <a:t>Graduates</a:t>
              </a:r>
            </a:p>
          </p:txBody>
        </p:sp>
      </p:grpSp>
      <p:grpSp>
        <p:nvGrpSpPr>
          <p:cNvPr id="7" name="Group 29"/>
          <p:cNvGrpSpPr>
            <a:grpSpLocks/>
          </p:cNvGrpSpPr>
          <p:nvPr/>
        </p:nvGrpSpPr>
        <p:grpSpPr bwMode="auto">
          <a:xfrm>
            <a:off x="6053139" y="4030663"/>
            <a:ext cx="3275013" cy="2398712"/>
            <a:chOff x="3813" y="2539"/>
            <a:chExt cx="2063" cy="1511"/>
          </a:xfrm>
        </p:grpSpPr>
        <p:pic>
          <p:nvPicPr>
            <p:cNvPr id="31759" name="Picture 21"/>
            <p:cNvPicPr>
              <a:picLocks noChangeAspect="1" noChangeArrowheads="1"/>
            </p:cNvPicPr>
            <p:nvPr/>
          </p:nvPicPr>
          <p:blipFill>
            <a:blip r:embed="rId6" cstate="print"/>
            <a:srcRect/>
            <a:stretch>
              <a:fillRect/>
            </a:stretch>
          </p:blipFill>
          <p:spPr bwMode="auto">
            <a:xfrm>
              <a:off x="4178" y="2539"/>
              <a:ext cx="1421" cy="1066"/>
            </a:xfrm>
            <a:prstGeom prst="rect">
              <a:avLst/>
            </a:prstGeom>
            <a:noFill/>
            <a:ln w="9525">
              <a:noFill/>
              <a:miter lim="800000"/>
              <a:headEnd/>
              <a:tailEnd/>
            </a:ln>
          </p:spPr>
        </p:pic>
        <p:pic>
          <p:nvPicPr>
            <p:cNvPr id="31760" name="Picture 22"/>
            <p:cNvPicPr>
              <a:picLocks noChangeAspect="1" noChangeArrowheads="1"/>
            </p:cNvPicPr>
            <p:nvPr/>
          </p:nvPicPr>
          <p:blipFill>
            <a:blip r:embed="rId7" cstate="print"/>
            <a:srcRect/>
            <a:stretch>
              <a:fillRect/>
            </a:stretch>
          </p:blipFill>
          <p:spPr bwMode="auto">
            <a:xfrm>
              <a:off x="3957" y="2885"/>
              <a:ext cx="1376" cy="1032"/>
            </a:xfrm>
            <a:prstGeom prst="rect">
              <a:avLst/>
            </a:prstGeom>
            <a:noFill/>
            <a:ln w="9525">
              <a:noFill/>
              <a:miter lim="800000"/>
              <a:headEnd/>
              <a:tailEnd/>
            </a:ln>
          </p:spPr>
        </p:pic>
        <p:sp>
          <p:nvSpPr>
            <p:cNvPr id="31761" name="Text Box 23"/>
            <p:cNvSpPr txBox="1">
              <a:spLocks noChangeArrowheads="1"/>
            </p:cNvSpPr>
            <p:nvPr/>
          </p:nvSpPr>
          <p:spPr bwMode="auto">
            <a:xfrm>
              <a:off x="3813" y="3527"/>
              <a:ext cx="2063" cy="523"/>
            </a:xfrm>
            <a:prstGeom prst="rect">
              <a:avLst/>
            </a:prstGeom>
            <a:noFill/>
            <a:ln w="9525">
              <a:noFill/>
              <a:miter lim="800000"/>
              <a:headEnd/>
              <a:tailEnd/>
            </a:ln>
          </p:spPr>
          <p:txBody>
            <a:bodyPr wrap="none">
              <a:spAutoFit/>
            </a:bodyPr>
            <a:lstStyle/>
            <a:p>
              <a:r>
                <a:rPr lang="en-GB" sz="2400" dirty="0"/>
                <a:t>Statistics for </a:t>
              </a:r>
              <a:r>
                <a:rPr lang="en-GB" sz="2400" dirty="0" smtClean="0"/>
                <a:t>studies and </a:t>
              </a:r>
              <a:endParaRPr lang="en-GB" sz="2400" dirty="0"/>
            </a:p>
            <a:p>
              <a:r>
                <a:rPr lang="en-GB" sz="2400" dirty="0"/>
                <a:t>quality assurance</a:t>
              </a:r>
            </a:p>
          </p:txBody>
        </p:sp>
      </p:grpSp>
      <p:sp>
        <p:nvSpPr>
          <p:cNvPr id="1261592" name="Line 24"/>
          <p:cNvSpPr>
            <a:spLocks noChangeShapeType="1"/>
          </p:cNvSpPr>
          <p:nvPr/>
        </p:nvSpPr>
        <p:spPr bwMode="auto">
          <a:xfrm>
            <a:off x="5408613" y="4195763"/>
            <a:ext cx="1255712" cy="863600"/>
          </a:xfrm>
          <a:prstGeom prst="line">
            <a:avLst/>
          </a:prstGeom>
          <a:noFill/>
          <a:ln w="57150">
            <a:solidFill>
              <a:srgbClr val="0000FF"/>
            </a:solidFill>
            <a:round/>
            <a:headEnd/>
            <a:tailEnd type="triangle" w="lg" len="med"/>
          </a:ln>
        </p:spPr>
        <p:txBody>
          <a:bodyPr wrap="none" anchor="ctr"/>
          <a:lstStyle/>
          <a:p>
            <a:endParaRPr lang="it-IT"/>
          </a:p>
        </p:txBody>
      </p:sp>
      <p:grpSp>
        <p:nvGrpSpPr>
          <p:cNvPr id="8" name="Group 25"/>
          <p:cNvGrpSpPr>
            <a:grpSpLocks/>
          </p:cNvGrpSpPr>
          <p:nvPr/>
        </p:nvGrpSpPr>
        <p:grpSpPr bwMode="auto">
          <a:xfrm>
            <a:off x="217488" y="3900488"/>
            <a:ext cx="1944687" cy="2289175"/>
            <a:chOff x="137" y="2457"/>
            <a:chExt cx="1225" cy="1442"/>
          </a:xfrm>
        </p:grpSpPr>
        <p:sp>
          <p:nvSpPr>
            <p:cNvPr id="31757" name="Text Box 26"/>
            <p:cNvSpPr txBox="1">
              <a:spLocks noChangeArrowheads="1"/>
            </p:cNvSpPr>
            <p:nvPr/>
          </p:nvSpPr>
          <p:spPr bwMode="auto">
            <a:xfrm>
              <a:off x="157" y="3572"/>
              <a:ext cx="1201" cy="327"/>
            </a:xfrm>
            <a:prstGeom prst="rect">
              <a:avLst/>
            </a:prstGeom>
            <a:noFill/>
            <a:ln w="9525">
              <a:noFill/>
              <a:miter lim="800000"/>
              <a:headEnd/>
              <a:tailEnd/>
            </a:ln>
          </p:spPr>
          <p:txBody>
            <a:bodyPr wrap="none">
              <a:spAutoFit/>
            </a:bodyPr>
            <a:lstStyle/>
            <a:p>
              <a:pPr algn="ctr"/>
              <a:r>
                <a:rPr lang="it-IT">
                  <a:solidFill>
                    <a:srgbClr val="003399"/>
                  </a:solidFill>
                </a:rPr>
                <a:t>University</a:t>
              </a:r>
            </a:p>
          </p:txBody>
        </p:sp>
        <p:pic>
          <p:nvPicPr>
            <p:cNvPr id="31758" name="Picture 27"/>
            <p:cNvPicPr>
              <a:picLocks noChangeAspect="1" noChangeArrowheads="1"/>
            </p:cNvPicPr>
            <p:nvPr/>
          </p:nvPicPr>
          <p:blipFill>
            <a:blip r:embed="rId8" cstate="print"/>
            <a:srcRect/>
            <a:stretch>
              <a:fillRect/>
            </a:stretch>
          </p:blipFill>
          <p:spPr bwMode="auto">
            <a:xfrm>
              <a:off x="137" y="2457"/>
              <a:ext cx="1225" cy="1073"/>
            </a:xfrm>
            <a:prstGeom prst="rect">
              <a:avLst/>
            </a:prstGeom>
            <a:noFill/>
            <a:ln w="9525">
              <a:noFill/>
              <a:miter lim="800000"/>
              <a:headEnd/>
              <a:tailEnd/>
            </a:ln>
          </p:spPr>
        </p:pic>
      </p:grpSp>
      <p:sp>
        <p:nvSpPr>
          <p:cNvPr id="1261596" name="Text Box 28"/>
          <p:cNvSpPr txBox="1">
            <a:spLocks noGrp="1" noChangeArrowheads="1"/>
          </p:cNvSpPr>
          <p:nvPr>
            <p:ph type="title"/>
          </p:nvPr>
        </p:nvSpPr>
        <p:spPr>
          <a:xfrm>
            <a:off x="0" y="12700"/>
            <a:ext cx="9144000" cy="630218"/>
          </a:xfrm>
        </p:spPr>
        <p:txBody>
          <a:bodyPr/>
          <a:lstStyle/>
          <a:p>
            <a:pPr algn="ctr">
              <a:defRPr/>
            </a:pPr>
            <a:r>
              <a:rPr lang="en-GB" dirty="0" smtClean="0">
                <a:effectLst>
                  <a:outerShdw blurRad="38100" dist="38100" dir="2700000" algn="tl">
                    <a:srgbClr val="000000">
                      <a:alpha val="43137"/>
                    </a:srgbClr>
                  </a:outerShdw>
                </a:effectLst>
              </a:rPr>
              <a:t>What </a:t>
            </a:r>
            <a:r>
              <a:rPr lang="en-GB" dirty="0" err="1" smtClean="0">
                <a:effectLst>
                  <a:outerShdw blurRad="38100" dist="38100" dir="2700000" algn="tl">
                    <a:srgbClr val="000000">
                      <a:alpha val="43137"/>
                    </a:srgbClr>
                  </a:outerShdw>
                </a:effectLst>
              </a:rPr>
              <a:t>AlmaLaurea</a:t>
            </a:r>
            <a:r>
              <a:rPr lang="en-GB" dirty="0" smtClean="0">
                <a:effectLst>
                  <a:outerShdw blurRad="38100" dist="38100" dir="2700000" algn="tl">
                    <a:srgbClr val="000000">
                      <a:alpha val="43137"/>
                    </a:srgbClr>
                  </a:outerShdw>
                </a:effectLst>
              </a:rPr>
              <a:t> does</a:t>
            </a:r>
          </a:p>
        </p:txBody>
      </p:sp>
      <p:sp>
        <p:nvSpPr>
          <p:cNvPr id="31756" name="Text Box 30"/>
          <p:cNvSpPr txBox="1">
            <a:spLocks noChangeArrowheads="1"/>
          </p:cNvSpPr>
          <p:nvPr/>
        </p:nvSpPr>
        <p:spPr bwMode="auto">
          <a:xfrm>
            <a:off x="3175000" y="3314700"/>
            <a:ext cx="2501900" cy="549275"/>
          </a:xfrm>
          <a:prstGeom prst="rect">
            <a:avLst/>
          </a:prstGeom>
          <a:noFill/>
          <a:ln w="9525">
            <a:noFill/>
            <a:miter lim="800000"/>
            <a:headEnd/>
            <a:tailEnd/>
          </a:ln>
        </p:spPr>
        <p:txBody>
          <a:bodyPr>
            <a:spAutoFit/>
          </a:bodyPr>
          <a:lstStyle/>
          <a:p>
            <a:pPr algn="ctr">
              <a:spcBef>
                <a:spcPct val="50000"/>
              </a:spcBef>
            </a:pPr>
            <a:r>
              <a:rPr lang="it-IT" sz="3000">
                <a:solidFill>
                  <a:schemeClr val="bg1"/>
                </a:solidFill>
              </a:rPr>
              <a:t>AlmaLaurea</a:t>
            </a:r>
          </a:p>
        </p:txBody>
      </p:sp>
    </p:spTree>
  </p:cSld>
  <p:clrMapOvr>
    <a:masterClrMapping/>
  </p:clrMapOvr>
  <p:transition spd="med">
    <p:spli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dissolve">
                                      <p:cBhvr>
                                        <p:cTn id="7" dur="500"/>
                                        <p:tgtEl>
                                          <p:spTgt spid="6"/>
                                        </p:tgtEl>
                                      </p:cBhvr>
                                    </p:animEffect>
                                  </p:childTnLst>
                                </p:cTn>
                              </p:par>
                              <p:par>
                                <p:cTn id="8" presetID="9" presetClass="entr" presetSubtype="0"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dissolve">
                                      <p:cBhvr>
                                        <p:cTn id="10" dur="500"/>
                                        <p:tgtEl>
                                          <p:spTgt spid="3"/>
                                        </p:tgtEl>
                                      </p:cBhvr>
                                    </p:animEffect>
                                  </p:childTnLst>
                                </p:cTn>
                              </p:par>
                              <p:par>
                                <p:cTn id="11" presetID="9" presetClass="entr" presetSubtype="0" fill="hold"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dissolve">
                                      <p:cBhvr>
                                        <p:cTn id="13" dur="500"/>
                                        <p:tgtEl>
                                          <p:spTgt spid="8"/>
                                        </p:tgtEl>
                                      </p:cBhvr>
                                    </p:animEffect>
                                  </p:childTnLst>
                                </p:cTn>
                              </p:par>
                              <p:par>
                                <p:cTn id="14" presetID="9" presetClass="entr" presetSubtype="0" fill="hold"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dissolve">
                                      <p:cBhvr>
                                        <p:cTn id="16" dur="500"/>
                                        <p:tgtEl>
                                          <p:spTgt spid="4"/>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1261570"/>
                                        </p:tgtEl>
                                        <p:attrNameLst>
                                          <p:attrName>style.visibility</p:attrName>
                                        </p:attrNameLst>
                                      </p:cBhvr>
                                      <p:to>
                                        <p:strVal val="visible"/>
                                      </p:to>
                                    </p:set>
                                    <p:animEffect transition="in" filter="fade">
                                      <p:cBhvr>
                                        <p:cTn id="21" dur="1000"/>
                                        <p:tgtEl>
                                          <p:spTgt spid="1261570"/>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2"/>
                                        </p:tgtEl>
                                        <p:attrNameLst>
                                          <p:attrName>style.visibility</p:attrName>
                                        </p:attrNameLst>
                                      </p:cBhvr>
                                      <p:to>
                                        <p:strVal val="visible"/>
                                      </p:to>
                                    </p:set>
                                    <p:animEffect transition="in" filter="fade">
                                      <p:cBhvr>
                                        <p:cTn id="26" dur="500"/>
                                        <p:tgtEl>
                                          <p:spTgt spid="2"/>
                                        </p:tgtEl>
                                      </p:cBhvr>
                                    </p:animEffect>
                                  </p:childTnLst>
                                </p:cTn>
                              </p:par>
                              <p:par>
                                <p:cTn id="27" presetID="9" presetClass="entr" presetSubtype="0" fill="hold" nodeType="with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dissolve">
                                      <p:cBhvr>
                                        <p:cTn id="29" dur="500"/>
                                        <p:tgtEl>
                                          <p:spTgt spid="5"/>
                                        </p:tgtEl>
                                      </p:cBhvr>
                                    </p:animEffect>
                                  </p:childTnLst>
                                </p:cTn>
                              </p:par>
                            </p:childTnLst>
                          </p:cTn>
                        </p:par>
                      </p:childTnLst>
                    </p:cTn>
                  </p:par>
                  <p:par>
                    <p:cTn id="30" fill="hold">
                      <p:stCondLst>
                        <p:cond delay="indefinite"/>
                      </p:stCondLst>
                      <p:childTnLst>
                        <p:par>
                          <p:cTn id="31" fill="hold">
                            <p:stCondLst>
                              <p:cond delay="0"/>
                            </p:stCondLst>
                            <p:childTnLst>
                              <p:par>
                                <p:cTn id="32" presetID="9" presetClass="entr" presetSubtype="0" fill="hold" grpId="0" nodeType="clickEffect">
                                  <p:stCondLst>
                                    <p:cond delay="0"/>
                                  </p:stCondLst>
                                  <p:childTnLst>
                                    <p:set>
                                      <p:cBhvr>
                                        <p:cTn id="33" dur="1" fill="hold">
                                          <p:stCondLst>
                                            <p:cond delay="0"/>
                                          </p:stCondLst>
                                        </p:cTn>
                                        <p:tgtEl>
                                          <p:spTgt spid="1261592"/>
                                        </p:tgtEl>
                                        <p:attrNameLst>
                                          <p:attrName>style.visibility</p:attrName>
                                        </p:attrNameLst>
                                      </p:cBhvr>
                                      <p:to>
                                        <p:strVal val="visible"/>
                                      </p:to>
                                    </p:set>
                                    <p:animEffect transition="in" filter="dissolve">
                                      <p:cBhvr>
                                        <p:cTn id="34" dur="500"/>
                                        <p:tgtEl>
                                          <p:spTgt spid="1261592"/>
                                        </p:tgtEl>
                                      </p:cBhvr>
                                    </p:animEffect>
                                  </p:childTnLst>
                                </p:cTn>
                              </p:par>
                              <p:par>
                                <p:cTn id="35" presetID="10" presetClass="entr" presetSubtype="0" fill="hold" nodeType="with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fade">
                                      <p:cBhvr>
                                        <p:cTn id="3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61592" grpId="0" animBg="1"/>
    </p:bldLst>
  </p:timing>
</p:sld>
</file>

<file path=ppt/theme/theme1.xml><?xml version="1.0" encoding="utf-8"?>
<a:theme xmlns:a="http://schemas.openxmlformats.org/drawingml/2006/main" name="EAL">
  <a:themeElements>
    <a:clrScheme name="EAL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EAL">
      <a:majorFont>
        <a:latin typeface="Trebuchet MS"/>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hlink"/>
        </a:solidFill>
        <a:ln w="9525" cap="flat" cmpd="sng" algn="ctr">
          <a:solidFill>
            <a:schemeClr val="tx1"/>
          </a:solidFill>
          <a:prstDash val="solid"/>
          <a:round/>
          <a:headEnd type="none" w="med" len="med"/>
          <a:tailEnd type="none" w="med" len="med"/>
        </a:ln>
        <a:effectLst/>
      </a:spPr>
      <a:bodyPr vert="horz" wrap="none" lIns="91440" tIns="45720" rIns="91440" bIns="45720" numCol="1" rtlCol="0"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sz="2800" b="1"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hlink"/>
        </a:solidFill>
        <a:ln w="9525" cap="flat" cmpd="sng" algn="ctr">
          <a:solidFill>
            <a:schemeClr val="tx1"/>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it-IT" sz="2800" b="1" i="0" u="none" strike="noStrike" cap="none" normalizeH="0" baseline="0" smtClean="0">
            <a:ln>
              <a:noFill/>
            </a:ln>
            <a:solidFill>
              <a:schemeClr val="tx1"/>
            </a:solidFill>
            <a:effectLst/>
            <a:latin typeface="Arial" charset="0"/>
          </a:defRPr>
        </a:defPPr>
      </a:lstStyle>
    </a:lnDef>
  </a:objectDefaults>
  <a:extraClrSchemeLst>
    <a:extraClrScheme>
      <a:clrScheme name="EAL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EAL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EAL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EAL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EAL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EAL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EAL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EAL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EAL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EAL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EAL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EAL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ema di Offic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ema di Offic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EAL</Template>
  <TotalTime>9900</TotalTime>
  <Words>3116</Words>
  <Application>Microsoft Office PowerPoint</Application>
  <PresentationFormat>Prikaz na zaslonu (4:3)</PresentationFormat>
  <Paragraphs>723</Paragraphs>
  <Slides>41</Slides>
  <Notes>21</Notes>
  <HiddenSlides>0</HiddenSlides>
  <MMClips>0</MMClips>
  <ScaleCrop>false</ScaleCrop>
  <HeadingPairs>
    <vt:vector size="4" baseType="variant">
      <vt:variant>
        <vt:lpstr>Tema</vt:lpstr>
      </vt:variant>
      <vt:variant>
        <vt:i4>1</vt:i4>
      </vt:variant>
      <vt:variant>
        <vt:lpstr>Naslovi slajdova</vt:lpstr>
      </vt:variant>
      <vt:variant>
        <vt:i4>41</vt:i4>
      </vt:variant>
    </vt:vector>
  </HeadingPairs>
  <TitlesOfParts>
    <vt:vector size="42" baseType="lpstr">
      <vt:lpstr>EAL</vt:lpstr>
      <vt:lpstr>PowerPointova prezentacija</vt:lpstr>
      <vt:lpstr>Contents</vt:lpstr>
      <vt:lpstr>Section 1</vt:lpstr>
      <vt:lpstr>Section 2</vt:lpstr>
      <vt:lpstr>Section 3</vt:lpstr>
      <vt:lpstr>AlmaLaurea Mission</vt:lpstr>
      <vt:lpstr>PowerPointova prezentacija</vt:lpstr>
      <vt:lpstr>Geographical distribution of Italian universities associated in AlmaLaurea </vt:lpstr>
      <vt:lpstr>What AlmaLaurea does</vt:lpstr>
      <vt:lpstr>The AlmaLaurea model</vt:lpstr>
      <vt:lpstr>The internationalization of AlmaLaurea</vt:lpstr>
      <vt:lpstr>The GrInsA Project Today</vt:lpstr>
      <vt:lpstr>AlmaDiploma: a tool for the assessment of secondary school system and career guidance  </vt:lpstr>
      <vt:lpstr>Section 3</vt:lpstr>
      <vt:lpstr>PowerPointova prezentacija</vt:lpstr>
      <vt:lpstr>Graduates’ Employment Conditions</vt:lpstr>
      <vt:lpstr>13th Survey on Italian graduates’ employment condition </vt:lpstr>
      <vt:lpstr>13th Survey on Italian graduates’ employment condition </vt:lpstr>
      <vt:lpstr>Bachelors’ employment conditions and further training by field of study. 2009 cohort, one year after graduation </vt:lpstr>
      <vt:lpstr>Unemployment rate by field of study. 2009 cohort, one year after graduation </vt:lpstr>
      <vt:lpstr>Master graduates‘ employment conditions by field of study. 2009 cohort, one year after graduation</vt:lpstr>
      <vt:lpstr>Rate of employment  by field of study.  2009 cohort, one year after graduation </vt:lpstr>
      <vt:lpstr>Study abroad experiences in the framework of Erasmus programme by field of study</vt:lpstr>
      <vt:lpstr>Master graduates’ net monthly earnings by geographical area of employment. 2009 cohort. one year after graduation</vt:lpstr>
      <vt:lpstr>Matching of the degrees by geographical area of employment.  2009 cohort. one year after graduation</vt:lpstr>
      <vt:lpstr>PowerPointova prezentacija</vt:lpstr>
      <vt:lpstr>Comparing the rate of employment for different study cycles</vt:lpstr>
      <vt:lpstr>Comparing the rate of unemployment for different study cycles</vt:lpstr>
      <vt:lpstr>Comparing the rate of participation for different study cycles</vt:lpstr>
      <vt:lpstr>Comparing the working typology for different study cycles</vt:lpstr>
      <vt:lpstr>Comparing net monthly earnings* for different study cycles</vt:lpstr>
      <vt:lpstr>Comparing matching * for different study cycles</vt:lpstr>
      <vt:lpstr>Matching three years after graduation  by fields of study</vt:lpstr>
      <vt:lpstr>Concluding comments</vt:lpstr>
      <vt:lpstr>PowerPointova prezentacija</vt:lpstr>
      <vt:lpstr>PowerPointova prezentacija</vt:lpstr>
      <vt:lpstr>PowerPointova prezentacija</vt:lpstr>
      <vt:lpstr>PowerPointova prezentacija</vt:lpstr>
      <vt:lpstr>PowerPointova prezentacija</vt:lpstr>
      <vt:lpstr>PowerPointova prezentacija</vt:lpstr>
      <vt:lpstr>PowerPointova prezentacija</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Diapositiva 0</dc:title>
  <dc:creator>Matteo Sgarzi</dc:creator>
  <cp:lastModifiedBy>User</cp:lastModifiedBy>
  <cp:revision>428</cp:revision>
  <dcterms:created xsi:type="dcterms:W3CDTF">2006-10-17T11:09:42Z</dcterms:created>
  <dcterms:modified xsi:type="dcterms:W3CDTF">2011-12-05T10:02:24Z</dcterms:modified>
</cp:coreProperties>
</file>